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9"/>
  </p:notesMasterIdLst>
  <p:sldIdLst>
    <p:sldId id="256" r:id="rId4"/>
    <p:sldId id="269" r:id="rId5"/>
    <p:sldId id="270" r:id="rId6"/>
    <p:sldId id="271" r:id="rId7"/>
    <p:sldId id="281" r:id="rId8"/>
    <p:sldId id="278" r:id="rId9"/>
    <p:sldId id="279" r:id="rId10"/>
    <p:sldId id="280" r:id="rId11"/>
    <p:sldId id="283" r:id="rId12"/>
    <p:sldId id="284" r:id="rId13"/>
    <p:sldId id="285" r:id="rId14"/>
    <p:sldId id="272" r:id="rId15"/>
    <p:sldId id="258" r:id="rId16"/>
    <p:sldId id="261" r:id="rId17"/>
    <p:sldId id="273" r:id="rId18"/>
    <p:sldId id="274" r:id="rId19"/>
    <p:sldId id="263" r:id="rId20"/>
    <p:sldId id="282" r:id="rId21"/>
    <p:sldId id="275" r:id="rId22"/>
    <p:sldId id="277" r:id="rId23"/>
    <p:sldId id="266" r:id="rId24"/>
    <p:sldId id="288" r:id="rId25"/>
    <p:sldId id="276" r:id="rId26"/>
    <p:sldId id="286" r:id="rId27"/>
    <p:sldId id="287"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9" autoAdjust="0"/>
    <p:restoredTop sz="94660"/>
  </p:normalViewPr>
  <p:slideViewPr>
    <p:cSldViewPr>
      <p:cViewPr varScale="1">
        <p:scale>
          <a:sx n="84" d="100"/>
          <a:sy n="84" d="100"/>
        </p:scale>
        <p:origin x="-91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07F03EF3-C5A5-4AA8-8017-BA3E575F63F4}" type="datetimeFigureOut">
              <a:rPr lang="en-US" smtClean="0"/>
              <a:t>2/20/2013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79338FC1-7C5E-4EDC-9AD8-0B7AC9EA5E7F}" type="slidenum">
              <a:rPr lang="en-US" smtClean="0"/>
              <a:t>‹#›</a:t>
            </a:fld>
            <a:endParaRPr lang="en-US"/>
          </a:p>
        </p:txBody>
      </p:sp>
    </p:spTree>
    <p:extLst>
      <p:ext uri="{BB962C8B-B14F-4D97-AF65-F5344CB8AC3E}">
        <p14:creationId xmlns:p14="http://schemas.microsoft.com/office/powerpoint/2010/main" val="420302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04855-7EF3-4D05-A668-A5B481EF1E4C}" type="slidenum">
              <a:rPr lang="en-US">
                <a:solidFill>
                  <a:prstClr val="black"/>
                </a:solidFill>
              </a:rPr>
              <a:pPr/>
              <a:t>14</a:t>
            </a:fld>
            <a:endParaRPr lang="en-US">
              <a:solidFill>
                <a:prstClr val="black"/>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51A95E-1FC4-452C-B9BE-BCCAF9F0298A}" type="slidenum">
              <a:rPr lang="en-US">
                <a:solidFill>
                  <a:prstClr val="black"/>
                </a:solidFill>
              </a:rPr>
              <a:pPr/>
              <a:t>17</a:t>
            </a:fld>
            <a:endParaRPr lang="en-US">
              <a:solidFill>
                <a:prstClr val="black"/>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D875237-AD04-4807-A6A0-574BC77CAE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3407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866E04F-8EE6-4516-AE54-1ACE0CF990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637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5D98EF-784A-4CC1-B5FC-1B70826FC8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3607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E997EA-CA79-49F1-B6FA-C29B349593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0907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EA3D37C-69A0-4EFF-8E15-2E7534E1A1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2405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C24F35-5365-4061-8B20-ACA7302109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4328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1C8672B-EE7D-43A8-98AB-1C71F5E9C8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1111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1E4FD7E-DBE8-467B-950D-1BE4633C5B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727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970593B-4F17-4AA5-85D6-0E8730B569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3830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DFE62D-E512-4B9E-8E45-C6A57EE510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8505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FD130C0-6FDD-4D84-91B0-94DD277FF3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442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1B63B6FD-A946-4A4D-A31E-DAD4D1F54C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3683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08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628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936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716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111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19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719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704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618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272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57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pPr fontAlgn="base">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fontAlgn="base">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pPr fontAlgn="base">
              <a:spcAft>
                <a:spcPct val="0"/>
              </a:spcAft>
            </a:pPr>
            <a:fld id="{23F41194-1954-4FCA-A46A-D11C29789C8A}" type="slidenum">
              <a:rPr lang="en-US" smtClean="0">
                <a:solidFill>
                  <a:srgbClr val="000000"/>
                </a:solidFill>
              </a:rPr>
              <a:pPr fontAlgn="base">
                <a:spcAft>
                  <a:spcPct val="0"/>
                </a:spcAft>
              </a:pPr>
              <a:t>‹#›</a:t>
            </a:fld>
            <a:endParaRPr lang="en-US" smtClean="0">
              <a:solidFill>
                <a:srgbClr val="000000"/>
              </a:solidFill>
            </a:endParaRPr>
          </a:p>
        </p:txBody>
      </p:sp>
    </p:spTree>
    <p:extLst>
      <p:ext uri="{BB962C8B-B14F-4D97-AF65-F5344CB8AC3E}">
        <p14:creationId xmlns:p14="http://schemas.microsoft.com/office/powerpoint/2010/main" val="2322769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8116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w2agz.com/Publications/Science%20&amp;%20Technology/W2AGZ/03b%20(2006)%20Cryo-delivery%20Systems%20for%20the%20Co-Transmission%20of%20Chemical%20and%20Electical%20Power.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w2agz.com/Library/Energy%20Issues%20and%20Policy/EPA%202011%20fullreport-1.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hyperlink" Target="https://en.wikipedia.org/wiki/Wola_Obsza%C5%84ska_gas_field"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Wola_Obsza%C5%84ska_gas_field" TargetMode="External"/><Relationship Id="rId2" Type="http://schemas.openxmlformats.org/officeDocument/2006/relationships/hyperlink" Target="http://www.eia.gov/analysis/studies/worldshalegas/" TargetMode="External"/><Relationship Id="rId1" Type="http://schemas.openxmlformats.org/officeDocument/2006/relationships/slideLayout" Target="../slideLayouts/slideLayout2.xml"/><Relationship Id="rId5" Type="http://schemas.openxmlformats.org/officeDocument/2006/relationships/hyperlink" Target="http://www.w2agz.com/Publications/Technical%20Reports/05%20(2009)%20A%20Superconducting%20dc%20Cable,%20W.%20Hassenzahl,%20B.%20Gregory,%20S.%20Eckroad,%20S.%20Nilsson,%20A.%20Daneshpooy%20and%20P.M.%20Grant,%20EPRI%201020458.pdf" TargetMode="External"/><Relationship Id="rId4" Type="http://schemas.openxmlformats.org/officeDocument/2006/relationships/hyperlink" Target="http://www.w2agz.com/Publications/Technical%20Reports/03%20(1997)%20The%20Electricity%20Pipe,%20S.M%20Schoenung,%20W.V%20Hassenzahl%20and%20P.M.%20Grant,%20EPRI%20WO8065-12.pd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w2agz.com/Publications/Science%20&amp;%20Technology/W2AGZ/03b%20(2006)%20Cryo-delivery%20Systems%20for%20the%20Co-Transmission%20of%20Chemical%20and%20Electical%20Power.pdf" TargetMode="External"/><Relationship Id="rId2" Type="http://schemas.openxmlformats.org/officeDocument/2006/relationships/hyperlink" Target="http://www.w2agz.com/Publications/Technical%20Reports/03%20(1997)%20The%20Electricity%20Pipe,%20S.M%20Schoenung,%20W.V%20Hassenzahl%20and%20P.M.%20Grant,%20EPRI%20WO8065-12.pdf" TargetMode="External"/><Relationship Id="rId1" Type="http://schemas.openxmlformats.org/officeDocument/2006/relationships/slideLayout" Target="../slideLayouts/slideLayout2.xml"/><Relationship Id="rId4" Type="http://schemas.openxmlformats.org/officeDocument/2006/relationships/hyperlink" Target="http://www.w2agz.com/Publications/Technical%20Reports/05%20(2009)%20A%20Superconducting%20dc%20Cable,%20W.%20Hassenzahl,%20B.%20Gregory,%20S.%20Eckroad,%20S.%20Nilsson,%20A.%20Daneshpooy%20and%20P.M.%20Grant,%20EPRI%201020458.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2agz.com/Publications/Opinion%20&amp;%20Commentary/EPRI/Nature/(2003)%20Hydrogen%20Lifts%20Off%20-%20With%20a%20Heavy%20Load%20%20424129a_fs.pdf" TargetMode="External"/><Relationship Id="rId2" Type="http://schemas.openxmlformats.org/officeDocument/2006/relationships/hyperlink" Target="http://large.stanford.edu/courses/2011/ph241/engelsen2/"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www.w2agz.com/Publications/Technical%20Reports/03%20(1997)%20The%20Electricity%20Pipe,%20S.M%20Schoenung,%20W.V%20Hassenzahl%20and%20P.M.%20Grant,%20EPRI%20WO8065-12.pdf" TargetMode="External"/><Relationship Id="rId2" Type="http://schemas.openxmlformats.org/officeDocument/2006/relationships/hyperlink" Target="http://www.w2agz.com/Documents/LASL%20Hydrogen%20Paper.pdf" TargetMode="External"/><Relationship Id="rId1" Type="http://schemas.openxmlformats.org/officeDocument/2006/relationships/slideLayout" Target="../slideLayouts/slideLayout2.xml"/><Relationship Id="rId4" Type="http://schemas.openxmlformats.org/officeDocument/2006/relationships/hyperlink" Target="http://www.w2agz.com/Publications/Science%20&amp;%20Technology/W2AGZ/03b%20(2006)%20Cryo-delivery%20Systems%20for%20the%20Co-Transmission%20of%20Chemical%20and%20Electical%20Power.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2agz.com/Documents/LASL%20Hydrogen%20Paper.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w2agz.com/Publications/Technical%20Reports/03%20(1997)%20The%20Electricity%20Pipe,%20S.M%20Schoenung,%20W.V%20Hassenzahl%20and%20P.M.%20Grant,%20EPRI%20WO8065-12.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775"/>
            <a:ext cx="7772400" cy="1470025"/>
          </a:xfrm>
        </p:spPr>
        <p:txBody>
          <a:bodyPr>
            <a:normAutofit fontScale="90000"/>
          </a:bodyPr>
          <a:lstStyle/>
          <a:p>
            <a:r>
              <a:rPr lang="en-US" b="1" dirty="0" smtClean="0"/>
              <a:t>IASS Study Proposal</a:t>
            </a:r>
            <a:r>
              <a:rPr lang="en-US" dirty="0" smtClean="0"/>
              <a:t/>
            </a:r>
            <a:br>
              <a:rPr lang="en-US" dirty="0" smtClean="0"/>
            </a:br>
            <a:r>
              <a:rPr lang="en-US" sz="2700" dirty="0" smtClean="0"/>
              <a:t>Paul M. Grant</a:t>
            </a:r>
            <a:br>
              <a:rPr lang="en-US" sz="2700" dirty="0" smtClean="0"/>
            </a:br>
            <a:r>
              <a:rPr lang="en-US" sz="2700" dirty="0" smtClean="0"/>
              <a:t>17 February 2013</a:t>
            </a:r>
            <a:endParaRPr lang="en-US" dirty="0"/>
          </a:p>
        </p:txBody>
      </p:sp>
      <p:sp>
        <p:nvSpPr>
          <p:cNvPr id="3" name="Subtitle 2"/>
          <p:cNvSpPr>
            <a:spLocks noGrp="1"/>
          </p:cNvSpPr>
          <p:nvPr>
            <p:ph type="subTitle" idx="1"/>
          </p:nvPr>
        </p:nvSpPr>
        <p:spPr>
          <a:xfrm>
            <a:off x="1371600" y="2362200"/>
            <a:ext cx="6400800" cy="2971800"/>
          </a:xfrm>
        </p:spPr>
        <p:txBody>
          <a:bodyPr>
            <a:noAutofit/>
          </a:bodyPr>
          <a:lstStyle/>
          <a:p>
            <a:r>
              <a:rPr lang="en-US" b="1" i="1" dirty="0" smtClean="0">
                <a:solidFill>
                  <a:srgbClr val="00B050"/>
                </a:solidFill>
              </a:rPr>
              <a:t>A Methane/Electricity </a:t>
            </a:r>
            <a:r>
              <a:rPr lang="en-US" b="1" i="1" dirty="0" err="1" smtClean="0">
                <a:solidFill>
                  <a:srgbClr val="00B050"/>
                </a:solidFill>
              </a:rPr>
              <a:t>ePipe</a:t>
            </a:r>
            <a:r>
              <a:rPr lang="en-US" b="1" i="1" dirty="0" smtClean="0">
                <a:solidFill>
                  <a:srgbClr val="00B050"/>
                </a:solidFill>
              </a:rPr>
              <a:t> Infrastructure to Socio-economically and </a:t>
            </a:r>
            <a:r>
              <a:rPr lang="en-US" b="1" i="1" dirty="0" err="1" smtClean="0">
                <a:solidFill>
                  <a:srgbClr val="00B050"/>
                </a:solidFill>
              </a:rPr>
              <a:t>Enviro</a:t>
            </a:r>
            <a:r>
              <a:rPr lang="en-US" b="1" i="1" dirty="0" smtClean="0">
                <a:solidFill>
                  <a:srgbClr val="00B050"/>
                </a:solidFill>
              </a:rPr>
              <a:t>-responsibly  service the Emerging Energy Needs of the European Union</a:t>
            </a:r>
            <a:endParaRPr lang="en-US" b="1" i="1" dirty="0">
              <a:solidFill>
                <a:srgbClr val="00B050"/>
              </a:solidFill>
            </a:endParaRPr>
          </a:p>
        </p:txBody>
      </p:sp>
    </p:spTree>
    <p:extLst>
      <p:ext uri="{BB962C8B-B14F-4D97-AF65-F5344CB8AC3E}">
        <p14:creationId xmlns:p14="http://schemas.microsoft.com/office/powerpoint/2010/main" val="492635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ULMI~1\AppData\Local\Temp\sc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685800"/>
            <a:ext cx="5438775" cy="4486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ULMI~1\AppData\Local\Temp\sc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595" y="5448300"/>
            <a:ext cx="5648325" cy="1181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76200"/>
            <a:ext cx="4572000" cy="523220"/>
          </a:xfrm>
          <a:prstGeom prst="rect">
            <a:avLst/>
          </a:prstGeom>
        </p:spPr>
        <p:txBody>
          <a:bodyPr>
            <a:spAutoFit/>
          </a:bodyPr>
          <a:lstStyle/>
          <a:p>
            <a:pPr lvl="0" algn="ctr"/>
            <a:r>
              <a:rPr lang="en-US" sz="2800" b="1" dirty="0" smtClean="0">
                <a:solidFill>
                  <a:srgbClr val="00B050"/>
                </a:solidFill>
              </a:rPr>
              <a:t>II.  (b)</a:t>
            </a:r>
          </a:p>
        </p:txBody>
      </p:sp>
    </p:spTree>
    <p:extLst>
      <p:ext uri="{BB962C8B-B14F-4D97-AF65-F5344CB8AC3E}">
        <p14:creationId xmlns:p14="http://schemas.microsoft.com/office/powerpoint/2010/main" val="732936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AULMI~1\AppData\Local\Temp\scl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89" y="1447799"/>
            <a:ext cx="7910111" cy="51493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52600" y="772180"/>
            <a:ext cx="51816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Arial"/>
                <a:ea typeface="+mj-ea"/>
                <a:cs typeface="+mj-cs"/>
              </a:rPr>
              <a:t>(Con </a:t>
            </a:r>
            <a:r>
              <a:rPr lang="en-US" sz="2800" b="1" kern="0" dirty="0" err="1">
                <a:solidFill>
                  <a:srgbClr val="000000"/>
                </a:solidFill>
                <a:latin typeface="Arial"/>
                <a:ea typeface="+mj-ea"/>
                <a:cs typeface="+mj-cs"/>
              </a:rPr>
              <a:t>C</a:t>
            </a:r>
            <a:r>
              <a:rPr kumimoji="0" lang="en-US" sz="2800" b="1" i="0" u="none" strike="noStrike" kern="0" cap="none" spc="0" normalizeH="0" baseline="0" noProof="0" dirty="0" err="1" smtClean="0">
                <a:ln>
                  <a:noFill/>
                </a:ln>
                <a:solidFill>
                  <a:srgbClr val="000000"/>
                </a:solidFill>
                <a:effectLst/>
                <a:uLnTx/>
                <a:uFillTx/>
                <a:latin typeface="Arial"/>
                <a:ea typeface="+mj-ea"/>
                <a:cs typeface="+mj-cs"/>
              </a:rPr>
              <a:t>uidado</a:t>
            </a:r>
            <a:r>
              <a:rPr kumimoji="0" lang="en-US" sz="2800" b="1" i="0" u="none" strike="noStrike" kern="0" cap="none" spc="0" normalizeH="0" baseline="0" noProof="0" dirty="0" smtClean="0">
                <a:ln>
                  <a:noFill/>
                </a:ln>
                <a:solidFill>
                  <a:srgbClr val="000000"/>
                </a:solidFill>
                <a:effectLst/>
                <a:uLnTx/>
                <a:uFillTx/>
                <a:latin typeface="Arial"/>
                <a:ea typeface="+mj-ea"/>
                <a:cs typeface="+mj-cs"/>
              </a:rPr>
              <a:t>: </a:t>
            </a:r>
            <a:r>
              <a:rPr kumimoji="0" lang="en-US" sz="2800" b="1" i="1" u="none" strike="noStrike" kern="0" cap="none" spc="0" normalizeH="0" baseline="0" noProof="0" dirty="0" smtClean="0">
                <a:ln>
                  <a:noFill/>
                </a:ln>
                <a:solidFill>
                  <a:srgbClr val="FF0000"/>
                </a:solidFill>
                <a:effectLst/>
                <a:uLnTx/>
                <a:uFillTx/>
                <a:latin typeface="Arial"/>
                <a:ea typeface="+mj-ea"/>
                <a:cs typeface="+mj-cs"/>
              </a:rPr>
              <a:t>as of 1997! </a:t>
            </a:r>
            <a:r>
              <a:rPr kumimoji="0" lang="en-US" sz="2800" b="1" i="0" u="none" strike="noStrike" kern="0" cap="none" spc="0" normalizeH="0" baseline="0" noProof="0" dirty="0" smtClean="0">
                <a:ln>
                  <a:noFill/>
                </a:ln>
                <a:solidFill>
                  <a:srgbClr val="000000"/>
                </a:solidFill>
                <a:effectLst/>
                <a:uLnTx/>
                <a:uFillTx/>
                <a:latin typeface="Arial"/>
                <a:ea typeface="+mj-ea"/>
                <a:cs typeface="+mj-cs"/>
              </a:rPr>
              <a:t>)</a:t>
            </a:r>
            <a:endParaRPr kumimoji="0" lang="en-US" sz="1200" b="1" i="0" u="none" strike="noStrike" kern="0" cap="none" spc="0" normalizeH="0" baseline="0" noProof="0" dirty="0" smtClean="0">
              <a:ln>
                <a:noFill/>
              </a:ln>
              <a:solidFill>
                <a:sysClr val="windowText" lastClr="000000"/>
              </a:solidFill>
              <a:effectLst/>
              <a:uLnTx/>
              <a:uFillTx/>
            </a:endParaRPr>
          </a:p>
        </p:txBody>
      </p:sp>
      <p:sp>
        <p:nvSpPr>
          <p:cNvPr id="5" name="Rectangle 4"/>
          <p:cNvSpPr/>
          <p:nvPr/>
        </p:nvSpPr>
        <p:spPr>
          <a:xfrm>
            <a:off x="2286000" y="304800"/>
            <a:ext cx="4572000" cy="523220"/>
          </a:xfrm>
          <a:prstGeom prst="rect">
            <a:avLst/>
          </a:prstGeom>
        </p:spPr>
        <p:txBody>
          <a:bodyPr>
            <a:spAutoFit/>
          </a:bodyPr>
          <a:lstStyle/>
          <a:p>
            <a:pPr lvl="0" algn="ctr"/>
            <a:r>
              <a:rPr lang="en-US" sz="2800" b="1" dirty="0" smtClean="0">
                <a:solidFill>
                  <a:srgbClr val="00B050"/>
                </a:solidFill>
              </a:rPr>
              <a:t>II.  (c)</a:t>
            </a:r>
            <a:endParaRPr lang="en-US" sz="2800" b="1" dirty="0">
              <a:solidFill>
                <a:srgbClr val="00B050"/>
              </a:solidFill>
            </a:endParaRPr>
          </a:p>
        </p:txBody>
      </p:sp>
    </p:spTree>
    <p:extLst>
      <p:ext uri="{BB962C8B-B14F-4D97-AF65-F5344CB8AC3E}">
        <p14:creationId xmlns:p14="http://schemas.microsoft.com/office/powerpoint/2010/main" val="1722536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6996" y="1676400"/>
            <a:ext cx="3070008" cy="369332"/>
          </a:xfrm>
          <a:prstGeom prst="rect">
            <a:avLst/>
          </a:prstGeom>
        </p:spPr>
        <p:txBody>
          <a:bodyPr wrap="none">
            <a:spAutoFit/>
          </a:bodyPr>
          <a:lstStyle/>
          <a:p>
            <a:r>
              <a:rPr lang="en-US" b="1" dirty="0"/>
              <a:t>THE LNG HYBRID SUPERCABLE</a:t>
            </a:r>
            <a:endParaRPr lang="en-US" dirty="0"/>
          </a:p>
        </p:txBody>
      </p:sp>
      <p:sp>
        <p:nvSpPr>
          <p:cNvPr id="5" name="Rectangle 4"/>
          <p:cNvSpPr/>
          <p:nvPr/>
        </p:nvSpPr>
        <p:spPr>
          <a:xfrm>
            <a:off x="533400" y="2157948"/>
            <a:ext cx="8153400" cy="3785652"/>
          </a:xfrm>
          <a:prstGeom prst="rect">
            <a:avLst/>
          </a:prstGeom>
        </p:spPr>
        <p:txBody>
          <a:bodyPr wrap="square">
            <a:spAutoFit/>
          </a:bodyPr>
          <a:lstStyle/>
          <a:p>
            <a:r>
              <a:rPr lang="en-US" sz="1600" dirty="0"/>
              <a:t>Realistically, fossil fuels will continue to be exploited for at least three more decades.</a:t>
            </a:r>
          </a:p>
          <a:p>
            <a:r>
              <a:rPr lang="en-US" sz="1600" dirty="0"/>
              <a:t>However, there is underway a major movement away from high carbon content sources as</a:t>
            </a:r>
          </a:p>
          <a:p>
            <a:r>
              <a:rPr lang="en-US" sz="1600" dirty="0"/>
              <a:t>seen by the increasing movement toward natural gas (mostly methane) as witnessed by the fact</a:t>
            </a:r>
          </a:p>
          <a:p>
            <a:r>
              <a:rPr lang="en-US" sz="1600" dirty="0"/>
              <a:t>that some 18% of the electricity generated in the US comes from natural gas-fired turbines,</a:t>
            </a:r>
          </a:p>
          <a:p>
            <a:r>
              <a:rPr lang="en-US" sz="1600" dirty="0"/>
              <a:t>whereas it was almost zero 20 years ago, and is expected to increase dramatically as more</a:t>
            </a:r>
          </a:p>
          <a:p>
            <a:r>
              <a:rPr lang="en-US" sz="1600" dirty="0"/>
              <a:t>restrictions are placed on coal generation. Natural gas production and use in the “lower 48” of</a:t>
            </a:r>
          </a:p>
          <a:p>
            <a:r>
              <a:rPr lang="en-US" sz="1600" dirty="0"/>
              <a:t>the United States has begun to increase faster than new reserves are being discovered and</a:t>
            </a:r>
          </a:p>
          <a:p>
            <a:r>
              <a:rPr lang="en-US" sz="1600" dirty="0"/>
              <a:t>exploited. It is anticipated that much of the future supply to the US will be by tanker transport</a:t>
            </a:r>
          </a:p>
          <a:p>
            <a:r>
              <a:rPr lang="en-US" sz="1600" dirty="0"/>
              <a:t>and offload of liquefied natural gas (LNG) and additional pipelines constructed from the Artic</a:t>
            </a:r>
          </a:p>
          <a:p>
            <a:r>
              <a:rPr lang="en-US" sz="1600" dirty="0"/>
              <a:t>Ocean shelf of North America</a:t>
            </a:r>
            <a:r>
              <a:rPr lang="en-US" sz="1600" dirty="0" smtClean="0"/>
              <a:t>.</a:t>
            </a:r>
          </a:p>
          <a:p>
            <a:endParaRPr lang="en-US" sz="1600" dirty="0"/>
          </a:p>
          <a:p>
            <a:r>
              <a:rPr lang="en-US" sz="1600" dirty="0"/>
              <a:t>An example of the latter is the Mackenzie Valley </a:t>
            </a:r>
            <a:r>
              <a:rPr lang="en-US" sz="1600" dirty="0" smtClean="0"/>
              <a:t>Project, </a:t>
            </a:r>
            <a:r>
              <a:rPr lang="en-US" sz="1600" dirty="0"/>
              <a:t>a 1220 km, $18 B high</a:t>
            </a:r>
          </a:p>
          <a:p>
            <a:r>
              <a:rPr lang="en-US" sz="1600" dirty="0"/>
              <a:t>capacity pipeline to be built from gas fields in the Mackenzie River delta in the Northwest</a:t>
            </a:r>
          </a:p>
          <a:p>
            <a:r>
              <a:rPr lang="en-US" sz="1600" dirty="0"/>
              <a:t>Territory to existing distribution stations in Alberta, scheduled for completion by </a:t>
            </a:r>
            <a:r>
              <a:rPr lang="en-US" sz="1600" dirty="0" smtClean="0"/>
              <a:t>2010. </a:t>
            </a:r>
            <a:r>
              <a:rPr lang="en-US" sz="1600" dirty="0"/>
              <a:t>A</a:t>
            </a:r>
          </a:p>
          <a:p>
            <a:r>
              <a:rPr lang="en-US" sz="1600" dirty="0"/>
              <a:t>map of the pipeline route and associated pressurization plants is shown in Figure 5.</a:t>
            </a:r>
          </a:p>
        </p:txBody>
      </p:sp>
      <p:sp>
        <p:nvSpPr>
          <p:cNvPr id="6" name="TextBox 5"/>
          <p:cNvSpPr txBox="1"/>
          <p:nvPr/>
        </p:nvSpPr>
        <p:spPr>
          <a:xfrm>
            <a:off x="228600" y="168295"/>
            <a:ext cx="8610600" cy="1508105"/>
          </a:xfrm>
          <a:prstGeom prst="rect">
            <a:avLst/>
          </a:prstGeom>
          <a:noFill/>
        </p:spPr>
        <p:txBody>
          <a:bodyPr wrap="square" rtlCol="0">
            <a:spAutoFit/>
          </a:bodyPr>
          <a:lstStyle/>
          <a:p>
            <a:pPr marL="514350" indent="-514350" algn="ctr">
              <a:buAutoNum type="romanUcPeriod" startAt="3"/>
            </a:pPr>
            <a:r>
              <a:rPr lang="en-US" sz="2800" b="1" dirty="0" smtClean="0">
                <a:solidFill>
                  <a:srgbClr val="00B050"/>
                </a:solidFill>
              </a:rPr>
              <a:t>Cryodelivery Systems for the </a:t>
            </a:r>
            <a:r>
              <a:rPr lang="en-US" sz="2800" b="1" dirty="0" err="1" smtClean="0">
                <a:solidFill>
                  <a:srgbClr val="00B050"/>
                </a:solidFill>
              </a:rPr>
              <a:t>Cotransmission</a:t>
            </a:r>
            <a:r>
              <a:rPr lang="en-US" sz="2800" b="1" dirty="0" smtClean="0">
                <a:solidFill>
                  <a:srgbClr val="00B050"/>
                </a:solidFill>
              </a:rPr>
              <a:t> of Chemical and </a:t>
            </a:r>
            <a:r>
              <a:rPr lang="en-US" sz="2800" b="1" dirty="0" smtClean="0">
                <a:solidFill>
                  <a:srgbClr val="00B050"/>
                </a:solidFill>
              </a:rPr>
              <a:t>Electrical </a:t>
            </a:r>
            <a:r>
              <a:rPr lang="en-US" sz="2800" b="1" dirty="0" smtClean="0">
                <a:solidFill>
                  <a:srgbClr val="00B050"/>
                </a:solidFill>
              </a:rPr>
              <a:t>Power</a:t>
            </a:r>
          </a:p>
          <a:p>
            <a:pPr algn="ctr"/>
            <a:endParaRPr lang="en-US" sz="2000" b="1" dirty="0">
              <a:solidFill>
                <a:srgbClr val="00B050"/>
              </a:solidFill>
            </a:endParaRPr>
          </a:p>
          <a:p>
            <a:pPr algn="ctr"/>
            <a:r>
              <a:rPr lang="en-US" sz="1600" dirty="0" smtClean="0"/>
              <a:t>Paul </a:t>
            </a:r>
            <a:r>
              <a:rPr lang="en-US" sz="1600" dirty="0" smtClean="0"/>
              <a:t>M. Grant, AIP Conf. Proc. 823, 291(2006); </a:t>
            </a:r>
            <a:r>
              <a:rPr lang="en-US" sz="1600" dirty="0" err="1" smtClean="0"/>
              <a:t>doi</a:t>
            </a:r>
            <a:r>
              <a:rPr lang="en-US" sz="1600" dirty="0" smtClean="0"/>
              <a:t>: 10.1063/1.2202428 </a:t>
            </a:r>
            <a:r>
              <a:rPr lang="en-US" sz="1600" dirty="0" smtClean="0">
                <a:hlinkClick r:id="rId2"/>
              </a:rPr>
              <a:t>pdf</a:t>
            </a:r>
            <a:endParaRPr lang="en-US" dirty="0"/>
          </a:p>
        </p:txBody>
      </p:sp>
      <p:sp>
        <p:nvSpPr>
          <p:cNvPr id="7" name="Rectangle 6"/>
          <p:cNvSpPr/>
          <p:nvPr/>
        </p:nvSpPr>
        <p:spPr>
          <a:xfrm>
            <a:off x="2306900" y="1063823"/>
            <a:ext cx="4530215" cy="307777"/>
          </a:xfrm>
          <a:prstGeom prst="rect">
            <a:avLst/>
          </a:prstGeom>
        </p:spPr>
        <p:txBody>
          <a:bodyPr wrap="none">
            <a:spAutoFit/>
          </a:bodyPr>
          <a:lstStyle/>
          <a:p>
            <a:pPr algn="ctr"/>
            <a:r>
              <a:rPr lang="en-US" sz="1400" dirty="0"/>
              <a:t>The following pages are abstracted </a:t>
            </a:r>
            <a:r>
              <a:rPr lang="en-US" sz="1400" dirty="0" smtClean="0"/>
              <a:t>from the citation below:</a:t>
            </a:r>
            <a:endParaRPr lang="en-US" sz="1400" dirty="0"/>
          </a:p>
        </p:txBody>
      </p:sp>
    </p:spTree>
    <p:extLst>
      <p:ext uri="{BB962C8B-B14F-4D97-AF65-F5344CB8AC3E}">
        <p14:creationId xmlns:p14="http://schemas.microsoft.com/office/powerpoint/2010/main" val="2695787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391505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descr="Proposed Pipeline Rout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711" y="914400"/>
            <a:ext cx="4104689"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4646474"/>
            <a:ext cx="8839200" cy="1754326"/>
          </a:xfrm>
          <a:prstGeom prst="rect">
            <a:avLst/>
          </a:prstGeom>
        </p:spPr>
        <p:txBody>
          <a:bodyPr wrap="square">
            <a:spAutoFit/>
          </a:bodyPr>
          <a:lstStyle/>
          <a:p>
            <a:r>
              <a:rPr lang="en-US" b="1" dirty="0"/>
              <a:t>FIGURE 5. </a:t>
            </a:r>
            <a:r>
              <a:rPr lang="en-US" dirty="0"/>
              <a:t>Route of the projected Mackenzie Valley Pipeline running 1220 km through the </a:t>
            </a:r>
            <a:r>
              <a:rPr lang="en-US" dirty="0" smtClean="0"/>
              <a:t>Canadian Northwest </a:t>
            </a:r>
            <a:r>
              <a:rPr lang="en-US" dirty="0"/>
              <a:t>Territory from the Mackenzie River Delta on the Artic Ocean to northern distribution channels in </a:t>
            </a:r>
            <a:r>
              <a:rPr lang="en-US" dirty="0" smtClean="0"/>
              <a:t>the province </a:t>
            </a:r>
            <a:r>
              <a:rPr lang="en-US" dirty="0"/>
              <a:t>of </a:t>
            </a:r>
            <a:r>
              <a:rPr lang="en-US" dirty="0" smtClean="0"/>
              <a:t>Alberta [http</a:t>
            </a:r>
            <a:r>
              <a:rPr lang="en-US" dirty="0"/>
              <a:t>://www.mackenziegasproject.com]. When completed, the pipeline will convey 1.6 </a:t>
            </a:r>
            <a:r>
              <a:rPr lang="en-US" dirty="0" smtClean="0"/>
              <a:t>US billion </a:t>
            </a:r>
            <a:r>
              <a:rPr lang="en-US" dirty="0"/>
              <a:t>cubic feet per day, the equivalent of 18 GW thermal at the high heat value of methane, approximately </a:t>
            </a:r>
            <a:r>
              <a:rPr lang="en-US" dirty="0" smtClean="0"/>
              <a:t>that of </a:t>
            </a:r>
            <a:r>
              <a:rPr lang="en-US" dirty="0"/>
              <a:t>the electric power capacity of the Three Gorges hydroelectric facility in China.</a:t>
            </a:r>
          </a:p>
        </p:txBody>
      </p:sp>
      <p:sp>
        <p:nvSpPr>
          <p:cNvPr id="4" name="Rectangle 3"/>
          <p:cNvSpPr/>
          <p:nvPr/>
        </p:nvSpPr>
        <p:spPr>
          <a:xfrm>
            <a:off x="2286000" y="152400"/>
            <a:ext cx="4572000" cy="523220"/>
          </a:xfrm>
          <a:prstGeom prst="rect">
            <a:avLst/>
          </a:prstGeom>
        </p:spPr>
        <p:txBody>
          <a:bodyPr>
            <a:spAutoFit/>
          </a:bodyPr>
          <a:lstStyle/>
          <a:p>
            <a:pPr marL="514350" lvl="0" indent="-514350" algn="ctr">
              <a:buAutoNum type="romanUcPeriod" startAt="3"/>
            </a:pPr>
            <a:r>
              <a:rPr lang="en-US" sz="2800" b="1" dirty="0" smtClean="0">
                <a:solidFill>
                  <a:srgbClr val="00B050"/>
                </a:solidFill>
              </a:rPr>
              <a:t>(a)</a:t>
            </a:r>
          </a:p>
        </p:txBody>
      </p:sp>
    </p:spTree>
    <p:extLst>
      <p:ext uri="{BB962C8B-B14F-4D97-AF65-F5344CB8AC3E}">
        <p14:creationId xmlns:p14="http://schemas.microsoft.com/office/powerpoint/2010/main" val="2695639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8229600" cy="685800"/>
          </a:xfrm>
        </p:spPr>
        <p:txBody>
          <a:bodyPr/>
          <a:lstStyle/>
          <a:p>
            <a:r>
              <a:rPr lang="en-US" sz="2800" dirty="0"/>
              <a:t>MVP </a:t>
            </a:r>
            <a:r>
              <a:rPr lang="en-US" sz="2800" dirty="0" smtClean="0"/>
              <a:t>Specs (NB: </a:t>
            </a:r>
            <a:r>
              <a:rPr lang="en-US" sz="2800" i="1" dirty="0" smtClean="0">
                <a:solidFill>
                  <a:srgbClr val="FF0000"/>
                </a:solidFill>
              </a:rPr>
              <a:t>as of 2006! </a:t>
            </a:r>
            <a:r>
              <a:rPr lang="en-US" sz="2800" dirty="0" smtClean="0"/>
              <a:t>)</a:t>
            </a:r>
            <a:endParaRPr lang="en-US" sz="2800" dirty="0"/>
          </a:p>
        </p:txBody>
      </p:sp>
      <p:graphicFrame>
        <p:nvGraphicFramePr>
          <p:cNvPr id="27651" name="Group 3"/>
          <p:cNvGraphicFramePr>
            <a:graphicFrameLocks noGrp="1"/>
          </p:cNvGraphicFramePr>
          <p:nvPr>
            <p:ph type="tbl" idx="1"/>
            <p:extLst>
              <p:ext uri="{D42A27DB-BD31-4B8C-83A1-F6EECF244321}">
                <p14:modId xmlns:p14="http://schemas.microsoft.com/office/powerpoint/2010/main" val="1363691794"/>
              </p:ext>
            </p:extLst>
          </p:nvPr>
        </p:nvGraphicFramePr>
        <p:xfrm>
          <a:off x="457200" y="989010"/>
          <a:ext cx="8229600" cy="5792790"/>
        </p:xfrm>
        <a:graphic>
          <a:graphicData uri="http://schemas.openxmlformats.org/drawingml/2006/table">
            <a:tbl>
              <a:tblPr/>
              <a:tblGrid>
                <a:gridCol w="4114800"/>
                <a:gridCol w="4114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Pipeline Length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1220 km (760 mi)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Diameter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30 in (76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Gas Pressure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177 atm (2600 psia)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Pressurization Stations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~250 km apart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Flow Velocity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5.3 m/s (12 mph)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Mass Flow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345 kg/s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Volume Flow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1.6 Bcf/d (525 m</a:t>
                      </a:r>
                      <a:r>
                        <a:rPr kumimoji="0" lang="en-US" sz="2000" b="0" i="0" u="none" strike="noStrike" cap="none" normalizeH="0" baseline="30000" smtClean="0">
                          <a:ln>
                            <a:noFill/>
                          </a:ln>
                          <a:solidFill>
                            <a:schemeClr val="tx1"/>
                          </a:solidFill>
                          <a:effectLst/>
                          <a:latin typeface="Arial" charset="0"/>
                        </a:rPr>
                        <a:t>3</a:t>
                      </a:r>
                      <a:r>
                        <a:rPr kumimoji="0" lang="en-US" sz="2000" b="0" i="0" u="none" strike="noStrike" cap="none" normalizeH="0" baseline="0" smtClean="0">
                          <a:ln>
                            <a:noFill/>
                          </a:ln>
                          <a:solidFill>
                            <a:schemeClr val="tx1"/>
                          </a:solidFill>
                          <a:effectLst/>
                          <a:latin typeface="Arial"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Power Flow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18 GW (HHV Thermal)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Construction Schedule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2006 - 2010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Employment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Partners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Esso, APG, C-P, Shell, Exxon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$ 7.5 B (all private)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3"/>
          <p:cNvSpPr/>
          <p:nvPr/>
        </p:nvSpPr>
        <p:spPr>
          <a:xfrm>
            <a:off x="2286000" y="76200"/>
            <a:ext cx="4572000" cy="523220"/>
          </a:xfrm>
          <a:prstGeom prst="rect">
            <a:avLst/>
          </a:prstGeom>
        </p:spPr>
        <p:txBody>
          <a:bodyPr>
            <a:spAutoFit/>
          </a:bodyPr>
          <a:lstStyle/>
          <a:p>
            <a:pPr marL="514350" indent="-514350" algn="ctr">
              <a:buFontTx/>
              <a:buAutoNum type="romanUcPeriod" startAt="3"/>
            </a:pPr>
            <a:r>
              <a:rPr lang="en-US" sz="2800" b="1" dirty="0" smtClean="0">
                <a:solidFill>
                  <a:srgbClr val="00B050"/>
                </a:solidFill>
                <a:latin typeface="Calibri"/>
              </a:rPr>
              <a:t>(b)</a:t>
            </a:r>
            <a:endParaRPr lang="en-US" sz="2800" b="1" dirty="0" smtClean="0">
              <a:solidFill>
                <a:srgbClr val="00B050"/>
              </a:solidFill>
              <a:latin typeface="Calibri"/>
            </a:endParaRPr>
          </a:p>
        </p:txBody>
      </p:sp>
    </p:spTree>
    <p:extLst>
      <p:ext uri="{BB962C8B-B14F-4D97-AF65-F5344CB8AC3E}">
        <p14:creationId xmlns:p14="http://schemas.microsoft.com/office/powerpoint/2010/main" val="961909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59249"/>
            <a:ext cx="8610600" cy="1169551"/>
          </a:xfrm>
          <a:prstGeom prst="rect">
            <a:avLst/>
          </a:prstGeom>
        </p:spPr>
        <p:txBody>
          <a:bodyPr wrap="square">
            <a:spAutoFit/>
          </a:bodyPr>
          <a:lstStyle/>
          <a:p>
            <a:r>
              <a:rPr lang="en-US" sz="1400" dirty="0"/>
              <a:t>Since a significant portion of the natural gas, perhaps as much as 33%, to be </a:t>
            </a:r>
            <a:r>
              <a:rPr lang="en-US" sz="1400" dirty="0" smtClean="0"/>
              <a:t>eventually transported </a:t>
            </a:r>
            <a:r>
              <a:rPr lang="en-US" sz="1400" dirty="0"/>
              <a:t>over the Mackenzie Valley pipeline will be used to generate electricity, let us </a:t>
            </a:r>
            <a:r>
              <a:rPr lang="en-US" sz="1400" dirty="0" smtClean="0"/>
              <a:t>then consider </a:t>
            </a:r>
            <a:r>
              <a:rPr lang="en-US" sz="1400" dirty="0"/>
              <a:t>a possible scenario for future gas pipeline projects which would place the </a:t>
            </a:r>
            <a:r>
              <a:rPr lang="en-US" sz="1400" dirty="0" smtClean="0"/>
              <a:t>generation plants </a:t>
            </a:r>
            <a:r>
              <a:rPr lang="en-US" sz="1400" dirty="0"/>
              <a:t>at the wellhead The electric power thus produced would then be </a:t>
            </a:r>
            <a:r>
              <a:rPr lang="en-US" sz="1400" dirty="0" smtClean="0"/>
              <a:t>subsequently transmitted</a:t>
            </a:r>
            <a:r>
              <a:rPr lang="en-US" sz="1400" dirty="0"/>
              <a:t>, along with liquefied natural gas, in the manner of an LNG </a:t>
            </a:r>
            <a:r>
              <a:rPr lang="en-US" sz="1400" dirty="0" err="1"/>
              <a:t>SuperCable</a:t>
            </a:r>
            <a:r>
              <a:rPr lang="en-US" sz="1400" dirty="0"/>
              <a:t> </a:t>
            </a:r>
            <a:r>
              <a:rPr lang="en-US" sz="1400" dirty="0" smtClean="0"/>
              <a:t>as envisioned </a:t>
            </a:r>
            <a:r>
              <a:rPr lang="en-US" sz="1400" dirty="0"/>
              <a:t>in Figure 6. </a:t>
            </a:r>
          </a:p>
        </p:txBody>
      </p:sp>
      <p:grpSp>
        <p:nvGrpSpPr>
          <p:cNvPr id="5" name="Group 2"/>
          <p:cNvGrpSpPr>
            <a:grpSpLocks noChangeAspect="1"/>
          </p:cNvGrpSpPr>
          <p:nvPr/>
        </p:nvGrpSpPr>
        <p:grpSpPr bwMode="auto">
          <a:xfrm>
            <a:off x="1214327" y="1860102"/>
            <a:ext cx="6405673" cy="3931098"/>
            <a:chOff x="336" y="912"/>
            <a:chExt cx="5084" cy="3120"/>
          </a:xfrm>
        </p:grpSpPr>
        <p:sp>
          <p:nvSpPr>
            <p:cNvPr id="6" name="AutoShape 3"/>
            <p:cNvSpPr>
              <a:spLocks noChangeAspect="1" noChangeArrowheads="1"/>
            </p:cNvSpPr>
            <p:nvPr/>
          </p:nvSpPr>
          <p:spPr bwMode="auto">
            <a:xfrm>
              <a:off x="336" y="912"/>
              <a:ext cx="3120" cy="3120"/>
            </a:xfrm>
            <a:custGeom>
              <a:avLst/>
              <a:gdLst>
                <a:gd name="G0" fmla="+- 1745 0 0"/>
                <a:gd name="G1" fmla="+- 21600 0 1745"/>
                <a:gd name="G2" fmla="+- 21600 0 174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5" y="10800"/>
                  </a:moveTo>
                  <a:cubicBezTo>
                    <a:pt x="1745" y="15801"/>
                    <a:pt x="5799" y="19855"/>
                    <a:pt x="10800" y="19855"/>
                  </a:cubicBezTo>
                  <a:cubicBezTo>
                    <a:pt x="15801" y="19855"/>
                    <a:pt x="19855" y="15801"/>
                    <a:pt x="19855" y="10800"/>
                  </a:cubicBezTo>
                  <a:cubicBezTo>
                    <a:pt x="19855" y="5799"/>
                    <a:pt x="15801" y="1745"/>
                    <a:pt x="10800" y="1745"/>
                  </a:cubicBezTo>
                  <a:cubicBezTo>
                    <a:pt x="5799" y="1745"/>
                    <a:pt x="1745" y="5799"/>
                    <a:pt x="1745" y="10800"/>
                  </a:cubicBezTo>
                  <a:close/>
                </a:path>
              </a:pathLst>
            </a:cu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a:endParaRPr>
            </a:p>
          </p:txBody>
        </p:sp>
        <p:sp>
          <p:nvSpPr>
            <p:cNvPr id="7" name="AutoShape 4"/>
            <p:cNvSpPr>
              <a:spLocks noChangeAspect="1" noChangeArrowheads="1"/>
            </p:cNvSpPr>
            <p:nvPr/>
          </p:nvSpPr>
          <p:spPr bwMode="auto">
            <a:xfrm>
              <a:off x="597" y="1200"/>
              <a:ext cx="2592" cy="254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a:endParaRPr>
            </a:p>
          </p:txBody>
        </p:sp>
        <p:sp>
          <p:nvSpPr>
            <p:cNvPr id="8" name="AutoShape 5"/>
            <p:cNvSpPr>
              <a:spLocks noChangeAspect="1" noChangeArrowheads="1"/>
            </p:cNvSpPr>
            <p:nvPr/>
          </p:nvSpPr>
          <p:spPr bwMode="auto">
            <a:xfrm>
              <a:off x="576" y="1185"/>
              <a:ext cx="2592" cy="254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a:endParaRPr>
            </a:p>
          </p:txBody>
        </p:sp>
        <p:sp>
          <p:nvSpPr>
            <p:cNvPr id="9" name="AutoShape 6" descr="Large checker board"/>
            <p:cNvSpPr>
              <a:spLocks noChangeAspect="1" noChangeArrowheads="1"/>
            </p:cNvSpPr>
            <p:nvPr/>
          </p:nvSpPr>
          <p:spPr bwMode="auto">
            <a:xfrm>
              <a:off x="594" y="1152"/>
              <a:ext cx="2592" cy="264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pattFill prst="lgCheck">
              <a:fgClr>
                <a:srgbClr val="BBE0E3"/>
              </a:fgClr>
              <a:bgClr>
                <a:srgbClr val="FFFFFF"/>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a:endParaRPr>
            </a:p>
          </p:txBody>
        </p:sp>
        <p:sp>
          <p:nvSpPr>
            <p:cNvPr id="10" name="AutoShape 7"/>
            <p:cNvSpPr>
              <a:spLocks noChangeAspect="1" noChangeArrowheads="1"/>
            </p:cNvSpPr>
            <p:nvPr/>
          </p:nvSpPr>
          <p:spPr bwMode="auto">
            <a:xfrm>
              <a:off x="1744" y="2305"/>
              <a:ext cx="338" cy="347"/>
            </a:xfrm>
            <a:custGeom>
              <a:avLst/>
              <a:gdLst>
                <a:gd name="G0" fmla="+- 1706 0 0"/>
                <a:gd name="G1" fmla="+- 21600 0 1706"/>
                <a:gd name="G2" fmla="+- 21600 0 17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06" y="10800"/>
                  </a:moveTo>
                  <a:cubicBezTo>
                    <a:pt x="1706" y="15822"/>
                    <a:pt x="5778" y="19894"/>
                    <a:pt x="10800" y="19894"/>
                  </a:cubicBezTo>
                  <a:cubicBezTo>
                    <a:pt x="15822" y="19894"/>
                    <a:pt x="19894" y="15822"/>
                    <a:pt x="19894" y="10800"/>
                  </a:cubicBezTo>
                  <a:cubicBezTo>
                    <a:pt x="19894" y="5778"/>
                    <a:pt x="15822" y="1706"/>
                    <a:pt x="10800" y="1706"/>
                  </a:cubicBezTo>
                  <a:cubicBezTo>
                    <a:pt x="5778" y="1706"/>
                    <a:pt x="1706" y="5778"/>
                    <a:pt x="1706" y="10800"/>
                  </a:cubicBezTo>
                  <a:close/>
                </a:path>
              </a:pathLst>
            </a:cu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a:endParaRPr>
            </a:p>
          </p:txBody>
        </p:sp>
        <p:sp>
          <p:nvSpPr>
            <p:cNvPr id="11" name="Oval 8"/>
            <p:cNvSpPr>
              <a:spLocks noChangeAspect="1" noChangeArrowheads="1"/>
            </p:cNvSpPr>
            <p:nvPr/>
          </p:nvSpPr>
          <p:spPr bwMode="auto">
            <a:xfrm>
              <a:off x="1768" y="2337"/>
              <a:ext cx="288" cy="288"/>
            </a:xfrm>
            <a:prstGeom prst="ellipse">
              <a:avLst/>
            </a:prstGeom>
            <a:gradFill rotWithShape="0">
              <a:gsLst>
                <a:gs pos="0">
                  <a:srgbClr val="99CCFF">
                    <a:gamma/>
                    <a:shade val="46275"/>
                    <a:invGamma/>
                  </a:srgbClr>
                </a:gs>
                <a:gs pos="50000">
                  <a:srgbClr val="99CCFF"/>
                </a:gs>
                <a:gs pos="100000">
                  <a:srgbClr val="99CCFF">
                    <a:gamma/>
                    <a:shade val="46275"/>
                    <a:invGamma/>
                  </a:srgbClr>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a:endParaRPr>
            </a:p>
          </p:txBody>
        </p:sp>
        <p:sp>
          <p:nvSpPr>
            <p:cNvPr id="12" name="AutoShape 9"/>
            <p:cNvSpPr>
              <a:spLocks noChangeAspect="1"/>
            </p:cNvSpPr>
            <p:nvPr/>
          </p:nvSpPr>
          <p:spPr bwMode="auto">
            <a:xfrm>
              <a:off x="3919" y="939"/>
              <a:ext cx="1217" cy="384"/>
            </a:xfrm>
            <a:prstGeom prst="callout2">
              <a:avLst>
                <a:gd name="adj1" fmla="val 18750"/>
                <a:gd name="adj2" fmla="val -3944"/>
                <a:gd name="adj3" fmla="val 18750"/>
                <a:gd name="adj4" fmla="val -48069"/>
                <a:gd name="adj5" fmla="val 63023"/>
                <a:gd name="adj6" fmla="val -93921"/>
              </a:avLst>
            </a:prstGeom>
            <a:solidFill>
              <a:srgbClr val="FF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omic Sans MS" pitchFamily="66" charset="0"/>
                </a:rPr>
                <a:t>Electrical Insulation</a:t>
              </a:r>
            </a:p>
          </p:txBody>
        </p:sp>
        <p:sp>
          <p:nvSpPr>
            <p:cNvPr id="13" name="AutoShape 10"/>
            <p:cNvSpPr>
              <a:spLocks noChangeAspect="1"/>
            </p:cNvSpPr>
            <p:nvPr/>
          </p:nvSpPr>
          <p:spPr bwMode="auto">
            <a:xfrm>
              <a:off x="3888" y="1392"/>
              <a:ext cx="1217" cy="384"/>
            </a:xfrm>
            <a:prstGeom prst="callout2">
              <a:avLst>
                <a:gd name="adj1" fmla="val 18750"/>
                <a:gd name="adj2" fmla="val -3944"/>
                <a:gd name="adj3" fmla="val 18750"/>
                <a:gd name="adj4" fmla="val -54477"/>
                <a:gd name="adj5" fmla="val 102343"/>
                <a:gd name="adj6" fmla="val -107065"/>
              </a:avLst>
            </a:prstGeom>
            <a:solidFill>
              <a:srgbClr val="FF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omic Sans MS" pitchFamily="66" charset="0"/>
                </a:rPr>
                <a:t>“Super-Insulation”</a:t>
              </a:r>
            </a:p>
          </p:txBody>
        </p:sp>
        <p:sp>
          <p:nvSpPr>
            <p:cNvPr id="14" name="AutoShape 11"/>
            <p:cNvSpPr>
              <a:spLocks noChangeAspect="1" noChangeArrowheads="1"/>
            </p:cNvSpPr>
            <p:nvPr/>
          </p:nvSpPr>
          <p:spPr bwMode="auto">
            <a:xfrm>
              <a:off x="1696" y="2249"/>
              <a:ext cx="440" cy="445"/>
            </a:xfrm>
            <a:custGeom>
              <a:avLst/>
              <a:gdLst>
                <a:gd name="G0" fmla="+- 2105 0 0"/>
                <a:gd name="G1" fmla="+- 21600 0 2105"/>
                <a:gd name="G2" fmla="+- 21600 0 210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05" y="10800"/>
                  </a:moveTo>
                  <a:cubicBezTo>
                    <a:pt x="2105" y="15602"/>
                    <a:pt x="5998" y="19495"/>
                    <a:pt x="10800" y="19495"/>
                  </a:cubicBezTo>
                  <a:cubicBezTo>
                    <a:pt x="15602" y="19495"/>
                    <a:pt x="19495" y="15602"/>
                    <a:pt x="19495" y="10800"/>
                  </a:cubicBezTo>
                  <a:cubicBezTo>
                    <a:pt x="19495" y="5998"/>
                    <a:pt x="15602" y="2105"/>
                    <a:pt x="10800" y="2105"/>
                  </a:cubicBezTo>
                  <a:cubicBezTo>
                    <a:pt x="5998" y="2105"/>
                    <a:pt x="2105" y="5998"/>
                    <a:pt x="2105" y="10800"/>
                  </a:cubicBezTo>
                  <a:close/>
                </a:path>
              </a:pathLst>
            </a:custGeom>
            <a:solidFill>
              <a:srgbClr val="3366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a:endParaRPr>
            </a:p>
          </p:txBody>
        </p:sp>
        <p:sp>
          <p:nvSpPr>
            <p:cNvPr id="15" name="AutoShape 12"/>
            <p:cNvSpPr>
              <a:spLocks noChangeAspect="1"/>
            </p:cNvSpPr>
            <p:nvPr/>
          </p:nvSpPr>
          <p:spPr bwMode="auto">
            <a:xfrm>
              <a:off x="3744" y="2899"/>
              <a:ext cx="1392" cy="384"/>
            </a:xfrm>
            <a:prstGeom prst="callout2">
              <a:avLst>
                <a:gd name="adj1" fmla="val 18750"/>
                <a:gd name="adj2" fmla="val -3944"/>
                <a:gd name="adj3" fmla="val 18750"/>
                <a:gd name="adj4" fmla="val -84880"/>
                <a:gd name="adj5" fmla="val -78403"/>
                <a:gd name="adj6" fmla="val -138007"/>
              </a:avLst>
            </a:prstGeom>
            <a:solidFill>
              <a:srgbClr val="FF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omic Sans MS" pitchFamily="66" charset="0"/>
                </a:rPr>
                <a:t>Superconductor</a:t>
              </a:r>
            </a:p>
          </p:txBody>
        </p:sp>
        <p:sp>
          <p:nvSpPr>
            <p:cNvPr id="16" name="AutoShape 13"/>
            <p:cNvSpPr>
              <a:spLocks noChangeAspect="1"/>
            </p:cNvSpPr>
            <p:nvPr/>
          </p:nvSpPr>
          <p:spPr bwMode="auto">
            <a:xfrm>
              <a:off x="3600" y="3281"/>
              <a:ext cx="1820" cy="575"/>
            </a:xfrm>
            <a:prstGeom prst="callout2">
              <a:avLst>
                <a:gd name="adj1" fmla="val 12523"/>
                <a:gd name="adj2" fmla="val -2639"/>
                <a:gd name="adj3" fmla="val 12523"/>
                <a:gd name="adj4" fmla="val -59449"/>
                <a:gd name="adj5" fmla="val -65042"/>
                <a:gd name="adj6" fmla="val -91593"/>
              </a:avLst>
            </a:prstGeom>
            <a:solidFill>
              <a:srgbClr val="FF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omic Sans MS" pitchFamily="66" charset="0"/>
                </a:rPr>
                <a:t>LNG @ 105 K</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omic Sans MS" pitchFamily="66" charset="0"/>
                </a:rPr>
                <a:t>1 </a:t>
              </a:r>
              <a:r>
                <a:rPr kumimoji="0" lang="en-US" sz="1400" b="1" i="0" u="none" strike="noStrike" kern="0" cap="none" spc="0" normalizeH="0" baseline="0" noProof="0" dirty="0" err="1" smtClean="0">
                  <a:ln>
                    <a:noFill/>
                  </a:ln>
                  <a:solidFill>
                    <a:srgbClr val="000000"/>
                  </a:solidFill>
                  <a:effectLst/>
                  <a:uLnTx/>
                  <a:uFillTx/>
                  <a:latin typeface="Comic Sans MS" pitchFamily="66" charset="0"/>
                </a:rPr>
                <a:t>atm</a:t>
              </a:r>
              <a:r>
                <a:rPr kumimoji="0" lang="en-US" sz="1400" b="1" i="0" u="none" strike="noStrike" kern="0" cap="none" spc="0" normalizeH="0" baseline="0" noProof="0" dirty="0" smtClean="0">
                  <a:ln>
                    <a:noFill/>
                  </a:ln>
                  <a:solidFill>
                    <a:srgbClr val="000000"/>
                  </a:solidFill>
                  <a:effectLst/>
                  <a:uLnTx/>
                  <a:uFillTx/>
                  <a:latin typeface="Comic Sans MS" pitchFamily="66" charset="0"/>
                </a:rPr>
                <a:t> (14.7 </a:t>
              </a:r>
              <a:r>
                <a:rPr kumimoji="0" lang="en-US" sz="1400" b="1" i="0" u="none" strike="noStrike" kern="0" cap="none" spc="0" normalizeH="0" baseline="0" noProof="0" dirty="0" err="1" smtClean="0">
                  <a:ln>
                    <a:noFill/>
                  </a:ln>
                  <a:solidFill>
                    <a:srgbClr val="000000"/>
                  </a:solidFill>
                  <a:effectLst/>
                  <a:uLnTx/>
                  <a:uFillTx/>
                  <a:latin typeface="Comic Sans MS" pitchFamily="66" charset="0"/>
                </a:rPr>
                <a:t>psia</a:t>
              </a:r>
              <a:r>
                <a:rPr kumimoji="0" lang="en-US" sz="1400" b="1" i="0" u="none" strike="noStrike" kern="0" cap="none" spc="0" normalizeH="0" baseline="0" noProof="0" dirty="0" smtClean="0">
                  <a:ln>
                    <a:noFill/>
                  </a:ln>
                  <a:solidFill>
                    <a:srgbClr val="000000"/>
                  </a:solidFill>
                  <a:effectLst/>
                  <a:uLnTx/>
                  <a:uFillTx/>
                  <a:latin typeface="Comic Sans MS" pitchFamily="66" charset="0"/>
                </a:rPr>
                <a:t>)</a:t>
              </a:r>
            </a:p>
          </p:txBody>
        </p:sp>
        <p:sp>
          <p:nvSpPr>
            <p:cNvPr id="17" name="AutoShape 14"/>
            <p:cNvSpPr>
              <a:spLocks noChangeAspect="1"/>
            </p:cNvSpPr>
            <p:nvPr/>
          </p:nvSpPr>
          <p:spPr bwMode="auto">
            <a:xfrm>
              <a:off x="3792" y="2385"/>
              <a:ext cx="1385" cy="384"/>
            </a:xfrm>
            <a:prstGeom prst="callout2">
              <a:avLst>
                <a:gd name="adj1" fmla="val 18750"/>
                <a:gd name="adj2" fmla="val -3468"/>
                <a:gd name="adj3" fmla="val 18750"/>
                <a:gd name="adj4" fmla="val -59639"/>
                <a:gd name="adj5" fmla="val 29426"/>
                <a:gd name="adj6" fmla="val -133861"/>
              </a:avLst>
            </a:prstGeom>
            <a:solidFill>
              <a:srgbClr val="FF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omic Sans MS" pitchFamily="66" charset="0"/>
                </a:rPr>
                <a:t>Liquid Nitrogen @ 77 K</a:t>
              </a:r>
            </a:p>
          </p:txBody>
        </p:sp>
        <p:sp>
          <p:nvSpPr>
            <p:cNvPr id="18" name="AutoShape 15"/>
            <p:cNvSpPr>
              <a:spLocks noChangeAspect="1"/>
            </p:cNvSpPr>
            <p:nvPr/>
          </p:nvSpPr>
          <p:spPr bwMode="auto">
            <a:xfrm>
              <a:off x="3888" y="1857"/>
              <a:ext cx="1351" cy="392"/>
            </a:xfrm>
            <a:prstGeom prst="callout2">
              <a:avLst>
                <a:gd name="adj1" fmla="val 18750"/>
                <a:gd name="adj2" fmla="val -3944"/>
                <a:gd name="adj3" fmla="val 18750"/>
                <a:gd name="adj4" fmla="val -77241"/>
                <a:gd name="adj5" fmla="val 112241"/>
                <a:gd name="adj6" fmla="val -153491"/>
              </a:avLst>
            </a:prstGeom>
            <a:solidFill>
              <a:srgbClr val="FF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Comic Sans MS" pitchFamily="66" charset="0"/>
                </a:rPr>
                <a:t>Thermal Barrier to LNG</a:t>
              </a:r>
            </a:p>
          </p:txBody>
        </p:sp>
      </p:grpSp>
      <p:sp>
        <p:nvSpPr>
          <p:cNvPr id="19" name="Rectangle 18"/>
          <p:cNvSpPr/>
          <p:nvPr/>
        </p:nvSpPr>
        <p:spPr>
          <a:xfrm>
            <a:off x="381000" y="5903893"/>
            <a:ext cx="8382000" cy="954107"/>
          </a:xfrm>
          <a:prstGeom prst="rect">
            <a:avLst/>
          </a:prstGeom>
        </p:spPr>
        <p:txBody>
          <a:bodyPr wrap="square">
            <a:spAutoFit/>
          </a:bodyPr>
          <a:lstStyle/>
          <a:p>
            <a:r>
              <a:rPr lang="en-US" sz="1400" b="1" dirty="0"/>
              <a:t>FIGURE 6. </a:t>
            </a:r>
            <a:r>
              <a:rPr lang="en-US" sz="1400" dirty="0"/>
              <a:t>Monopole cross-section of a conceptual </a:t>
            </a:r>
            <a:r>
              <a:rPr lang="en-US" sz="1400" dirty="0" err="1"/>
              <a:t>Liquidfied</a:t>
            </a:r>
            <a:r>
              <a:rPr lang="en-US" sz="1400" dirty="0"/>
              <a:t> Natural Gas </a:t>
            </a:r>
            <a:r>
              <a:rPr lang="en-US" sz="1400" dirty="0" err="1"/>
              <a:t>SuperCable</a:t>
            </a:r>
            <a:r>
              <a:rPr lang="en-US" sz="1400" dirty="0"/>
              <a:t>. The cryogen is </a:t>
            </a:r>
            <a:r>
              <a:rPr lang="en-US" sz="1400" dirty="0" smtClean="0"/>
              <a:t>liquid nitrogen </a:t>
            </a:r>
            <a:r>
              <a:rPr lang="en-US" sz="1400" dirty="0"/>
              <a:t>flowing through the center cylindrical tube. Note the presence of a heat shield between </a:t>
            </a:r>
            <a:r>
              <a:rPr lang="en-US" sz="1400" dirty="0" smtClean="0"/>
              <a:t>the superconductor </a:t>
            </a:r>
            <a:r>
              <a:rPr lang="en-US" sz="1400" dirty="0"/>
              <a:t>layer and the LNG channel in order to keep its temperature above 86 K, the freezing point </a:t>
            </a:r>
            <a:r>
              <a:rPr lang="en-US" sz="1400" dirty="0" smtClean="0"/>
              <a:t>of methane</a:t>
            </a:r>
            <a:r>
              <a:rPr lang="en-US" sz="1400" dirty="0"/>
              <a:t>.</a:t>
            </a:r>
          </a:p>
        </p:txBody>
      </p:sp>
      <p:sp>
        <p:nvSpPr>
          <p:cNvPr id="20" name="Rectangle 19"/>
          <p:cNvSpPr/>
          <p:nvPr/>
        </p:nvSpPr>
        <p:spPr>
          <a:xfrm>
            <a:off x="2286000" y="76200"/>
            <a:ext cx="4572000" cy="523220"/>
          </a:xfrm>
          <a:prstGeom prst="rect">
            <a:avLst/>
          </a:prstGeom>
        </p:spPr>
        <p:txBody>
          <a:bodyPr>
            <a:spAutoFit/>
          </a:bodyPr>
          <a:lstStyle/>
          <a:p>
            <a:pPr marL="514350" lvl="0" indent="-514350" algn="ctr">
              <a:buAutoNum type="romanUcPeriod" startAt="3"/>
            </a:pPr>
            <a:r>
              <a:rPr lang="en-US" sz="2800" b="1" dirty="0" smtClean="0">
                <a:solidFill>
                  <a:srgbClr val="00B050"/>
                </a:solidFill>
              </a:rPr>
              <a:t>(c)</a:t>
            </a:r>
          </a:p>
        </p:txBody>
      </p:sp>
    </p:spTree>
    <p:extLst>
      <p:ext uri="{BB962C8B-B14F-4D97-AF65-F5344CB8AC3E}">
        <p14:creationId xmlns:p14="http://schemas.microsoft.com/office/powerpoint/2010/main" val="234344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95400"/>
            <a:ext cx="8305800" cy="3970318"/>
          </a:xfrm>
          <a:prstGeom prst="rect">
            <a:avLst/>
          </a:prstGeom>
        </p:spPr>
        <p:txBody>
          <a:bodyPr wrap="square">
            <a:spAutoFit/>
          </a:bodyPr>
          <a:lstStyle/>
          <a:p>
            <a:r>
              <a:rPr lang="en-US" dirty="0"/>
              <a:t>Table 4 addresses a scenario using the Mackenzie Valley Project as a template. One –</a:t>
            </a:r>
          </a:p>
          <a:p>
            <a:r>
              <a:rPr lang="en-US" dirty="0"/>
              <a:t>third of the field gas available is diverted to directly generate electricity. The remaining</a:t>
            </a:r>
          </a:p>
          <a:p>
            <a:r>
              <a:rPr lang="en-US" dirty="0"/>
              <a:t>methane is liquefied and it and electricity are “shipped south” on an LNG Hybrid </a:t>
            </a:r>
            <a:r>
              <a:rPr lang="en-US" dirty="0" err="1" smtClean="0"/>
              <a:t>SuperCable</a:t>
            </a:r>
            <a:r>
              <a:rPr lang="en-US" dirty="0" smtClean="0"/>
              <a:t>. For </a:t>
            </a:r>
            <a:r>
              <a:rPr lang="en-US" dirty="0"/>
              <a:t>a standard long distance gas pipeline, re-compression and heating (methane is cooled </a:t>
            </a:r>
            <a:r>
              <a:rPr lang="en-US" dirty="0" smtClean="0"/>
              <a:t>by expansion </a:t>
            </a:r>
            <a:r>
              <a:rPr lang="en-US" dirty="0"/>
              <a:t>as it moves through the pipeline!) stations must be place periodically (100 – </a:t>
            </a:r>
            <a:r>
              <a:rPr lang="en-US" dirty="0" smtClean="0"/>
              <a:t>250 km</a:t>
            </a:r>
            <a:r>
              <a:rPr lang="en-US" dirty="0"/>
              <a:t>) along its path. For the LNG Hybrid </a:t>
            </a:r>
            <a:r>
              <a:rPr lang="en-US" dirty="0" err="1"/>
              <a:t>SuperCable</a:t>
            </a:r>
            <a:r>
              <a:rPr lang="en-US" dirty="0"/>
              <a:t>, these stations would be replaced </a:t>
            </a:r>
            <a:r>
              <a:rPr lang="en-US" dirty="0" smtClean="0"/>
              <a:t>by cryogen </a:t>
            </a:r>
            <a:r>
              <a:rPr lang="en-US" dirty="0"/>
              <a:t>pumping and refrigeration units</a:t>
            </a:r>
            <a:r>
              <a:rPr lang="en-US" dirty="0" smtClean="0"/>
              <a:t>.</a:t>
            </a:r>
          </a:p>
          <a:p>
            <a:endParaRPr lang="en-US" dirty="0"/>
          </a:p>
          <a:p>
            <a:r>
              <a:rPr lang="en-US" dirty="0"/>
              <a:t>Should the LNG Hybrid </a:t>
            </a:r>
            <a:r>
              <a:rPr lang="en-US" dirty="0" err="1"/>
              <a:t>SuperCable</a:t>
            </a:r>
            <a:r>
              <a:rPr lang="en-US" dirty="0"/>
              <a:t> model indeed be applied to future exploitation of</a:t>
            </a:r>
          </a:p>
          <a:p>
            <a:r>
              <a:rPr lang="en-US" dirty="0"/>
              <a:t>remote natural gas fields similar to those of the Mackenzie River Delta, when those </a:t>
            </a:r>
            <a:r>
              <a:rPr lang="en-US" dirty="0" smtClean="0"/>
              <a:t>reserves become </a:t>
            </a:r>
            <a:r>
              <a:rPr lang="en-US" dirty="0"/>
              <a:t>exhausted, their very remoteness would make suitable locations for the construction </a:t>
            </a:r>
            <a:r>
              <a:rPr lang="en-US" dirty="0" smtClean="0"/>
              <a:t>of high </a:t>
            </a:r>
            <a:r>
              <a:rPr lang="en-US" dirty="0"/>
              <a:t>temperature gas cooled nuclear reactors capable of both hydrogen and </a:t>
            </a:r>
            <a:r>
              <a:rPr lang="en-US" dirty="0" smtClean="0"/>
              <a:t>electricity generation </a:t>
            </a:r>
            <a:r>
              <a:rPr lang="en-US" dirty="0"/>
              <a:t>with the product shipped on the former LNG </a:t>
            </a:r>
            <a:r>
              <a:rPr lang="en-US" dirty="0" err="1"/>
              <a:t>SuperCable</a:t>
            </a:r>
            <a:r>
              <a:rPr lang="en-US" dirty="0"/>
              <a:t> appropriately </a:t>
            </a:r>
            <a:r>
              <a:rPr lang="en-US" dirty="0" smtClean="0"/>
              <a:t>converted to </a:t>
            </a:r>
            <a:r>
              <a:rPr lang="en-US" dirty="0"/>
              <a:t>carry </a:t>
            </a:r>
            <a:r>
              <a:rPr lang="en-US" dirty="0" err="1"/>
              <a:t>hydricity</a:t>
            </a:r>
            <a:r>
              <a:rPr lang="en-US" dirty="0" smtClean="0"/>
              <a:t>.</a:t>
            </a:r>
            <a:endParaRPr lang="en-US" dirty="0"/>
          </a:p>
        </p:txBody>
      </p:sp>
      <p:sp>
        <p:nvSpPr>
          <p:cNvPr id="3" name="Rectangle 2"/>
          <p:cNvSpPr/>
          <p:nvPr/>
        </p:nvSpPr>
        <p:spPr>
          <a:xfrm>
            <a:off x="2286000" y="152400"/>
            <a:ext cx="4572000" cy="523220"/>
          </a:xfrm>
          <a:prstGeom prst="rect">
            <a:avLst/>
          </a:prstGeom>
        </p:spPr>
        <p:txBody>
          <a:bodyPr>
            <a:spAutoFit/>
          </a:bodyPr>
          <a:lstStyle/>
          <a:p>
            <a:pPr marL="514350" lvl="0" indent="-514350" algn="ctr">
              <a:buAutoNum type="romanUcPeriod" startAt="3"/>
            </a:pPr>
            <a:r>
              <a:rPr lang="en-US" sz="2800" b="1" dirty="0" smtClean="0">
                <a:solidFill>
                  <a:srgbClr val="00B050"/>
                </a:solidFill>
              </a:rPr>
              <a:t>(d)</a:t>
            </a:r>
          </a:p>
        </p:txBody>
      </p:sp>
    </p:spTree>
    <p:extLst>
      <p:ext uri="{BB962C8B-B14F-4D97-AF65-F5344CB8AC3E}">
        <p14:creationId xmlns:p14="http://schemas.microsoft.com/office/powerpoint/2010/main" val="3824989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1676400" y="128016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dirty="0" smtClean="0">
                <a:solidFill>
                  <a:srgbClr val="000000"/>
                </a:solidFill>
                <a:latin typeface="Comic Sans MS" pitchFamily="66" charset="0"/>
              </a:rPr>
              <a:t>Electricity Conversion Assumptions</a:t>
            </a:r>
          </a:p>
        </p:txBody>
      </p:sp>
      <p:graphicFrame>
        <p:nvGraphicFramePr>
          <p:cNvPr id="33796" name="Group 4"/>
          <p:cNvGraphicFramePr>
            <a:graphicFrameLocks noGrp="1"/>
          </p:cNvGraphicFramePr>
          <p:nvPr>
            <p:extLst>
              <p:ext uri="{D42A27DB-BD31-4B8C-83A1-F6EECF244321}">
                <p14:modId xmlns:p14="http://schemas.microsoft.com/office/powerpoint/2010/main" val="2643123519"/>
              </p:ext>
            </p:extLst>
          </p:nvPr>
        </p:nvGraphicFramePr>
        <p:xfrm>
          <a:off x="381000" y="1813560"/>
          <a:ext cx="8305800" cy="2377440"/>
        </p:xfrm>
        <a:graphic>
          <a:graphicData uri="http://schemas.openxmlformats.org/drawingml/2006/table">
            <a:tbl>
              <a:tblPr/>
              <a:tblGrid>
                <a:gridCol w="4152900"/>
                <a:gridCol w="4152900"/>
              </a:tblGrid>
              <a:tr h="354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Wellhead Power Capacity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18 GW (HHV)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Fraction Making Electricity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Thermal Power Consumed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 GW (HHV)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Left to Transmit as LNG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12 GW (HHV)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CCGT Efficiency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Electricity Output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3.6 GW (+/- 18 kV, 100 kA)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3819" name="Group 27"/>
          <p:cNvGrpSpPr>
            <a:grpSpLocks/>
          </p:cNvGrpSpPr>
          <p:nvPr/>
        </p:nvGrpSpPr>
        <p:grpSpPr bwMode="auto">
          <a:xfrm>
            <a:off x="365125" y="4271962"/>
            <a:ext cx="8321675" cy="2509838"/>
            <a:chOff x="230" y="2640"/>
            <a:chExt cx="5242" cy="1581"/>
          </a:xfrm>
        </p:grpSpPr>
        <p:sp>
          <p:nvSpPr>
            <p:cNvPr id="33820" name="Text Box 28"/>
            <p:cNvSpPr txBox="1">
              <a:spLocks noChangeArrowheads="1"/>
            </p:cNvSpPr>
            <p:nvPr/>
          </p:nvSpPr>
          <p:spPr bwMode="auto">
            <a:xfrm>
              <a:off x="720" y="2640"/>
              <a:ext cx="4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dirty="0" err="1" smtClean="0">
                  <a:solidFill>
                    <a:srgbClr val="000000"/>
                  </a:solidFill>
                  <a:latin typeface="Comic Sans MS" pitchFamily="66" charset="0"/>
                </a:rPr>
                <a:t>SuperCable</a:t>
              </a:r>
              <a:r>
                <a:rPr lang="en-US" sz="2400" dirty="0" smtClean="0">
                  <a:solidFill>
                    <a:srgbClr val="000000"/>
                  </a:solidFill>
                  <a:latin typeface="Comic Sans MS" pitchFamily="66" charset="0"/>
                </a:rPr>
                <a:t> Parameters for LNG Transport</a:t>
              </a:r>
            </a:p>
          </p:txBody>
        </p:sp>
        <p:sp>
          <p:nvSpPr>
            <p:cNvPr id="33821" name="Rectangle 29"/>
            <p:cNvSpPr>
              <a:spLocks noChangeArrowheads="1"/>
            </p:cNvSpPr>
            <p:nvPr/>
          </p:nvSpPr>
          <p:spPr bwMode="auto">
            <a:xfrm>
              <a:off x="2851" y="3972"/>
              <a:ext cx="2621"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sz="2000" smtClean="0">
                  <a:solidFill>
                    <a:srgbClr val="000000"/>
                  </a:solidFill>
                </a:rPr>
                <a:t>0.35 m  (14 in)</a:t>
              </a:r>
            </a:p>
          </p:txBody>
        </p:sp>
        <p:sp>
          <p:nvSpPr>
            <p:cNvPr id="33822" name="Rectangle 30"/>
            <p:cNvSpPr>
              <a:spLocks noChangeArrowheads="1"/>
            </p:cNvSpPr>
            <p:nvPr/>
          </p:nvSpPr>
          <p:spPr bwMode="auto">
            <a:xfrm>
              <a:off x="230" y="3972"/>
              <a:ext cx="2621"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sz="2000" smtClean="0">
                  <a:solidFill>
                    <a:srgbClr val="000000"/>
                  </a:solidFill>
                </a:rPr>
                <a:t>Effective Pipe Diameter</a:t>
              </a:r>
            </a:p>
          </p:txBody>
        </p:sp>
        <p:sp>
          <p:nvSpPr>
            <p:cNvPr id="33823" name="Rectangle 31"/>
            <p:cNvSpPr>
              <a:spLocks noChangeArrowheads="1"/>
            </p:cNvSpPr>
            <p:nvPr/>
          </p:nvSpPr>
          <p:spPr bwMode="auto">
            <a:xfrm>
              <a:off x="2851" y="3723"/>
              <a:ext cx="2621"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sz="2000" smtClean="0">
                  <a:solidFill>
                    <a:srgbClr val="000000"/>
                  </a:solidFill>
                </a:rPr>
                <a:t>0.1 m</a:t>
              </a:r>
              <a:r>
                <a:rPr lang="en-US" sz="2000" baseline="30000" smtClean="0">
                  <a:solidFill>
                    <a:srgbClr val="000000"/>
                  </a:solidFill>
                </a:rPr>
                <a:t>2</a:t>
              </a:r>
              <a:endParaRPr lang="en-US" sz="2000" smtClean="0">
                <a:solidFill>
                  <a:srgbClr val="000000"/>
                </a:solidFill>
              </a:endParaRPr>
            </a:p>
          </p:txBody>
        </p:sp>
        <p:sp>
          <p:nvSpPr>
            <p:cNvPr id="33824" name="Rectangle 32"/>
            <p:cNvSpPr>
              <a:spLocks noChangeArrowheads="1"/>
            </p:cNvSpPr>
            <p:nvPr/>
          </p:nvSpPr>
          <p:spPr bwMode="auto">
            <a:xfrm>
              <a:off x="230" y="3723"/>
              <a:ext cx="2621"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sz="2000" smtClean="0">
                  <a:solidFill>
                    <a:srgbClr val="000000"/>
                  </a:solidFill>
                </a:rPr>
                <a:t>Effective Pipe Cross-section</a:t>
              </a:r>
            </a:p>
          </p:txBody>
        </p:sp>
        <p:sp>
          <p:nvSpPr>
            <p:cNvPr id="33825" name="Rectangle 33"/>
            <p:cNvSpPr>
              <a:spLocks noChangeArrowheads="1"/>
            </p:cNvSpPr>
            <p:nvPr/>
          </p:nvSpPr>
          <p:spPr bwMode="auto">
            <a:xfrm>
              <a:off x="2851" y="3474"/>
              <a:ext cx="2621"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sz="2000" smtClean="0">
                  <a:solidFill>
                    <a:srgbClr val="000000"/>
                  </a:solidFill>
                </a:rPr>
                <a:t>0.53 m</a:t>
              </a:r>
              <a:r>
                <a:rPr lang="en-US" sz="2000" baseline="30000" smtClean="0">
                  <a:solidFill>
                    <a:srgbClr val="000000"/>
                  </a:solidFill>
                </a:rPr>
                <a:t>3</a:t>
              </a:r>
              <a:r>
                <a:rPr lang="en-US" sz="2000" smtClean="0">
                  <a:solidFill>
                    <a:srgbClr val="000000"/>
                  </a:solidFill>
                </a:rPr>
                <a:t>/s @ 5.3 m/s</a:t>
              </a:r>
            </a:p>
          </p:txBody>
        </p:sp>
        <p:sp>
          <p:nvSpPr>
            <p:cNvPr id="33826" name="Rectangle 34"/>
            <p:cNvSpPr>
              <a:spLocks noChangeArrowheads="1"/>
            </p:cNvSpPr>
            <p:nvPr/>
          </p:nvSpPr>
          <p:spPr bwMode="auto">
            <a:xfrm>
              <a:off x="230" y="3474"/>
              <a:ext cx="2621"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sz="2000" smtClean="0">
                  <a:solidFill>
                    <a:srgbClr val="000000"/>
                  </a:solidFill>
                </a:rPr>
                <a:t>LNG Volume Flow</a:t>
              </a:r>
            </a:p>
          </p:txBody>
        </p:sp>
        <p:sp>
          <p:nvSpPr>
            <p:cNvPr id="33827" name="Rectangle 35"/>
            <p:cNvSpPr>
              <a:spLocks noChangeArrowheads="1"/>
            </p:cNvSpPr>
            <p:nvPr/>
          </p:nvSpPr>
          <p:spPr bwMode="auto">
            <a:xfrm>
              <a:off x="2851" y="3225"/>
              <a:ext cx="2621"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sz="2000" smtClean="0">
                  <a:solidFill>
                    <a:srgbClr val="000000"/>
                  </a:solidFill>
                </a:rPr>
                <a:t>440 kg/m</a:t>
              </a:r>
              <a:r>
                <a:rPr lang="en-US" sz="2000" baseline="30000" smtClean="0">
                  <a:solidFill>
                    <a:srgbClr val="000000"/>
                  </a:solidFill>
                </a:rPr>
                <a:t>3</a:t>
              </a:r>
              <a:endParaRPr lang="en-US" sz="2000" smtClean="0">
                <a:solidFill>
                  <a:srgbClr val="000000"/>
                </a:solidFill>
              </a:endParaRPr>
            </a:p>
          </p:txBody>
        </p:sp>
        <p:sp>
          <p:nvSpPr>
            <p:cNvPr id="33828" name="Rectangle 36"/>
            <p:cNvSpPr>
              <a:spLocks noChangeArrowheads="1"/>
            </p:cNvSpPr>
            <p:nvPr/>
          </p:nvSpPr>
          <p:spPr bwMode="auto">
            <a:xfrm>
              <a:off x="230" y="3225"/>
              <a:ext cx="2621"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sz="2000" smtClean="0">
                  <a:solidFill>
                    <a:srgbClr val="000000"/>
                  </a:solidFill>
                </a:rPr>
                <a:t>LNG Density (100 K)</a:t>
              </a:r>
            </a:p>
          </p:txBody>
        </p:sp>
        <p:sp>
          <p:nvSpPr>
            <p:cNvPr id="33829" name="Rectangle 37"/>
            <p:cNvSpPr>
              <a:spLocks noChangeArrowheads="1"/>
            </p:cNvSpPr>
            <p:nvPr/>
          </p:nvSpPr>
          <p:spPr bwMode="auto">
            <a:xfrm>
              <a:off x="2851" y="2976"/>
              <a:ext cx="2621"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sz="2000" smtClean="0">
                  <a:solidFill>
                    <a:srgbClr val="000000"/>
                  </a:solidFill>
                </a:rPr>
                <a:t>230 kg/s @ 5.3 m/s</a:t>
              </a:r>
            </a:p>
          </p:txBody>
        </p:sp>
        <p:sp>
          <p:nvSpPr>
            <p:cNvPr id="33830" name="Rectangle 38"/>
            <p:cNvSpPr>
              <a:spLocks noChangeArrowheads="1"/>
            </p:cNvSpPr>
            <p:nvPr/>
          </p:nvSpPr>
          <p:spPr bwMode="auto">
            <a:xfrm>
              <a:off x="230" y="2976"/>
              <a:ext cx="2621"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sz="2000" smtClean="0">
                  <a:solidFill>
                    <a:srgbClr val="000000"/>
                  </a:solidFill>
                </a:rPr>
                <a:t>CH</a:t>
              </a:r>
              <a:r>
                <a:rPr lang="en-US" sz="2000" baseline="-25000" smtClean="0">
                  <a:solidFill>
                    <a:srgbClr val="000000"/>
                  </a:solidFill>
                </a:rPr>
                <a:t>4</a:t>
              </a:r>
              <a:r>
                <a:rPr lang="en-US" sz="2000" smtClean="0">
                  <a:solidFill>
                    <a:srgbClr val="000000"/>
                  </a:solidFill>
                </a:rPr>
                <a:t> Mass Flow (12 GW (HHV))</a:t>
              </a:r>
            </a:p>
          </p:txBody>
        </p:sp>
        <p:sp>
          <p:nvSpPr>
            <p:cNvPr id="33831" name="Line 39"/>
            <p:cNvSpPr>
              <a:spLocks noChangeShapeType="1"/>
            </p:cNvSpPr>
            <p:nvPr/>
          </p:nvSpPr>
          <p:spPr bwMode="auto">
            <a:xfrm>
              <a:off x="230" y="2976"/>
              <a:ext cx="524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US" sz="2800" smtClean="0">
                <a:solidFill>
                  <a:srgbClr val="000000"/>
                </a:solidFill>
              </a:endParaRPr>
            </a:p>
          </p:txBody>
        </p:sp>
        <p:sp>
          <p:nvSpPr>
            <p:cNvPr id="33832" name="Line 40"/>
            <p:cNvSpPr>
              <a:spLocks noChangeShapeType="1"/>
            </p:cNvSpPr>
            <p:nvPr/>
          </p:nvSpPr>
          <p:spPr bwMode="auto">
            <a:xfrm>
              <a:off x="230" y="3225"/>
              <a:ext cx="52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US" sz="2800" smtClean="0">
                <a:solidFill>
                  <a:srgbClr val="000000"/>
                </a:solidFill>
              </a:endParaRPr>
            </a:p>
          </p:txBody>
        </p:sp>
        <p:sp>
          <p:nvSpPr>
            <p:cNvPr id="33833" name="Line 41"/>
            <p:cNvSpPr>
              <a:spLocks noChangeShapeType="1"/>
            </p:cNvSpPr>
            <p:nvPr/>
          </p:nvSpPr>
          <p:spPr bwMode="auto">
            <a:xfrm>
              <a:off x="230" y="3474"/>
              <a:ext cx="52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US" sz="2800" smtClean="0">
                <a:solidFill>
                  <a:srgbClr val="000000"/>
                </a:solidFill>
              </a:endParaRPr>
            </a:p>
          </p:txBody>
        </p:sp>
        <p:sp>
          <p:nvSpPr>
            <p:cNvPr id="33834" name="Line 42"/>
            <p:cNvSpPr>
              <a:spLocks noChangeShapeType="1"/>
            </p:cNvSpPr>
            <p:nvPr/>
          </p:nvSpPr>
          <p:spPr bwMode="auto">
            <a:xfrm>
              <a:off x="230" y="3723"/>
              <a:ext cx="52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US" sz="2800" smtClean="0">
                <a:solidFill>
                  <a:srgbClr val="000000"/>
                </a:solidFill>
              </a:endParaRPr>
            </a:p>
          </p:txBody>
        </p:sp>
        <p:sp>
          <p:nvSpPr>
            <p:cNvPr id="33835" name="Line 43"/>
            <p:cNvSpPr>
              <a:spLocks noChangeShapeType="1"/>
            </p:cNvSpPr>
            <p:nvPr/>
          </p:nvSpPr>
          <p:spPr bwMode="auto">
            <a:xfrm>
              <a:off x="230" y="3972"/>
              <a:ext cx="52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US" sz="2800" smtClean="0">
                <a:solidFill>
                  <a:srgbClr val="000000"/>
                </a:solidFill>
              </a:endParaRPr>
            </a:p>
          </p:txBody>
        </p:sp>
        <p:sp>
          <p:nvSpPr>
            <p:cNvPr id="33836" name="Line 44"/>
            <p:cNvSpPr>
              <a:spLocks noChangeShapeType="1"/>
            </p:cNvSpPr>
            <p:nvPr/>
          </p:nvSpPr>
          <p:spPr bwMode="auto">
            <a:xfrm>
              <a:off x="230" y="4221"/>
              <a:ext cx="524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US" sz="2800" smtClean="0">
                <a:solidFill>
                  <a:srgbClr val="000000"/>
                </a:solidFill>
              </a:endParaRPr>
            </a:p>
          </p:txBody>
        </p:sp>
        <p:sp>
          <p:nvSpPr>
            <p:cNvPr id="33837" name="Line 45"/>
            <p:cNvSpPr>
              <a:spLocks noChangeShapeType="1"/>
            </p:cNvSpPr>
            <p:nvPr/>
          </p:nvSpPr>
          <p:spPr bwMode="auto">
            <a:xfrm>
              <a:off x="230" y="2976"/>
              <a:ext cx="0" cy="124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US" sz="2800" smtClean="0">
                <a:solidFill>
                  <a:srgbClr val="000000"/>
                </a:solidFill>
              </a:endParaRPr>
            </a:p>
          </p:txBody>
        </p:sp>
        <p:sp>
          <p:nvSpPr>
            <p:cNvPr id="33838" name="Line 46"/>
            <p:cNvSpPr>
              <a:spLocks noChangeShapeType="1"/>
            </p:cNvSpPr>
            <p:nvPr/>
          </p:nvSpPr>
          <p:spPr bwMode="auto">
            <a:xfrm>
              <a:off x="2851" y="2976"/>
              <a:ext cx="0" cy="1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US" sz="2800" smtClean="0">
                <a:solidFill>
                  <a:srgbClr val="000000"/>
                </a:solidFill>
              </a:endParaRPr>
            </a:p>
          </p:txBody>
        </p:sp>
        <p:sp>
          <p:nvSpPr>
            <p:cNvPr id="33839" name="Line 47"/>
            <p:cNvSpPr>
              <a:spLocks noChangeShapeType="1"/>
            </p:cNvSpPr>
            <p:nvPr/>
          </p:nvSpPr>
          <p:spPr bwMode="auto">
            <a:xfrm>
              <a:off x="5472" y="2976"/>
              <a:ext cx="0" cy="124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US" sz="2800" smtClean="0">
                <a:solidFill>
                  <a:srgbClr val="000000"/>
                </a:solidFill>
              </a:endParaRPr>
            </a:p>
          </p:txBody>
        </p:sp>
      </p:grpSp>
      <p:sp>
        <p:nvSpPr>
          <p:cNvPr id="3" name="Rectangle 2"/>
          <p:cNvSpPr/>
          <p:nvPr/>
        </p:nvSpPr>
        <p:spPr>
          <a:xfrm>
            <a:off x="288925" y="294382"/>
            <a:ext cx="8474075" cy="1077218"/>
          </a:xfrm>
          <a:prstGeom prst="rect">
            <a:avLst/>
          </a:prstGeom>
        </p:spPr>
        <p:txBody>
          <a:bodyPr wrap="square">
            <a:spAutoFit/>
          </a:bodyPr>
          <a:lstStyle/>
          <a:p>
            <a:r>
              <a:rPr lang="en-US" sz="1600" b="1" dirty="0"/>
              <a:t>TABLE </a:t>
            </a:r>
            <a:r>
              <a:rPr lang="en-US" sz="1600" b="1" dirty="0" smtClean="0"/>
              <a:t>4. </a:t>
            </a:r>
            <a:r>
              <a:rPr lang="en-US" sz="1600" dirty="0"/>
              <a:t>Wellhead electricity generation scenario via combined cycle gas turbine generators located on the </a:t>
            </a:r>
            <a:r>
              <a:rPr lang="en-US" sz="1600" dirty="0" smtClean="0"/>
              <a:t>gas fields </a:t>
            </a:r>
            <a:r>
              <a:rPr lang="en-US" sz="1600" dirty="0"/>
              <a:t>of the Mackenzie River Delta delivered over an LNG </a:t>
            </a:r>
            <a:r>
              <a:rPr lang="en-US" sz="1600" dirty="0" err="1"/>
              <a:t>SuperCable</a:t>
            </a:r>
            <a:r>
              <a:rPr lang="en-US" sz="1600" dirty="0"/>
              <a:t> running along the route of the </a:t>
            </a:r>
            <a:r>
              <a:rPr lang="en-US" sz="1600" dirty="0" smtClean="0"/>
              <a:t>proposed Mackenzie </a:t>
            </a:r>
            <a:r>
              <a:rPr lang="en-US" sz="1600" dirty="0"/>
              <a:t>Valley Pipeline</a:t>
            </a:r>
            <a:r>
              <a:rPr lang="en-US" sz="1600" dirty="0" smtClean="0"/>
              <a:t>.</a:t>
            </a:r>
          </a:p>
          <a:p>
            <a:pPr algn="ctr"/>
            <a:r>
              <a:rPr lang="en-US" sz="1600" dirty="0" smtClean="0"/>
              <a:t>NB: </a:t>
            </a:r>
            <a:r>
              <a:rPr lang="en-US" sz="1600" i="1" dirty="0" smtClean="0">
                <a:solidFill>
                  <a:srgbClr val="FF0000"/>
                </a:solidFill>
              </a:rPr>
              <a:t>Data as of 2006!</a:t>
            </a:r>
            <a:endParaRPr lang="en-US" sz="1600" i="1" dirty="0">
              <a:solidFill>
                <a:srgbClr val="FF0000"/>
              </a:solidFill>
            </a:endParaRPr>
          </a:p>
        </p:txBody>
      </p:sp>
      <p:sp>
        <p:nvSpPr>
          <p:cNvPr id="26" name="Rectangle 25"/>
          <p:cNvSpPr/>
          <p:nvPr/>
        </p:nvSpPr>
        <p:spPr>
          <a:xfrm>
            <a:off x="2286000" y="-76200"/>
            <a:ext cx="4572000" cy="523220"/>
          </a:xfrm>
          <a:prstGeom prst="rect">
            <a:avLst/>
          </a:prstGeom>
        </p:spPr>
        <p:txBody>
          <a:bodyPr>
            <a:spAutoFit/>
          </a:bodyPr>
          <a:lstStyle/>
          <a:p>
            <a:pPr marL="514350" lvl="0" indent="-514350" algn="ctr">
              <a:buAutoNum type="romanUcPeriod" startAt="3"/>
            </a:pPr>
            <a:r>
              <a:rPr lang="en-US" sz="2800" b="1" dirty="0" smtClean="0">
                <a:solidFill>
                  <a:srgbClr val="00B050"/>
                </a:solidFill>
              </a:rPr>
              <a:t>(e)</a:t>
            </a:r>
          </a:p>
        </p:txBody>
      </p:sp>
    </p:spTree>
    <p:extLst>
      <p:ext uri="{BB962C8B-B14F-4D97-AF65-F5344CB8AC3E}">
        <p14:creationId xmlns:p14="http://schemas.microsoft.com/office/powerpoint/2010/main" val="280491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819"/>
                                        </p:tgtEl>
                                        <p:attrNameLst>
                                          <p:attrName>style.visibility</p:attrName>
                                        </p:attrNameLst>
                                      </p:cBhvr>
                                      <p:to>
                                        <p:strVal val="visible"/>
                                      </p:to>
                                    </p:set>
                                    <p:anim calcmode="lin" valueType="num">
                                      <p:cBhvr additive="base">
                                        <p:cTn id="7" dur="500" fill="hold"/>
                                        <p:tgtEl>
                                          <p:spTgt spid="33819"/>
                                        </p:tgtEl>
                                        <p:attrNameLst>
                                          <p:attrName>ppt_x</p:attrName>
                                        </p:attrNameLst>
                                      </p:cBhvr>
                                      <p:tavLst>
                                        <p:tav tm="0">
                                          <p:val>
                                            <p:strVal val="#ppt_x"/>
                                          </p:val>
                                        </p:tav>
                                        <p:tav tm="100000">
                                          <p:val>
                                            <p:strVal val="#ppt_x"/>
                                          </p:val>
                                        </p:tav>
                                      </p:tavLst>
                                    </p:anim>
                                    <p:anim calcmode="lin" valueType="num">
                                      <p:cBhvr additive="base">
                                        <p:cTn id="8" dur="500" fill="hold"/>
                                        <p:tgtEl>
                                          <p:spTgt spid="33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14400"/>
            <a:ext cx="7772400" cy="1470025"/>
          </a:xfrm>
        </p:spPr>
        <p:txBody>
          <a:bodyPr/>
          <a:lstStyle/>
          <a:p>
            <a:r>
              <a:rPr lang="en-US" b="1" dirty="0" smtClean="0"/>
              <a:t>Other Regional Opportunities? </a:t>
            </a:r>
            <a:r>
              <a:rPr lang="en-US" b="1" dirty="0" smtClean="0"/>
              <a:t>(EU)</a:t>
            </a:r>
            <a:endParaRPr lang="en-US" b="1" dirty="0"/>
          </a:p>
        </p:txBody>
      </p:sp>
      <p:pic>
        <p:nvPicPr>
          <p:cNvPr id="7170" name="Picture 2" descr="[European Union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2895599"/>
            <a:ext cx="3771900" cy="251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722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Natural Gas Flow diagram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59436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lectricity Flow diagram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68" y="3243833"/>
            <a:ext cx="6131332" cy="33855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34200" y="4237672"/>
            <a:ext cx="2057400" cy="1477328"/>
          </a:xfrm>
          <a:prstGeom prst="rect">
            <a:avLst/>
          </a:prstGeom>
          <a:noFill/>
        </p:spPr>
        <p:txBody>
          <a:bodyPr wrap="square" rtlCol="0">
            <a:spAutoFit/>
          </a:bodyPr>
          <a:lstStyle/>
          <a:p>
            <a:r>
              <a:rPr lang="en-US" u="sng" dirty="0" smtClean="0"/>
              <a:t>US Electricity Generation/End Use – 2011</a:t>
            </a:r>
          </a:p>
          <a:p>
            <a:r>
              <a:rPr lang="en-US" dirty="0" smtClean="0"/>
              <a:t>Units = 10</a:t>
            </a:r>
            <a:r>
              <a:rPr lang="en-US" baseline="30000" dirty="0" smtClean="0"/>
              <a:t>15</a:t>
            </a:r>
            <a:r>
              <a:rPr lang="en-US" dirty="0" smtClean="0"/>
              <a:t> BTU</a:t>
            </a:r>
          </a:p>
          <a:p>
            <a:r>
              <a:rPr lang="en-US" dirty="0" smtClean="0"/>
              <a:t>= 2.933 x 10</a:t>
            </a:r>
            <a:r>
              <a:rPr lang="en-US" baseline="30000" dirty="0" smtClean="0"/>
              <a:t>3</a:t>
            </a:r>
            <a:r>
              <a:rPr lang="en-US" dirty="0" smtClean="0"/>
              <a:t> </a:t>
            </a:r>
            <a:r>
              <a:rPr lang="en-US" dirty="0" err="1" smtClean="0"/>
              <a:t>Twh</a:t>
            </a:r>
            <a:endParaRPr lang="en-US" dirty="0"/>
          </a:p>
        </p:txBody>
      </p:sp>
      <p:sp>
        <p:nvSpPr>
          <p:cNvPr id="7" name="TextBox 6"/>
          <p:cNvSpPr txBox="1"/>
          <p:nvPr/>
        </p:nvSpPr>
        <p:spPr>
          <a:xfrm>
            <a:off x="6934200" y="381000"/>
            <a:ext cx="2057400" cy="1477328"/>
          </a:xfrm>
          <a:prstGeom prst="rect">
            <a:avLst/>
          </a:prstGeom>
          <a:noFill/>
        </p:spPr>
        <p:txBody>
          <a:bodyPr wrap="square" rtlCol="0">
            <a:spAutoFit/>
          </a:bodyPr>
          <a:lstStyle/>
          <a:p>
            <a:r>
              <a:rPr lang="en-US" u="sng" dirty="0" smtClean="0"/>
              <a:t>US Natural Gas Generation/End Use – 2011</a:t>
            </a:r>
          </a:p>
          <a:p>
            <a:r>
              <a:rPr lang="en-US" dirty="0" smtClean="0"/>
              <a:t>Units = 10</a:t>
            </a:r>
            <a:r>
              <a:rPr lang="en-US" baseline="30000" dirty="0" smtClean="0"/>
              <a:t>12</a:t>
            </a:r>
            <a:r>
              <a:rPr lang="en-US" dirty="0" smtClean="0"/>
              <a:t> ft</a:t>
            </a:r>
            <a:r>
              <a:rPr lang="en-US" baseline="30000" dirty="0" smtClean="0"/>
              <a:t>3</a:t>
            </a:r>
            <a:endParaRPr lang="en-US" dirty="0" smtClean="0"/>
          </a:p>
          <a:p>
            <a:r>
              <a:rPr lang="en-US" dirty="0" smtClean="0"/>
              <a:t>= 1.35 x 10</a:t>
            </a:r>
            <a:r>
              <a:rPr lang="en-US" baseline="30000" dirty="0" smtClean="0"/>
              <a:t>4</a:t>
            </a:r>
            <a:r>
              <a:rPr lang="en-US" dirty="0" smtClean="0"/>
              <a:t> </a:t>
            </a:r>
            <a:r>
              <a:rPr lang="en-US" dirty="0" err="1" smtClean="0"/>
              <a:t>Twh</a:t>
            </a:r>
            <a:endParaRPr lang="en-US" dirty="0"/>
          </a:p>
        </p:txBody>
      </p:sp>
      <p:cxnSp>
        <p:nvCxnSpPr>
          <p:cNvPr id="8" name="Straight Arrow Connector 7"/>
          <p:cNvCxnSpPr/>
          <p:nvPr/>
        </p:nvCxnSpPr>
        <p:spPr>
          <a:xfrm flipV="1">
            <a:off x="914400" y="2667000"/>
            <a:ext cx="5334000" cy="20323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29200" y="3059668"/>
            <a:ext cx="990600" cy="369332"/>
          </a:xfrm>
          <a:prstGeom prst="rect">
            <a:avLst/>
          </a:prstGeom>
          <a:noFill/>
        </p:spPr>
        <p:txBody>
          <a:bodyPr wrap="square" rtlCol="0">
            <a:spAutoFit/>
          </a:bodyPr>
          <a:lstStyle/>
          <a:p>
            <a:r>
              <a:rPr lang="en-US" dirty="0" smtClean="0">
                <a:solidFill>
                  <a:srgbClr val="FF0000"/>
                </a:solidFill>
              </a:rPr>
              <a:t>~25% ?</a:t>
            </a:r>
            <a:endParaRPr lang="en-US" dirty="0">
              <a:solidFill>
                <a:srgbClr val="FF0000"/>
              </a:solidFill>
            </a:endParaRPr>
          </a:p>
        </p:txBody>
      </p:sp>
      <p:sp>
        <p:nvSpPr>
          <p:cNvPr id="11" name="TextBox 10"/>
          <p:cNvSpPr txBox="1"/>
          <p:nvPr/>
        </p:nvSpPr>
        <p:spPr>
          <a:xfrm>
            <a:off x="6934200" y="2057400"/>
            <a:ext cx="2133600" cy="2246769"/>
          </a:xfrm>
          <a:prstGeom prst="rect">
            <a:avLst/>
          </a:prstGeom>
          <a:noFill/>
        </p:spPr>
        <p:txBody>
          <a:bodyPr wrap="square" rtlCol="0">
            <a:spAutoFit/>
          </a:bodyPr>
          <a:lstStyle/>
          <a:p>
            <a:r>
              <a:rPr lang="en-US" sz="2800" b="1" i="1" dirty="0" smtClean="0">
                <a:solidFill>
                  <a:schemeClr val="accent2"/>
                </a:solidFill>
              </a:rPr>
              <a:t>What/where </a:t>
            </a:r>
            <a:r>
              <a:rPr lang="en-US" sz="2800" b="1" i="1" dirty="0" smtClean="0">
                <a:solidFill>
                  <a:schemeClr val="accent2"/>
                </a:solidFill>
              </a:rPr>
              <a:t>are the equivalent data for the EU?</a:t>
            </a:r>
            <a:endParaRPr lang="en-US" sz="2800" b="1" i="1" dirty="0">
              <a:solidFill>
                <a:schemeClr val="accent2"/>
              </a:solidFill>
            </a:endParaRPr>
          </a:p>
        </p:txBody>
      </p:sp>
    </p:spTree>
    <p:extLst>
      <p:ext uri="{BB962C8B-B14F-4D97-AF65-F5344CB8AC3E}">
        <p14:creationId xmlns:p14="http://schemas.microsoft.com/office/powerpoint/2010/main" val="904137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t>The</a:t>
            </a:r>
            <a:r>
              <a:rPr lang="en-US" dirty="0" smtClean="0"/>
              <a:t> Global Energy Challenge</a:t>
            </a:r>
            <a:endParaRPr lang="en-US" dirty="0"/>
          </a:p>
        </p:txBody>
      </p:sp>
      <p:sp>
        <p:nvSpPr>
          <p:cNvPr id="3" name="Content Placeholder 2"/>
          <p:cNvSpPr>
            <a:spLocks noGrp="1"/>
          </p:cNvSpPr>
          <p:nvPr>
            <p:ph idx="1"/>
          </p:nvPr>
        </p:nvSpPr>
        <p:spPr>
          <a:xfrm>
            <a:off x="152400" y="990600"/>
            <a:ext cx="8839200" cy="4525963"/>
          </a:xfrm>
        </p:spPr>
        <p:txBody>
          <a:bodyPr>
            <a:noAutofit/>
          </a:bodyPr>
          <a:lstStyle/>
          <a:p>
            <a:pPr marL="342900" lvl="1" indent="-342900">
              <a:buFont typeface="Arial" pitchFamily="34" charset="0"/>
              <a:buChar char="•"/>
            </a:pPr>
            <a:r>
              <a:rPr lang="en-US" sz="2000" dirty="0"/>
              <a:t>An expanding global population aspiring to the energy-consumption standard of living existing in Europe </a:t>
            </a:r>
            <a:r>
              <a:rPr lang="en-US" sz="2000" dirty="0" smtClean="0"/>
              <a:t>and North </a:t>
            </a:r>
            <a:r>
              <a:rPr lang="en-US" sz="2000" dirty="0"/>
              <a:t>America and and targeted by the emerging societies of middle and western Asia, the Indian subcontinent, Africa and South America</a:t>
            </a:r>
            <a:r>
              <a:rPr lang="en-US" sz="2000" dirty="0" smtClean="0"/>
              <a:t>.</a:t>
            </a:r>
          </a:p>
          <a:p>
            <a:pPr marL="342900" lvl="1" indent="-342900">
              <a:buFont typeface="Arial" pitchFamily="34" charset="0"/>
              <a:buChar char="•"/>
            </a:pPr>
            <a:r>
              <a:rPr lang="en-US" sz="2000" dirty="0"/>
              <a:t>Possible adverse climate impact arising from the combustion products of increased amounts of fossil fuels consumed in pursuit of their objective.</a:t>
            </a:r>
          </a:p>
          <a:p>
            <a:pPr marL="342900" lvl="1" indent="-342900">
              <a:buFont typeface="Arial" pitchFamily="34" charset="0"/>
              <a:buChar char="•"/>
            </a:pPr>
            <a:r>
              <a:rPr lang="en-US" sz="2000" dirty="0"/>
              <a:t>Limited ability to address such needs </a:t>
            </a:r>
            <a:r>
              <a:rPr lang="en-US" sz="2000" dirty="0" smtClean="0"/>
              <a:t>via renewable energy alternatives </a:t>
            </a:r>
            <a:r>
              <a:rPr lang="en-US" sz="2000" dirty="0"/>
              <a:t>and associated </a:t>
            </a:r>
            <a:r>
              <a:rPr lang="en-US" sz="2000" dirty="0" smtClean="0"/>
              <a:t>physical and political constraints, e.g., the </a:t>
            </a:r>
            <a:r>
              <a:rPr lang="en-US" sz="2000" dirty="0"/>
              <a:t>socio-eco-invasive impact imposed by widespread deployment of solar, wind, and bio-sourced </a:t>
            </a:r>
            <a:r>
              <a:rPr lang="en-US" sz="2000" dirty="0" smtClean="0"/>
              <a:t>generation.</a:t>
            </a:r>
            <a:endParaRPr lang="en-US" sz="2000" dirty="0"/>
          </a:p>
          <a:p>
            <a:r>
              <a:rPr lang="en-US" sz="2000" dirty="0"/>
              <a:t>Vast reserves of natural gas have been uncovered worldwide, and attendant cost-effective retrieval </a:t>
            </a:r>
            <a:r>
              <a:rPr lang="en-US" sz="2000" dirty="0" smtClean="0"/>
              <a:t>technologies developed for their exploitation.  A number of economic imperatives are certain to drive that exploitation worldwide </a:t>
            </a:r>
            <a:r>
              <a:rPr lang="en-US" sz="1600" dirty="0" smtClean="0"/>
              <a:t>(</a:t>
            </a:r>
            <a:r>
              <a:rPr lang="en-US" sz="1600" i="1" dirty="0" smtClean="0"/>
              <a:t>See US-EIA 2011 Report: </a:t>
            </a:r>
            <a:r>
              <a:rPr lang="en-US" sz="1600" i="1" dirty="0"/>
              <a:t>World Shale Gas </a:t>
            </a:r>
            <a:r>
              <a:rPr lang="en-US" sz="1600" i="1" dirty="0" smtClean="0"/>
              <a:t>Resources: An </a:t>
            </a:r>
            <a:r>
              <a:rPr lang="en-US" sz="1600" i="1" dirty="0"/>
              <a:t>Initial Assessment of 14 </a:t>
            </a:r>
            <a:r>
              <a:rPr lang="en-US" sz="1600" i="1" dirty="0" smtClean="0"/>
              <a:t>Regions Outside </a:t>
            </a:r>
            <a:r>
              <a:rPr lang="en-US" sz="1600" i="1" dirty="0"/>
              <a:t>the United </a:t>
            </a:r>
            <a:r>
              <a:rPr lang="en-US" sz="1600" i="1" dirty="0" smtClean="0"/>
              <a:t>States, available </a:t>
            </a:r>
            <a:r>
              <a:rPr lang="en-US" sz="1600" i="1" dirty="0" smtClean="0">
                <a:hlinkClick r:id="rId2"/>
              </a:rPr>
              <a:t>here</a:t>
            </a:r>
            <a:r>
              <a:rPr lang="en-US" sz="1600" dirty="0" smtClean="0"/>
              <a:t>)</a:t>
            </a:r>
            <a:r>
              <a:rPr lang="en-US" sz="2000" dirty="0" smtClean="0"/>
              <a:t>.</a:t>
            </a:r>
          </a:p>
          <a:p>
            <a:r>
              <a:rPr lang="en-US" sz="2000" dirty="0" smtClean="0"/>
              <a:t>It is essential such exploitation </a:t>
            </a:r>
            <a:r>
              <a:rPr lang="en-US" sz="2000" dirty="0" smtClean="0"/>
              <a:t>of </a:t>
            </a:r>
            <a:r>
              <a:rPr lang="en-US" sz="2000" dirty="0" smtClean="0"/>
              <a:t>our planet’s methane reserves be carried out in as environmentally, socio-economic responsible manner as possible, both regarding extraction, transmission and end use, and likewise consideration of candidate replacement technologies 3-4 decades </a:t>
            </a:r>
            <a:r>
              <a:rPr lang="en-US" sz="2000" dirty="0" smtClean="0"/>
              <a:t>in </a:t>
            </a:r>
            <a:r>
              <a:rPr lang="en-US" sz="2000" dirty="0" smtClean="0"/>
              <a:t>the </a:t>
            </a:r>
            <a:r>
              <a:rPr lang="en-US" sz="2000" dirty="0" smtClean="0"/>
              <a:t>future.</a:t>
            </a:r>
            <a:endParaRPr lang="en-US" sz="2400" dirty="0"/>
          </a:p>
          <a:p>
            <a:endParaRPr lang="en-US" sz="2400" dirty="0"/>
          </a:p>
        </p:txBody>
      </p:sp>
    </p:spTree>
    <p:extLst>
      <p:ext uri="{BB962C8B-B14F-4D97-AF65-F5344CB8AC3E}">
        <p14:creationId xmlns:p14="http://schemas.microsoft.com/office/powerpoint/2010/main" val="179461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1062369"/>
            <a:ext cx="7889260" cy="5767057"/>
            <a:chOff x="873740" y="862343"/>
            <a:chExt cx="7889260" cy="5767057"/>
          </a:xfrm>
        </p:grpSpPr>
        <p:grpSp>
          <p:nvGrpSpPr>
            <p:cNvPr id="4" name="Group 3"/>
            <p:cNvGrpSpPr/>
            <p:nvPr/>
          </p:nvGrpSpPr>
          <p:grpSpPr>
            <a:xfrm>
              <a:off x="873740" y="862343"/>
              <a:ext cx="7410450" cy="5638800"/>
              <a:chOff x="724287" y="407101"/>
              <a:chExt cx="7810500" cy="609600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87" y="407101"/>
                <a:ext cx="78105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flipH="1" flipV="1">
                <a:off x="3352800" y="2628900"/>
                <a:ext cx="609600" cy="571500"/>
              </a:xfrm>
              <a:prstGeom prst="line">
                <a:avLst/>
              </a:prstGeom>
              <a:noFill/>
              <a:ln w="31750" cap="flat" cmpd="sng" algn="ctr">
                <a:solidFill>
                  <a:srgbClr val="00B050"/>
                </a:solidFill>
                <a:prstDash val="solid"/>
              </a:ln>
              <a:effectLst/>
            </p:spPr>
          </p:cxnSp>
          <p:cxnSp>
            <p:nvCxnSpPr>
              <p:cNvPr id="14" name="Straight Connector 13"/>
              <p:cNvCxnSpPr/>
              <p:nvPr/>
            </p:nvCxnSpPr>
            <p:spPr>
              <a:xfrm flipH="1" flipV="1">
                <a:off x="2971800" y="2590800"/>
                <a:ext cx="381000" cy="38100"/>
              </a:xfrm>
              <a:prstGeom prst="line">
                <a:avLst/>
              </a:prstGeom>
              <a:noFill/>
              <a:ln w="31750" cap="flat" cmpd="sng" algn="ctr">
                <a:solidFill>
                  <a:srgbClr val="00B050"/>
                </a:solidFill>
                <a:prstDash val="solid"/>
              </a:ln>
              <a:effectLst/>
            </p:spPr>
          </p:cxnSp>
        </p:grpSp>
        <p:sp>
          <p:nvSpPr>
            <p:cNvPr id="5" name="Rounded Rectangle 4"/>
            <p:cNvSpPr/>
            <p:nvPr/>
          </p:nvSpPr>
          <p:spPr bwMode="auto">
            <a:xfrm>
              <a:off x="6781800" y="5410200"/>
              <a:ext cx="1981200" cy="57888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smtClean="0">
                <a:ln>
                  <a:noFill/>
                </a:ln>
                <a:effectLst/>
                <a:latin typeface="Arial" charset="0"/>
              </a:endParaRPr>
            </a:p>
          </p:txBody>
        </p:sp>
        <p:cxnSp>
          <p:nvCxnSpPr>
            <p:cNvPr id="6" name="Straight Connector 5"/>
            <p:cNvCxnSpPr/>
            <p:nvPr/>
          </p:nvCxnSpPr>
          <p:spPr bwMode="auto">
            <a:xfrm>
              <a:off x="6781800" y="5638800"/>
              <a:ext cx="914400" cy="914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6781800" y="6096000"/>
              <a:ext cx="1295399" cy="533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6019800" y="6096000"/>
              <a:ext cx="2209800" cy="76200"/>
            </a:xfrm>
            <a:prstGeom prst="line">
              <a:avLst/>
            </a:prstGeom>
            <a:solidFill>
              <a:schemeClr val="bg1"/>
            </a:solid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itle 1"/>
          <p:cNvSpPr>
            <a:spLocks noGrp="1"/>
          </p:cNvSpPr>
          <p:nvPr>
            <p:ph type="title"/>
          </p:nvPr>
        </p:nvSpPr>
        <p:spPr>
          <a:xfrm>
            <a:off x="457200" y="509257"/>
            <a:ext cx="8229600" cy="481343"/>
          </a:xfrm>
        </p:spPr>
        <p:txBody>
          <a:bodyPr>
            <a:noAutofit/>
          </a:bodyPr>
          <a:lstStyle/>
          <a:p>
            <a:r>
              <a:rPr lang="en-US" sz="2000" b="1" i="1" dirty="0" smtClean="0"/>
              <a:t>From Where?  Poland! ..... To Where?  Brussels!</a:t>
            </a:r>
            <a:endParaRPr lang="en-US" sz="2000" b="1" i="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092" y="5534026"/>
            <a:ext cx="3006992" cy="132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304800" y="1143000"/>
            <a:ext cx="19812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Existing European Gas </a:t>
            </a:r>
            <a:r>
              <a:rPr lang="en-US" dirty="0" err="1" smtClean="0">
                <a:solidFill>
                  <a:schemeClr val="tx1"/>
                </a:solidFill>
              </a:rPr>
              <a:t>Pipelines</a:t>
            </a:r>
            <a:r>
              <a:rPr lang="en-US" dirty="0" err="1" smtClean="0"/>
              <a:t>x</a:t>
            </a:r>
            <a:endParaRPr lang="en-US" dirty="0"/>
          </a:p>
        </p:txBody>
      </p:sp>
      <p:sp>
        <p:nvSpPr>
          <p:cNvPr id="17" name="TextBox 16"/>
          <p:cNvSpPr txBox="1"/>
          <p:nvPr/>
        </p:nvSpPr>
        <p:spPr>
          <a:xfrm>
            <a:off x="685800" y="10180"/>
            <a:ext cx="7508259" cy="523220"/>
          </a:xfrm>
          <a:prstGeom prst="rect">
            <a:avLst/>
          </a:prstGeom>
          <a:noFill/>
        </p:spPr>
        <p:txBody>
          <a:bodyPr wrap="square" rtlCol="0">
            <a:spAutoFit/>
          </a:bodyPr>
          <a:lstStyle/>
          <a:p>
            <a:pPr algn="ctr"/>
            <a:r>
              <a:rPr lang="en-US" sz="2800" b="1" dirty="0" smtClean="0"/>
              <a:t>One Possible Scenario (an EU Mackenzie Valley?)</a:t>
            </a:r>
            <a:endParaRPr lang="en-US" sz="2800" b="1" dirty="0"/>
          </a:p>
        </p:txBody>
      </p:sp>
    </p:spTree>
    <p:extLst>
      <p:ext uri="{BB962C8B-B14F-4D97-AF65-F5344CB8AC3E}">
        <p14:creationId xmlns:p14="http://schemas.microsoft.com/office/powerpoint/2010/main" val="567160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94" y="1740165"/>
            <a:ext cx="3276601" cy="275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3368312" y="1600200"/>
            <a:ext cx="5681382" cy="3810000"/>
            <a:chOff x="923365" y="609600"/>
            <a:chExt cx="7691717" cy="594360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365" y="609600"/>
              <a:ext cx="7691717"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bwMode="auto">
            <a:xfrm flipH="1" flipV="1">
              <a:off x="2209800" y="3200400"/>
              <a:ext cx="1752600" cy="685800"/>
            </a:xfrm>
            <a:prstGeom prst="line">
              <a:avLst/>
            </a:prstGeom>
            <a:noFill/>
            <a:ln w="254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extBox 1"/>
          <p:cNvSpPr txBox="1"/>
          <p:nvPr/>
        </p:nvSpPr>
        <p:spPr>
          <a:xfrm>
            <a:off x="4267200" y="3377884"/>
            <a:ext cx="1676400" cy="261610"/>
          </a:xfrm>
          <a:prstGeom prst="rect">
            <a:avLst/>
          </a:prstGeom>
          <a:noFill/>
        </p:spPr>
        <p:txBody>
          <a:bodyPr wrap="square" rtlCol="0">
            <a:spAutoFit/>
          </a:bodyPr>
          <a:lstStyle/>
          <a:p>
            <a:pPr algn="ctr"/>
            <a:r>
              <a:rPr lang="en-US" sz="1100" b="1" dirty="0" smtClean="0"/>
              <a:t>o Wroclaw</a:t>
            </a:r>
            <a:endParaRPr lang="en-US" sz="1100" b="1" dirty="0"/>
          </a:p>
        </p:txBody>
      </p:sp>
      <p:sp>
        <p:nvSpPr>
          <p:cNvPr id="7" name="Rectangle 6"/>
          <p:cNvSpPr/>
          <p:nvPr/>
        </p:nvSpPr>
        <p:spPr>
          <a:xfrm>
            <a:off x="103359" y="533400"/>
            <a:ext cx="8897294" cy="923330"/>
          </a:xfrm>
          <a:prstGeom prst="rect">
            <a:avLst/>
          </a:prstGeom>
        </p:spPr>
        <p:txBody>
          <a:bodyPr wrap="square">
            <a:spAutoFit/>
          </a:bodyPr>
          <a:lstStyle/>
          <a:p>
            <a:r>
              <a:rPr lang="en-US" b="1" dirty="0"/>
              <a:t>The </a:t>
            </a:r>
            <a:r>
              <a:rPr lang="en-US" b="1" dirty="0" err="1"/>
              <a:t>Wola</a:t>
            </a:r>
            <a:r>
              <a:rPr lang="en-US" b="1" dirty="0"/>
              <a:t> </a:t>
            </a:r>
            <a:r>
              <a:rPr lang="en-US" b="1" dirty="0" err="1" smtClean="0"/>
              <a:t>Obszańska</a:t>
            </a:r>
            <a:r>
              <a:rPr lang="en-US" b="1" baseline="30000" dirty="0" smtClean="0">
                <a:solidFill>
                  <a:srgbClr val="FF0000"/>
                </a:solidFill>
              </a:rPr>
              <a:t>*</a:t>
            </a:r>
            <a:r>
              <a:rPr lang="en-US" b="1" dirty="0" smtClean="0"/>
              <a:t> (</a:t>
            </a:r>
            <a:r>
              <a:rPr lang="en-US" b="1" u="sng" dirty="0" smtClean="0"/>
              <a:t>Lublin</a:t>
            </a:r>
            <a:r>
              <a:rPr lang="en-US" b="1" dirty="0" smtClean="0"/>
              <a:t>) gas </a:t>
            </a:r>
            <a:r>
              <a:rPr lang="en-US" b="1" dirty="0"/>
              <a:t>field in Poland was discovered in 1989. It began production in 1992 and produces natural gas. The total proven reserves of the </a:t>
            </a:r>
            <a:r>
              <a:rPr lang="en-US" b="1" dirty="0" err="1"/>
              <a:t>Wola</a:t>
            </a:r>
            <a:r>
              <a:rPr lang="en-US" b="1" dirty="0"/>
              <a:t> </a:t>
            </a:r>
            <a:r>
              <a:rPr lang="en-US" b="1" dirty="0" err="1"/>
              <a:t>Obszańska</a:t>
            </a:r>
            <a:r>
              <a:rPr lang="en-US" b="1" dirty="0"/>
              <a:t> gas field are around 37 billion cubic feet (1×10</a:t>
            </a:r>
            <a:r>
              <a:rPr lang="en-US" b="1" baseline="30000" dirty="0"/>
              <a:t>9</a:t>
            </a:r>
            <a:r>
              <a:rPr lang="en-US" b="1" dirty="0"/>
              <a:t>m³).</a:t>
            </a:r>
          </a:p>
        </p:txBody>
      </p:sp>
      <p:cxnSp>
        <p:nvCxnSpPr>
          <p:cNvPr id="9" name="Straight Arrow Connector 8"/>
          <p:cNvCxnSpPr/>
          <p:nvPr/>
        </p:nvCxnSpPr>
        <p:spPr bwMode="auto">
          <a:xfrm flipH="1">
            <a:off x="5867400" y="1371600"/>
            <a:ext cx="2209800" cy="2328984"/>
          </a:xfrm>
          <a:prstGeom prst="straightConnector1">
            <a:avLst/>
          </a:prstGeom>
          <a:noFill/>
          <a:ln w="25400" cap="flat" cmpd="sng" algn="ctr">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2133600" y="0"/>
            <a:ext cx="4876800" cy="523220"/>
          </a:xfrm>
          <a:prstGeom prst="rect">
            <a:avLst/>
          </a:prstGeom>
          <a:noFill/>
        </p:spPr>
        <p:txBody>
          <a:bodyPr wrap="square" rtlCol="0">
            <a:spAutoFit/>
          </a:bodyPr>
          <a:lstStyle/>
          <a:p>
            <a:pPr algn="ctr"/>
            <a:r>
              <a:rPr lang="en-US" sz="2800" b="1" dirty="0" smtClean="0"/>
              <a:t>Details</a:t>
            </a:r>
            <a:endParaRPr lang="en-US" sz="2800" b="1" dirty="0"/>
          </a:p>
        </p:txBody>
      </p:sp>
      <p:sp>
        <p:nvSpPr>
          <p:cNvPr id="12" name="TextBox 11"/>
          <p:cNvSpPr txBox="1"/>
          <p:nvPr/>
        </p:nvSpPr>
        <p:spPr>
          <a:xfrm>
            <a:off x="457200" y="5715000"/>
            <a:ext cx="8382000" cy="1077218"/>
          </a:xfrm>
          <a:prstGeom prst="rect">
            <a:avLst/>
          </a:prstGeom>
          <a:noFill/>
        </p:spPr>
        <p:txBody>
          <a:bodyPr wrap="square" rtlCol="0">
            <a:spAutoFit/>
          </a:bodyPr>
          <a:lstStyle/>
          <a:p>
            <a:pPr marL="342900" indent="-342900">
              <a:buAutoNum type="arabicParenR"/>
            </a:pPr>
            <a:r>
              <a:rPr lang="en-US" sz="1600" dirty="0" smtClean="0"/>
              <a:t>Allocate immediate resources to implement advanced IASS technology to recover methanol/ethanol from CCGT H</a:t>
            </a:r>
            <a:r>
              <a:rPr lang="en-US" sz="1600" baseline="-25000" dirty="0" smtClean="0"/>
              <a:t>2</a:t>
            </a:r>
            <a:r>
              <a:rPr lang="en-US" sz="1600" dirty="0" smtClean="0"/>
              <a:t>O, CO</a:t>
            </a:r>
            <a:r>
              <a:rPr lang="en-US" sz="1600" baseline="-25000" dirty="0" smtClean="0"/>
              <a:t>2</a:t>
            </a:r>
            <a:r>
              <a:rPr lang="en-US" sz="1600" dirty="0" smtClean="0"/>
              <a:t> emissions.</a:t>
            </a:r>
          </a:p>
          <a:p>
            <a:pPr marL="342900" indent="-342900">
              <a:buAutoNum type="arabicParenR"/>
            </a:pPr>
            <a:r>
              <a:rPr lang="en-US" sz="1600" dirty="0" smtClean="0"/>
              <a:t>Allocate future siting areas to implement </a:t>
            </a:r>
            <a:r>
              <a:rPr lang="en-US" sz="1600" dirty="0" err="1" smtClean="0"/>
              <a:t>recycleable</a:t>
            </a:r>
            <a:r>
              <a:rPr lang="en-US" sz="1600" dirty="0" smtClean="0"/>
              <a:t>, </a:t>
            </a:r>
            <a:r>
              <a:rPr lang="en-US" sz="1600" dirty="0" err="1" smtClean="0"/>
              <a:t>reprocessable</a:t>
            </a:r>
            <a:r>
              <a:rPr lang="en-US" sz="1600" dirty="0" smtClean="0"/>
              <a:t> thorium-based fission technology along with hydrogen generation.</a:t>
            </a:r>
            <a:endParaRPr lang="en-US" sz="1600" dirty="0"/>
          </a:p>
        </p:txBody>
      </p:sp>
      <p:sp>
        <p:nvSpPr>
          <p:cNvPr id="13" name="TextBox 12"/>
          <p:cNvSpPr txBox="1"/>
          <p:nvPr/>
        </p:nvSpPr>
        <p:spPr>
          <a:xfrm>
            <a:off x="2908820" y="5370212"/>
            <a:ext cx="2819400" cy="369332"/>
          </a:xfrm>
          <a:prstGeom prst="rect">
            <a:avLst/>
          </a:prstGeom>
          <a:noFill/>
        </p:spPr>
        <p:txBody>
          <a:bodyPr wrap="square" rtlCol="0">
            <a:spAutoFit/>
          </a:bodyPr>
          <a:lstStyle/>
          <a:p>
            <a:pPr algn="ctr"/>
            <a:r>
              <a:rPr lang="en-US" b="1" dirty="0" smtClean="0"/>
              <a:t>On Site Development</a:t>
            </a:r>
            <a:endParaRPr lang="en-US" b="1" dirty="0"/>
          </a:p>
        </p:txBody>
      </p:sp>
      <p:sp>
        <p:nvSpPr>
          <p:cNvPr id="15" name="TextBox 14"/>
          <p:cNvSpPr txBox="1"/>
          <p:nvPr/>
        </p:nvSpPr>
        <p:spPr>
          <a:xfrm>
            <a:off x="152400" y="4800600"/>
            <a:ext cx="3124200" cy="461665"/>
          </a:xfrm>
          <a:prstGeom prst="rect">
            <a:avLst/>
          </a:prstGeom>
          <a:noFill/>
        </p:spPr>
        <p:txBody>
          <a:bodyPr wrap="square" rtlCol="0">
            <a:spAutoFit/>
          </a:bodyPr>
          <a:lstStyle/>
          <a:p>
            <a:r>
              <a:rPr lang="en-US" baseline="30000" dirty="0">
                <a:solidFill>
                  <a:srgbClr val="FF0000"/>
                </a:solidFill>
              </a:rPr>
              <a:t>*</a:t>
            </a:r>
            <a:r>
              <a:rPr lang="en-US" baseline="30000" dirty="0">
                <a:hlinkClick r:id="rId4"/>
              </a:rPr>
              <a:t>https://en.wikipedia.org/wiki/Wola_Obsza%C5%84ska_gas_field</a:t>
            </a:r>
            <a:endParaRPr lang="en-US" baseline="30000" dirty="0"/>
          </a:p>
        </p:txBody>
      </p:sp>
    </p:spTree>
    <p:extLst>
      <p:ext uri="{BB962C8B-B14F-4D97-AF65-F5344CB8AC3E}">
        <p14:creationId xmlns:p14="http://schemas.microsoft.com/office/powerpoint/2010/main" val="783412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76200"/>
            <a:ext cx="8229600" cy="830997"/>
          </a:xfrm>
          <a:prstGeom prst="rect">
            <a:avLst/>
          </a:prstGeom>
          <a:noFill/>
        </p:spPr>
        <p:txBody>
          <a:bodyPr wrap="square" rtlCol="0">
            <a:spAutoFit/>
          </a:bodyPr>
          <a:lstStyle/>
          <a:p>
            <a:pPr algn="ctr"/>
            <a:r>
              <a:rPr lang="en-US" sz="2400" b="1" dirty="0" smtClean="0"/>
              <a:t>”Polish-Pipe-Dream” vs. North American &amp; MVP Numbers</a:t>
            </a:r>
          </a:p>
          <a:p>
            <a:pPr algn="ctr"/>
            <a:r>
              <a:rPr lang="en-US" sz="2400" b="1" dirty="0" smtClean="0"/>
              <a:t>(Natural Gas Delivery Statistics...Sources/Comparisons)</a:t>
            </a:r>
            <a:r>
              <a:rPr lang="en-US" sz="2400" b="1" dirty="0">
                <a:solidFill>
                  <a:srgbClr val="FF0000"/>
                </a:solidFill>
              </a:rPr>
              <a:t>*</a:t>
            </a:r>
          </a:p>
        </p:txBody>
      </p:sp>
      <p:graphicFrame>
        <p:nvGraphicFramePr>
          <p:cNvPr id="5" name="Table 4"/>
          <p:cNvGraphicFramePr>
            <a:graphicFrameLocks noGrp="1"/>
          </p:cNvGraphicFramePr>
          <p:nvPr>
            <p:extLst>
              <p:ext uri="{D42A27DB-BD31-4B8C-83A1-F6EECF244321}">
                <p14:modId xmlns:p14="http://schemas.microsoft.com/office/powerpoint/2010/main" val="2118612000"/>
              </p:ext>
            </p:extLst>
          </p:nvPr>
        </p:nvGraphicFramePr>
        <p:xfrm>
          <a:off x="1813560" y="990600"/>
          <a:ext cx="5364480" cy="1803987"/>
        </p:xfrm>
        <a:graphic>
          <a:graphicData uri="http://schemas.openxmlformats.org/drawingml/2006/table">
            <a:tbl>
              <a:tblPr firstRow="1" bandRow="1">
                <a:tableStyleId>{2D5ABB26-0587-4C30-8999-92F81FD0307C}</a:tableStyleId>
              </a:tblPr>
              <a:tblGrid>
                <a:gridCol w="1072896"/>
                <a:gridCol w="1072896"/>
                <a:gridCol w="1072896"/>
                <a:gridCol w="1072896"/>
                <a:gridCol w="1072896"/>
              </a:tblGrid>
              <a:tr h="685799">
                <a:tc>
                  <a:txBody>
                    <a:bodyPr/>
                    <a:lstStyle/>
                    <a:p>
                      <a:pPr algn="l"/>
                      <a:r>
                        <a:rPr lang="en-US" dirty="0" smtClean="0"/>
                        <a:t>Sources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Reserves</a:t>
                      </a:r>
                    </a:p>
                    <a:p>
                      <a:r>
                        <a:rPr lang="en-US" dirty="0" smtClean="0"/>
                        <a:t>10</a:t>
                      </a:r>
                      <a:r>
                        <a:rPr lang="en-US" baseline="30000" dirty="0" smtClean="0"/>
                        <a:t>9</a:t>
                      </a:r>
                      <a:r>
                        <a:rPr lang="en-US" baseline="0" dirty="0" smtClean="0"/>
                        <a:t> </a:t>
                      </a:r>
                      <a:r>
                        <a:rPr lang="en-US" baseline="0" dirty="0" err="1" smtClean="0"/>
                        <a:t>cu</a:t>
                      </a:r>
                      <a:r>
                        <a:rPr lang="en-US" baseline="0" dirty="0" err="1" smtClean="0">
                          <a:sym typeface="Symbol"/>
                        </a:rPr>
                        <a:t>ft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Reserves </a:t>
                      </a:r>
                      <a:r>
                        <a:rPr lang="en-US" dirty="0" err="1" smtClean="0"/>
                        <a:t>Twh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t>wrt</a:t>
                      </a:r>
                      <a:endParaRPr lang="en-US" dirty="0" smtClean="0"/>
                    </a:p>
                    <a:p>
                      <a:pPr algn="ctr"/>
                      <a:r>
                        <a:rPr lang="en-US" dirty="0" smtClean="0"/>
                        <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t>wrt</a:t>
                      </a:r>
                      <a:endParaRPr lang="en-US" dirty="0" smtClean="0"/>
                    </a:p>
                    <a:p>
                      <a:pPr algn="ctr"/>
                      <a:r>
                        <a:rPr lang="en-US" dirty="0" smtClean="0"/>
                        <a:t>MVP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14">
                <a:tc>
                  <a:txBody>
                    <a:bodyPr/>
                    <a:lstStyle/>
                    <a:p>
                      <a:r>
                        <a:rPr lang="en-US" dirty="0" smtClean="0"/>
                        <a:t>US</a:t>
                      </a:r>
                      <a:r>
                        <a:rPr lang="en-US" baseline="0" dirty="0" smtClean="0"/>
                        <a:t> Total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28,600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3.86</a:t>
                      </a:r>
                      <a:r>
                        <a:rPr lang="en-US" dirty="0" smtClean="0">
                          <a:sym typeface="Symbol"/>
                        </a:rPr>
                        <a:t>10</a:t>
                      </a:r>
                      <a:r>
                        <a:rPr lang="en-US" baseline="30000" dirty="0" smtClean="0">
                          <a:sym typeface="Symbol"/>
                        </a:rPr>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14">
                <a:tc>
                  <a:txBody>
                    <a:bodyPr/>
                    <a:lstStyle/>
                    <a:p>
                      <a:r>
                        <a:rPr lang="en-US" dirty="0" smtClean="0"/>
                        <a:t>MVP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7060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9.34</a:t>
                      </a:r>
                      <a:r>
                        <a:rPr lang="en-US" dirty="0" smtClean="0">
                          <a:sym typeface="Symbol"/>
                        </a:rPr>
                        <a:t>10</a:t>
                      </a:r>
                      <a:r>
                        <a:rPr lang="en-US" baseline="30000" dirty="0" smtClean="0">
                          <a:sym typeface="Symbol"/>
                        </a:rPr>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372">
                <a:tc>
                  <a:txBody>
                    <a:bodyPr/>
                    <a:lstStyle/>
                    <a:p>
                      <a:r>
                        <a:rPr lang="en-US" dirty="0" smtClean="0"/>
                        <a:t>Lublin</a:t>
                      </a:r>
                      <a:r>
                        <a:rPr lang="en-US" baseline="30000" dirty="0" smtClean="0">
                          <a:solidFill>
                            <a:srgbClr val="FF0000"/>
                          </a:solidFill>
                        </a:rPr>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ym typeface="Symbol"/>
                        </a:rPr>
                        <a:t>5.0010</a:t>
                      </a:r>
                      <a:r>
                        <a:rPr lang="en-US" baseline="30000" dirty="0" smtClean="0">
                          <a:sym typeface="Symbol"/>
                        </a:rPr>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0.52%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326682" y="4979764"/>
            <a:ext cx="8458200" cy="1569660"/>
          </a:xfrm>
          <a:prstGeom prst="rect">
            <a:avLst/>
          </a:prstGeom>
          <a:noFill/>
        </p:spPr>
        <p:txBody>
          <a:bodyPr wrap="square" rtlCol="0">
            <a:spAutoFit/>
          </a:bodyPr>
          <a:lstStyle/>
          <a:p>
            <a:r>
              <a:rPr lang="en-US" sz="1600" baseline="30000" dirty="0" smtClean="0">
                <a:solidFill>
                  <a:srgbClr val="FF0000"/>
                </a:solidFill>
              </a:rPr>
              <a:t>*</a:t>
            </a:r>
            <a:r>
              <a:rPr lang="en-US" sz="1600" dirty="0"/>
              <a:t>US-DOE-EIA: </a:t>
            </a:r>
            <a:r>
              <a:rPr lang="en-US" sz="1600" dirty="0">
                <a:hlinkClick r:id="rId2"/>
              </a:rPr>
              <a:t>http://www.eia.gov/analysis/studies/worldshalegas</a:t>
            </a:r>
            <a:r>
              <a:rPr lang="en-US" sz="1600" dirty="0" smtClean="0">
                <a:hlinkClick r:id="rId2"/>
              </a:rPr>
              <a:t>/</a:t>
            </a:r>
            <a:r>
              <a:rPr lang="en-US" sz="1600" dirty="0" smtClean="0"/>
              <a:t> Table I (note only proven reserves data are used, not possible recoverable shale deposits).</a:t>
            </a:r>
          </a:p>
          <a:p>
            <a:r>
              <a:rPr lang="en-US" sz="1600" baseline="30000" dirty="0">
                <a:solidFill>
                  <a:srgbClr val="FF0000"/>
                </a:solidFill>
              </a:rPr>
              <a:t>**</a:t>
            </a:r>
            <a:r>
              <a:rPr lang="en-US" sz="1600" dirty="0">
                <a:hlinkClick r:id="rId3"/>
              </a:rPr>
              <a:t>https://</a:t>
            </a:r>
            <a:r>
              <a:rPr lang="en-US" sz="1600" dirty="0" smtClean="0">
                <a:hlinkClick r:id="rId3"/>
              </a:rPr>
              <a:t>en.wikipedia.org/wiki/Wola_Obsza%C5%84ska_gas_field</a:t>
            </a:r>
            <a:r>
              <a:rPr lang="en-US" sz="1600" baseline="30000" dirty="0" smtClean="0"/>
              <a:t> </a:t>
            </a:r>
            <a:r>
              <a:rPr lang="en-US" sz="1600" dirty="0" smtClean="0"/>
              <a:t>(if nearby Ukrainian are available provable reserves were to be included, perhaps 5 times this number could be realized).</a:t>
            </a:r>
          </a:p>
          <a:p>
            <a:pPr marL="0" lvl="1"/>
            <a:r>
              <a:rPr lang="en-US" sz="1600" baseline="30000" dirty="0" smtClean="0">
                <a:solidFill>
                  <a:srgbClr val="FF0000"/>
                </a:solidFill>
              </a:rPr>
              <a:t>***</a:t>
            </a:r>
            <a:r>
              <a:rPr lang="en-US" sz="1600" dirty="0" smtClean="0"/>
              <a:t>See </a:t>
            </a:r>
            <a:r>
              <a:rPr lang="en-US" sz="1600" dirty="0"/>
              <a:t>EPRI Report WO8065-12, March, </a:t>
            </a:r>
            <a:r>
              <a:rPr lang="en-US" sz="1600" dirty="0" smtClean="0"/>
              <a:t>1997 (</a:t>
            </a:r>
            <a:r>
              <a:rPr lang="en-US" sz="1600" dirty="0" smtClean="0">
                <a:hlinkClick r:id="rId4"/>
              </a:rPr>
              <a:t>pdf</a:t>
            </a:r>
            <a:r>
              <a:rPr lang="en-US" sz="1600" dirty="0" smtClean="0"/>
              <a:t>), </a:t>
            </a:r>
            <a:r>
              <a:rPr lang="en-US" sz="1600" dirty="0"/>
              <a:t>EPRI Report </a:t>
            </a:r>
            <a:r>
              <a:rPr lang="en-US" sz="1600" dirty="0" smtClean="0"/>
              <a:t>1020458 (</a:t>
            </a:r>
            <a:r>
              <a:rPr lang="en-US" sz="1600" dirty="0" smtClean="0">
                <a:hlinkClick r:id="rId5"/>
              </a:rPr>
              <a:t>pdf</a:t>
            </a:r>
            <a:r>
              <a:rPr lang="en-US" sz="1600" dirty="0" smtClean="0"/>
              <a:t>), for possible HTSC cable designs.</a:t>
            </a:r>
            <a:endParaRPr lang="en-US" sz="1600" dirty="0"/>
          </a:p>
        </p:txBody>
      </p:sp>
      <p:sp>
        <p:nvSpPr>
          <p:cNvPr id="7" name="TextBox 6"/>
          <p:cNvSpPr txBox="1"/>
          <p:nvPr/>
        </p:nvSpPr>
        <p:spPr>
          <a:xfrm>
            <a:off x="341012" y="3071383"/>
            <a:ext cx="8382000" cy="400110"/>
          </a:xfrm>
          <a:prstGeom prst="rect">
            <a:avLst/>
          </a:prstGeom>
          <a:noFill/>
        </p:spPr>
        <p:txBody>
          <a:bodyPr wrap="square" rtlCol="0">
            <a:spAutoFit/>
          </a:bodyPr>
          <a:lstStyle/>
          <a:p>
            <a:pPr algn="ctr"/>
            <a:r>
              <a:rPr lang="en-US" sz="2000" b="1" dirty="0" smtClean="0"/>
              <a:t>Lublin – Berlin Pipeline Corridor “electrons/CH</a:t>
            </a:r>
            <a:r>
              <a:rPr lang="en-US" sz="2000" b="1" baseline="-25000" dirty="0" smtClean="0"/>
              <a:t>4</a:t>
            </a:r>
            <a:r>
              <a:rPr lang="en-US" sz="2000" b="1" dirty="0" smtClean="0"/>
              <a:t> Energy Delivery </a:t>
            </a:r>
            <a:r>
              <a:rPr lang="en-US" sz="2000" b="1" dirty="0" err="1" smtClean="0"/>
              <a:t>ePipe</a:t>
            </a:r>
            <a:r>
              <a:rPr lang="en-US" sz="2000" b="1" dirty="0" smtClean="0"/>
              <a:t> Split”</a:t>
            </a:r>
            <a:endParaRPr lang="en-US" sz="2000" b="1" dirty="0"/>
          </a:p>
        </p:txBody>
      </p:sp>
      <p:graphicFrame>
        <p:nvGraphicFramePr>
          <p:cNvPr id="10" name="Table 9"/>
          <p:cNvGraphicFramePr>
            <a:graphicFrameLocks noGrp="1"/>
          </p:cNvGraphicFramePr>
          <p:nvPr>
            <p:extLst>
              <p:ext uri="{D42A27DB-BD31-4B8C-83A1-F6EECF244321}">
                <p14:modId xmlns:p14="http://schemas.microsoft.com/office/powerpoint/2010/main" val="2481194667"/>
              </p:ext>
            </p:extLst>
          </p:nvPr>
        </p:nvGraphicFramePr>
        <p:xfrm>
          <a:off x="381000" y="3561080"/>
          <a:ext cx="8342010" cy="1010920"/>
        </p:xfrm>
        <a:graphic>
          <a:graphicData uri="http://schemas.openxmlformats.org/drawingml/2006/table">
            <a:tbl>
              <a:tblPr firstRow="1" bandRow="1">
                <a:tableStyleId>{2D5ABB26-0587-4C30-8999-92F81FD0307C}</a:tableStyleId>
              </a:tblPr>
              <a:tblGrid>
                <a:gridCol w="1668402"/>
                <a:gridCol w="1668402"/>
                <a:gridCol w="1668402"/>
                <a:gridCol w="1668402"/>
                <a:gridCol w="1668402"/>
              </a:tblGrid>
              <a:tr h="370840">
                <a:tc>
                  <a:txBody>
                    <a:bodyPr/>
                    <a:lstStyle/>
                    <a:p>
                      <a:pPr algn="ctr"/>
                      <a:r>
                        <a:rPr lang="en-US" dirty="0" smtClean="0"/>
                        <a:t>Total</a:t>
                      </a:r>
                      <a:r>
                        <a:rPr lang="en-US" baseline="0" dirty="0" smtClean="0"/>
                        <a:t> Delivered Power (GW)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CH</a:t>
                      </a:r>
                      <a:r>
                        <a:rPr lang="en-US" baseline="-25000" dirty="0" smtClean="0"/>
                        <a:t>4</a:t>
                      </a:r>
                      <a:r>
                        <a:rPr lang="en-US" baseline="0" dirty="0" smtClean="0"/>
                        <a:t> Portion (GW)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“electrons” Portion</a:t>
                      </a:r>
                      <a:r>
                        <a:rPr lang="en-US" baseline="0" dirty="0" smtClean="0"/>
                        <a:t> (GW)</a:t>
                      </a:r>
                      <a:r>
                        <a:rPr lang="en-US" baseline="30000" dirty="0" smtClean="0">
                          <a:solidFill>
                            <a:srgbClr val="FF0000"/>
                          </a:solidFill>
                        </a:rPr>
                        <a:t>***</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CCGT efficiency – 50% (GW)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Years Until Exhaustion</a:t>
                      </a:r>
                      <a:r>
                        <a:rPr lang="en-US" baseline="30000" dirty="0" smtClean="0">
                          <a:solidFill>
                            <a:srgbClr val="FF0000"/>
                          </a:solidFill>
                        </a:rPr>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845687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cec-icmc.wroc.pl/file_image/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2393962"/>
            <a:ext cx="5867399" cy="43871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000" y="329625"/>
            <a:ext cx="3657600" cy="584775"/>
          </a:xfrm>
          <a:prstGeom prst="rect">
            <a:avLst/>
          </a:prstGeom>
          <a:noFill/>
        </p:spPr>
        <p:txBody>
          <a:bodyPr wrap="square" rtlCol="0">
            <a:spAutoFit/>
          </a:bodyPr>
          <a:lstStyle/>
          <a:p>
            <a:pPr algn="ctr"/>
            <a:r>
              <a:rPr lang="en-US" sz="3200" b="1" dirty="0" err="1"/>
              <a:t>Krio</a:t>
            </a:r>
            <a:r>
              <a:rPr lang="en-US" sz="3200" b="1" dirty="0"/>
              <a:t> </a:t>
            </a:r>
            <a:r>
              <a:rPr lang="en-US" sz="3200" b="1" dirty="0" err="1"/>
              <a:t>Odolanow</a:t>
            </a:r>
            <a:endParaRPr lang="en-US" sz="3200" b="1" dirty="0"/>
          </a:p>
        </p:txBody>
      </p:sp>
      <p:sp>
        <p:nvSpPr>
          <p:cNvPr id="3" name="TextBox 2"/>
          <p:cNvSpPr txBox="1"/>
          <p:nvPr/>
        </p:nvSpPr>
        <p:spPr>
          <a:xfrm>
            <a:off x="609600" y="884872"/>
            <a:ext cx="8001000" cy="1508105"/>
          </a:xfrm>
          <a:prstGeom prst="rect">
            <a:avLst/>
          </a:prstGeom>
          <a:noFill/>
        </p:spPr>
        <p:txBody>
          <a:bodyPr wrap="square" rtlCol="0">
            <a:spAutoFit/>
          </a:bodyPr>
          <a:lstStyle/>
          <a:p>
            <a:r>
              <a:rPr lang="en-US" dirty="0"/>
              <a:t>A hundred </a:t>
            </a:r>
            <a:r>
              <a:rPr lang="en-US" dirty="0" err="1"/>
              <a:t>kilometres</a:t>
            </a:r>
            <a:r>
              <a:rPr lang="en-US" dirty="0"/>
              <a:t> to the north-east of Wroclaw there is KRIO </a:t>
            </a:r>
            <a:r>
              <a:rPr lang="en-US" dirty="0" err="1"/>
              <a:t>Odolanów</a:t>
            </a:r>
            <a:r>
              <a:rPr lang="en-US" dirty="0"/>
              <a:t>, the branch of Polish Oil and Gas Company, which operates the only installation in Europe for </a:t>
            </a:r>
            <a:r>
              <a:rPr lang="en-US" sz="2000" b="1" u="sng" dirty="0"/>
              <a:t>helium recovery </a:t>
            </a:r>
            <a:r>
              <a:rPr lang="en-US" dirty="0"/>
              <a:t>from natural gas. The technology utilized in KRIO </a:t>
            </a:r>
            <a:r>
              <a:rPr lang="en-US" dirty="0" err="1"/>
              <a:t>Odolanów</a:t>
            </a:r>
            <a:r>
              <a:rPr lang="en-US" dirty="0"/>
              <a:t> is based on cryogenic processes and its two main products are liquid helium and liquefied natural gas. </a:t>
            </a:r>
          </a:p>
        </p:txBody>
      </p:sp>
      <p:sp>
        <p:nvSpPr>
          <p:cNvPr id="4" name="TextBox 3"/>
          <p:cNvSpPr txBox="1"/>
          <p:nvPr/>
        </p:nvSpPr>
        <p:spPr>
          <a:xfrm>
            <a:off x="2590800" y="0"/>
            <a:ext cx="3886200" cy="369332"/>
          </a:xfrm>
          <a:prstGeom prst="rect">
            <a:avLst/>
          </a:prstGeom>
          <a:noFill/>
        </p:spPr>
        <p:txBody>
          <a:bodyPr wrap="square" rtlCol="0">
            <a:spAutoFit/>
          </a:bodyPr>
          <a:lstStyle/>
          <a:p>
            <a:pPr algn="ctr"/>
            <a:r>
              <a:rPr lang="en-US" dirty="0" smtClean="0"/>
              <a:t>Oh...BTW...along the way, there’s...</a:t>
            </a:r>
            <a:endParaRPr lang="en-US" dirty="0"/>
          </a:p>
        </p:txBody>
      </p:sp>
      <p:grpSp>
        <p:nvGrpSpPr>
          <p:cNvPr id="10" name="Group 9"/>
          <p:cNvGrpSpPr/>
          <p:nvPr/>
        </p:nvGrpSpPr>
        <p:grpSpPr>
          <a:xfrm>
            <a:off x="4800600" y="5562600"/>
            <a:ext cx="4191000" cy="1343799"/>
            <a:chOff x="5105400" y="5562600"/>
            <a:chExt cx="3505200" cy="1343799"/>
          </a:xfrm>
        </p:grpSpPr>
        <p:sp>
          <p:nvSpPr>
            <p:cNvPr id="6" name="Rounded Rectangle 5"/>
            <p:cNvSpPr/>
            <p:nvPr/>
          </p:nvSpPr>
          <p:spPr>
            <a:xfrm>
              <a:off x="5105400" y="5562600"/>
              <a:ext cx="3505200" cy="1218503"/>
            </a:xfrm>
            <a:prstGeom prst="roundRect">
              <a:avLst>
                <a:gd name="adj" fmla="val 190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334000" y="5706070"/>
              <a:ext cx="3200400" cy="1200329"/>
            </a:xfrm>
            <a:prstGeom prst="rect">
              <a:avLst/>
            </a:prstGeom>
            <a:noFill/>
          </p:spPr>
          <p:txBody>
            <a:bodyPr wrap="square" rtlCol="0">
              <a:spAutoFit/>
            </a:bodyPr>
            <a:lstStyle/>
            <a:p>
              <a:r>
                <a:rPr lang="en-US" b="1" dirty="0" smtClean="0"/>
                <a:t>So...why not inject some He...and...maybe a little H</a:t>
              </a:r>
              <a:r>
                <a:rPr lang="en-US" b="1" baseline="-25000" dirty="0" smtClean="0"/>
                <a:t>2</a:t>
              </a:r>
              <a:r>
                <a:rPr lang="en-US" b="1" dirty="0" smtClean="0"/>
                <a:t>...as self-contained permanent refrigerants?</a:t>
              </a:r>
              <a:endParaRPr lang="en-US" b="1" dirty="0"/>
            </a:p>
          </p:txBody>
        </p:sp>
      </p:grpSp>
    </p:spTree>
    <p:extLst>
      <p:ext uri="{BB962C8B-B14F-4D97-AF65-F5344CB8AC3E}">
        <p14:creationId xmlns:p14="http://schemas.microsoft.com/office/powerpoint/2010/main" val="2203475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t>Proposed IASS </a:t>
            </a:r>
            <a:r>
              <a:rPr lang="en-US" sz="3600" b="1" dirty="0" err="1" smtClean="0"/>
              <a:t>ePipe</a:t>
            </a:r>
            <a:r>
              <a:rPr lang="en-US" sz="3600" b="1" dirty="0" smtClean="0"/>
              <a:t> Study Focus Topics</a:t>
            </a:r>
            <a:endParaRPr lang="en-US" sz="3600" b="1" dirty="0"/>
          </a:p>
        </p:txBody>
      </p:sp>
      <p:sp>
        <p:nvSpPr>
          <p:cNvPr id="4" name="Content Placeholder 3"/>
          <p:cNvSpPr>
            <a:spLocks noGrp="1"/>
          </p:cNvSpPr>
          <p:nvPr>
            <p:ph idx="1"/>
          </p:nvPr>
        </p:nvSpPr>
        <p:spPr/>
        <p:txBody>
          <a:bodyPr>
            <a:normAutofit/>
          </a:bodyPr>
          <a:lstStyle/>
          <a:p>
            <a:r>
              <a:rPr lang="en-US" sz="2400" dirty="0" smtClean="0"/>
              <a:t>Design of HTSC Cable, Finances, Infrastructure  – Support Resources</a:t>
            </a:r>
          </a:p>
          <a:p>
            <a:pPr lvl="1"/>
            <a:r>
              <a:rPr lang="en-US" sz="2000" dirty="0"/>
              <a:t>EPRI Report WO8065-12, March, 1997.  </a:t>
            </a:r>
            <a:r>
              <a:rPr lang="en-US" sz="2000" dirty="0" smtClean="0">
                <a:hlinkClick r:id="rId2"/>
              </a:rPr>
              <a:t>pdf</a:t>
            </a:r>
            <a:endParaRPr lang="en-US" sz="2000" dirty="0" smtClean="0"/>
          </a:p>
          <a:p>
            <a:pPr lvl="1"/>
            <a:r>
              <a:rPr lang="en-US" sz="2000" dirty="0"/>
              <a:t>AIP Conf. Proc. 823, 291(2006); </a:t>
            </a:r>
            <a:r>
              <a:rPr lang="en-US" sz="2000" dirty="0" err="1"/>
              <a:t>doi</a:t>
            </a:r>
            <a:r>
              <a:rPr lang="en-US" sz="2000" dirty="0"/>
              <a:t>: 10.1063/1.2202428 </a:t>
            </a:r>
            <a:r>
              <a:rPr lang="en-US" sz="2000" dirty="0" smtClean="0">
                <a:hlinkClick r:id="rId3"/>
              </a:rPr>
              <a:t>pdf</a:t>
            </a:r>
            <a:endParaRPr lang="en-US" sz="2000" dirty="0" smtClean="0"/>
          </a:p>
          <a:p>
            <a:pPr lvl="1"/>
            <a:r>
              <a:rPr lang="en-US" sz="2000" dirty="0" smtClean="0"/>
              <a:t>EPRI Report 1020458, </a:t>
            </a:r>
            <a:r>
              <a:rPr lang="en-US" sz="2000" dirty="0" smtClean="0">
                <a:hlinkClick r:id="rId4"/>
              </a:rPr>
              <a:t>pdf</a:t>
            </a:r>
            <a:endParaRPr lang="en-US" sz="2000" dirty="0" smtClean="0"/>
          </a:p>
          <a:p>
            <a:r>
              <a:rPr lang="en-US" sz="2400" dirty="0" smtClean="0"/>
              <a:t>Satisfaction of EU socio-economic energy delivery objectives, especially near-term CO</a:t>
            </a:r>
            <a:r>
              <a:rPr lang="en-US" sz="2400" baseline="-25000" dirty="0" smtClean="0"/>
              <a:t>2</a:t>
            </a:r>
            <a:r>
              <a:rPr lang="en-US" sz="2400" dirty="0" smtClean="0"/>
              <a:t> recovery/reuse</a:t>
            </a:r>
          </a:p>
          <a:p>
            <a:r>
              <a:rPr lang="en-US" sz="2400" dirty="0" smtClean="0"/>
              <a:t>Mid-21</a:t>
            </a:r>
            <a:r>
              <a:rPr lang="en-US" sz="2400" baseline="30000" dirty="0" smtClean="0"/>
              <a:t>st</a:t>
            </a:r>
            <a:r>
              <a:rPr lang="en-US" sz="2400" dirty="0" smtClean="0"/>
              <a:t> century replacement of depleted methane reserves by advanced, environmentally respectful,  nuclear fission alternatives to deliver electrons and protons (H</a:t>
            </a:r>
            <a:r>
              <a:rPr lang="en-US" sz="2400" baseline="30000" dirty="0" smtClean="0"/>
              <a:t>+</a:t>
            </a:r>
            <a:r>
              <a:rPr lang="en-US" sz="2400" dirty="0" smtClean="0"/>
              <a:t>) throughout the EU</a:t>
            </a:r>
            <a:endParaRPr lang="en-US" sz="2400" dirty="0"/>
          </a:p>
          <a:p>
            <a:pPr lvl="1"/>
            <a:endParaRPr lang="en-US" sz="2000" dirty="0" smtClean="0"/>
          </a:p>
          <a:p>
            <a:pPr lvl="1"/>
            <a:endParaRPr lang="en-US" sz="2000" dirty="0"/>
          </a:p>
        </p:txBody>
      </p:sp>
    </p:spTree>
    <p:extLst>
      <p:ext uri="{BB962C8B-B14F-4D97-AF65-F5344CB8AC3E}">
        <p14:creationId xmlns:p14="http://schemas.microsoft.com/office/powerpoint/2010/main" val="1231845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609600"/>
          </a:xfrm>
        </p:spPr>
        <p:txBody>
          <a:bodyPr>
            <a:normAutofit fontScale="90000"/>
          </a:bodyPr>
          <a:lstStyle/>
          <a:p>
            <a:r>
              <a:rPr lang="en-US" b="1" dirty="0"/>
              <a:t>The IASS </a:t>
            </a:r>
            <a:r>
              <a:rPr lang="en-US" b="1" dirty="0" err="1"/>
              <a:t>ePipe</a:t>
            </a:r>
            <a:r>
              <a:rPr lang="en-US" b="1" dirty="0"/>
              <a:t> </a:t>
            </a:r>
            <a:r>
              <a:rPr lang="en-US" b="1" dirty="0" smtClean="0"/>
              <a:t>“Dream Team”</a:t>
            </a:r>
            <a:endParaRPr lang="en-US" dirty="0"/>
          </a:p>
        </p:txBody>
      </p:sp>
      <p:sp>
        <p:nvSpPr>
          <p:cNvPr id="4" name="Content Placeholder 3"/>
          <p:cNvSpPr>
            <a:spLocks noGrp="1"/>
          </p:cNvSpPr>
          <p:nvPr>
            <p:ph idx="1"/>
          </p:nvPr>
        </p:nvSpPr>
        <p:spPr>
          <a:xfrm>
            <a:off x="533400" y="1219201"/>
            <a:ext cx="8229600" cy="4953000"/>
          </a:xfrm>
        </p:spPr>
        <p:txBody>
          <a:bodyPr>
            <a:normAutofit fontScale="62500" lnSpcReduction="20000"/>
          </a:bodyPr>
          <a:lstStyle/>
          <a:p>
            <a:r>
              <a:rPr lang="en-US" dirty="0" smtClean="0"/>
              <a:t>Organizers/Coordinators</a:t>
            </a:r>
          </a:p>
          <a:p>
            <a:pPr lvl="1"/>
            <a:r>
              <a:rPr lang="en-US" dirty="0" smtClean="0"/>
              <a:t>Paul Grant (in residence)</a:t>
            </a:r>
          </a:p>
          <a:p>
            <a:pPr lvl="1"/>
            <a:r>
              <a:rPr lang="en-US" dirty="0" smtClean="0"/>
              <a:t>Steve </a:t>
            </a:r>
            <a:r>
              <a:rPr lang="en-US" dirty="0" err="1" smtClean="0"/>
              <a:t>Eckroad</a:t>
            </a:r>
            <a:endParaRPr lang="en-US" dirty="0" smtClean="0"/>
          </a:p>
          <a:p>
            <a:r>
              <a:rPr lang="en-US" dirty="0" smtClean="0"/>
              <a:t>Selected IASS Staff</a:t>
            </a:r>
            <a:r>
              <a:rPr lang="en-US" baseline="30000" dirty="0" smtClean="0">
                <a:solidFill>
                  <a:srgbClr val="FF0000"/>
                </a:solidFill>
              </a:rPr>
              <a:t>*</a:t>
            </a:r>
            <a:r>
              <a:rPr lang="en-US" dirty="0"/>
              <a:t>	</a:t>
            </a:r>
            <a:endParaRPr lang="en-US" dirty="0" smtClean="0"/>
          </a:p>
          <a:p>
            <a:r>
              <a:rPr lang="en-US" dirty="0" smtClean="0"/>
              <a:t>Consulting Support</a:t>
            </a:r>
          </a:p>
          <a:p>
            <a:pPr lvl="1"/>
            <a:r>
              <a:rPr lang="en-US" dirty="0" smtClean="0"/>
              <a:t>William </a:t>
            </a:r>
            <a:r>
              <a:rPr lang="en-US" dirty="0" err="1" smtClean="0"/>
              <a:t>Hassenzahl</a:t>
            </a:r>
            <a:r>
              <a:rPr lang="en-US" dirty="0" smtClean="0"/>
              <a:t>, </a:t>
            </a:r>
            <a:r>
              <a:rPr lang="en-US" dirty="0" err="1" smtClean="0"/>
              <a:t>AdvEnergy</a:t>
            </a:r>
            <a:endParaRPr lang="en-US" dirty="0" smtClean="0"/>
          </a:p>
          <a:p>
            <a:pPr lvl="1"/>
            <a:r>
              <a:rPr lang="en-US" dirty="0" err="1" smtClean="0"/>
              <a:t>Nexans</a:t>
            </a:r>
            <a:r>
              <a:rPr lang="en-US" dirty="0" smtClean="0"/>
              <a:t>/Columbus</a:t>
            </a:r>
          </a:p>
          <a:p>
            <a:pPr lvl="1"/>
            <a:r>
              <a:rPr lang="en-US" dirty="0" smtClean="0"/>
              <a:t>BASF</a:t>
            </a:r>
          </a:p>
          <a:p>
            <a:pPr lvl="1"/>
            <a:r>
              <a:rPr lang="en-US" dirty="0" err="1" smtClean="0"/>
              <a:t>PGNiG</a:t>
            </a:r>
            <a:endParaRPr lang="en-US" dirty="0" smtClean="0"/>
          </a:p>
          <a:p>
            <a:pPr lvl="1"/>
            <a:r>
              <a:rPr lang="en-US" dirty="0" smtClean="0"/>
              <a:t>Gazprom</a:t>
            </a:r>
          </a:p>
          <a:p>
            <a:pPr lvl="1"/>
            <a:r>
              <a:rPr lang="en-US" dirty="0" err="1" smtClean="0"/>
              <a:t>Naftogaz</a:t>
            </a:r>
            <a:endParaRPr lang="en-US" dirty="0" smtClean="0"/>
          </a:p>
          <a:p>
            <a:pPr lvl="1"/>
            <a:r>
              <a:rPr lang="en-US" dirty="0" err="1" smtClean="0"/>
              <a:t>Fermilab</a:t>
            </a:r>
            <a:r>
              <a:rPr lang="en-US" dirty="0" smtClean="0"/>
              <a:t>/CERN</a:t>
            </a:r>
          </a:p>
          <a:p>
            <a:pPr lvl="1"/>
            <a:r>
              <a:rPr lang="en-US" dirty="0" smtClean="0"/>
              <a:t>Selected EU university/MPI expertise</a:t>
            </a:r>
          </a:p>
          <a:p>
            <a:pPr lvl="1"/>
            <a:r>
              <a:rPr lang="en-US" dirty="0" smtClean="0"/>
              <a:t>Selected EU/German government agency relevant staff</a:t>
            </a:r>
          </a:p>
          <a:p>
            <a:r>
              <a:rPr lang="en-US" dirty="0" smtClean="0"/>
              <a:t>Study Team Report Due</a:t>
            </a:r>
          </a:p>
          <a:p>
            <a:pPr lvl="1"/>
            <a:r>
              <a:rPr lang="en-US" dirty="0" smtClean="0"/>
              <a:t>Mid-Summer 2013</a:t>
            </a:r>
          </a:p>
        </p:txBody>
      </p:sp>
      <p:sp>
        <p:nvSpPr>
          <p:cNvPr id="5" name="TextBox 4"/>
          <p:cNvSpPr txBox="1"/>
          <p:nvPr/>
        </p:nvSpPr>
        <p:spPr>
          <a:xfrm>
            <a:off x="381000" y="6400800"/>
            <a:ext cx="2514600" cy="276999"/>
          </a:xfrm>
          <a:prstGeom prst="rect">
            <a:avLst/>
          </a:prstGeom>
          <a:noFill/>
        </p:spPr>
        <p:txBody>
          <a:bodyPr wrap="square" rtlCol="0">
            <a:spAutoFit/>
          </a:bodyPr>
          <a:lstStyle/>
          <a:p>
            <a:r>
              <a:rPr lang="en-US" sz="1200" baseline="30000" dirty="0" smtClean="0">
                <a:solidFill>
                  <a:srgbClr val="FF0000"/>
                </a:solidFill>
              </a:rPr>
              <a:t>*</a:t>
            </a:r>
            <a:r>
              <a:rPr lang="en-US" sz="1200" dirty="0" smtClean="0"/>
              <a:t>To include C. Rubbia, of course</a:t>
            </a:r>
            <a:endParaRPr lang="en-US" sz="1200" baseline="30000" dirty="0"/>
          </a:p>
        </p:txBody>
      </p:sp>
    </p:spTree>
    <p:extLst>
      <p:ext uri="{BB962C8B-B14F-4D97-AF65-F5344CB8AC3E}">
        <p14:creationId xmlns:p14="http://schemas.microsoft.com/office/powerpoint/2010/main" val="1329303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2800" dirty="0" smtClean="0"/>
              <a:t>One</a:t>
            </a:r>
            <a:r>
              <a:rPr lang="en-US" sz="2800" dirty="0" smtClean="0"/>
              <a:t> Approach to Fulfillment:</a:t>
            </a:r>
            <a:br>
              <a:rPr lang="en-US" sz="2800" dirty="0" smtClean="0"/>
            </a:br>
            <a:r>
              <a:rPr lang="en-US" sz="2800" b="1" dirty="0" smtClean="0"/>
              <a:t>The </a:t>
            </a:r>
            <a:r>
              <a:rPr lang="en-US" sz="2800" b="1" dirty="0" smtClean="0"/>
              <a:t>Methane/Electricity </a:t>
            </a:r>
            <a:r>
              <a:rPr lang="en-US" sz="2800" b="1" dirty="0" err="1" smtClean="0"/>
              <a:t>ePipe</a:t>
            </a:r>
            <a:r>
              <a:rPr lang="en-US" sz="2800" dirty="0" smtClean="0"/>
              <a:t/>
            </a:r>
            <a:br>
              <a:rPr lang="en-US" sz="2800" dirty="0" smtClean="0"/>
            </a:br>
            <a:r>
              <a:rPr lang="en-US" sz="1100" dirty="0" smtClean="0"/>
              <a:t>(Nota </a:t>
            </a:r>
            <a:r>
              <a:rPr lang="en-US" sz="1100" dirty="0" err="1" smtClean="0"/>
              <a:t>Bene</a:t>
            </a:r>
            <a:r>
              <a:rPr lang="en-US" sz="1100" dirty="0" smtClean="0"/>
              <a:t>: “The Fine Print”)</a:t>
            </a:r>
            <a:endParaRPr lang="en-US" sz="11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143000"/>
                <a:ext cx="8229600" cy="5562600"/>
              </a:xfrm>
            </p:spPr>
            <p:txBody>
              <a:bodyPr>
                <a:noAutofit/>
              </a:bodyPr>
              <a:lstStyle/>
              <a:p>
                <a:r>
                  <a:rPr lang="en-US" sz="1400" dirty="0" smtClean="0"/>
                  <a:t>Dual-Use of a common right-of-way (ROW) to co-transport natural gas (methane) and electricity.</a:t>
                </a:r>
              </a:p>
              <a:p>
                <a:r>
                  <a:rPr lang="en-US" sz="1400" dirty="0" smtClean="0"/>
                  <a:t>Electricity component to be generated at the gas field wellhead  via </a:t>
                </a:r>
                <a:r>
                  <a:rPr lang="en-US" sz="1400" dirty="0" smtClean="0"/>
                  <a:t>50</a:t>
                </a:r>
                <a:r>
                  <a:rPr lang="en-US" sz="1400" dirty="0" smtClean="0"/>
                  <a:t>% Carnot-efficient combined cycle turbine technology (CCGT), possibly employing </a:t>
                </a:r>
                <a:r>
                  <a:rPr lang="en-US" sz="1400" u="sng" dirty="0" smtClean="0"/>
                  <a:t>superconducting </a:t>
                </a:r>
                <a:r>
                  <a:rPr lang="en-US" sz="1400" dirty="0" smtClean="0"/>
                  <a:t>stator/rotor designs.</a:t>
                </a:r>
              </a:p>
              <a:p>
                <a:r>
                  <a:rPr lang="en-US" sz="1400" dirty="0" smtClean="0"/>
                  <a:t>Capture CCGT H</a:t>
                </a:r>
                <a:r>
                  <a:rPr lang="en-US" sz="1400" baseline="-25000" dirty="0" smtClean="0"/>
                  <a:t>2</a:t>
                </a:r>
                <a:r>
                  <a:rPr lang="en-US" sz="1400" dirty="0" smtClean="0"/>
                  <a:t>O &amp; CO</a:t>
                </a:r>
                <a:r>
                  <a:rPr lang="en-US" sz="1400" baseline="-25000" dirty="0" smtClean="0"/>
                  <a:t>2</a:t>
                </a:r>
                <a:r>
                  <a:rPr lang="en-US" sz="1400" dirty="0" smtClean="0"/>
                  <a:t> exhaust and </a:t>
                </a:r>
                <a:r>
                  <a:rPr lang="en-US" sz="1400" dirty="0" smtClean="0"/>
                  <a:t>transform, </a:t>
                </a:r>
                <a:r>
                  <a:rPr lang="en-US" sz="1400" dirty="0" smtClean="0"/>
                  <a:t>using emerging </a:t>
                </a:r>
                <a:r>
                  <a:rPr lang="en-US" sz="1400" dirty="0" smtClean="0"/>
                  <a:t>technologies, </a:t>
                </a:r>
                <a:r>
                  <a:rPr lang="en-US" sz="1400" dirty="0" smtClean="0"/>
                  <a:t>into basic hydrocarbon resources (methanol, ethanol, propanol...) for </a:t>
                </a:r>
                <a:r>
                  <a:rPr lang="en-US" sz="1400" dirty="0" smtClean="0"/>
                  <a:t>application in </a:t>
                </a:r>
                <a:r>
                  <a:rPr lang="en-US" sz="1400" dirty="0" smtClean="0"/>
                  <a:t>the chemical and medical enterprises.</a:t>
                </a:r>
              </a:p>
              <a:p>
                <a:r>
                  <a:rPr lang="en-US" sz="1400" dirty="0" smtClean="0"/>
                  <a:t>Transport wellhead generated electricity via high current capacity “high temperature” </a:t>
                </a:r>
                <a:r>
                  <a:rPr lang="en-US" sz="1400" u="sng" dirty="0" smtClean="0"/>
                  <a:t>superconducting </a:t>
                </a:r>
                <a:r>
                  <a:rPr lang="en-US" sz="1400" dirty="0" smtClean="0"/>
                  <a:t>cables (HTSC):</a:t>
                </a:r>
              </a:p>
              <a:p>
                <a:pPr lvl="1"/>
                <a:r>
                  <a:rPr lang="en-US" sz="1400" dirty="0" smtClean="0"/>
                  <a:t>...in a “common” cable carrying cryogenic liquid methane and electricity over LN</a:t>
                </a:r>
                <a14:m>
                  <m:oMath xmlns:m="http://schemas.openxmlformats.org/officeDocument/2006/math">
                    <m:r>
                      <a:rPr lang="en-US" sz="1400" b="0" i="1" baseline="-25000" smtClean="0">
                        <a:latin typeface="Cambria Math"/>
                      </a:rPr>
                      <m:t>2</m:t>
                    </m:r>
                  </m:oMath>
                </a14:m>
                <a:r>
                  <a:rPr lang="en-US" sz="1400" dirty="0" smtClean="0"/>
                  <a:t> cooled HTSC.</a:t>
                </a:r>
              </a:p>
              <a:p>
                <a:pPr lvl="1"/>
                <a:r>
                  <a:rPr lang="en-US" sz="1400" dirty="0" smtClean="0"/>
                  <a:t>...or...in two separate embodiments sharing a common ROW:</a:t>
                </a:r>
              </a:p>
              <a:p>
                <a:pPr lvl="2"/>
                <a:r>
                  <a:rPr lang="en-US" sz="1400" dirty="0" smtClean="0"/>
                  <a:t>A conventional, but </a:t>
                </a:r>
                <a:r>
                  <a:rPr lang="en-US" sz="1400" dirty="0" smtClean="0"/>
                  <a:t> of “advanced design,” </a:t>
                </a:r>
                <a:r>
                  <a:rPr lang="en-US" sz="1400" dirty="0" smtClean="0"/>
                  <a:t>high pressure gas or LNG pipeline.</a:t>
                </a:r>
              </a:p>
              <a:p>
                <a:pPr lvl="2"/>
                <a:r>
                  <a:rPr lang="en-US" sz="1400" dirty="0" smtClean="0"/>
                  <a:t>An HTSC cable comprised of either:</a:t>
                </a:r>
              </a:p>
              <a:p>
                <a:pPr lvl="3"/>
                <a:r>
                  <a:rPr lang="en-US" sz="1400" dirty="0" smtClean="0"/>
                  <a:t>Present successful and proven </a:t>
                </a:r>
                <a:r>
                  <a:rPr lang="en-US" sz="1400" dirty="0" err="1" smtClean="0"/>
                  <a:t>cuprate</a:t>
                </a:r>
                <a:r>
                  <a:rPr lang="en-US" sz="1400" dirty="0" smtClean="0"/>
                  <a:t>-based </a:t>
                </a:r>
                <a:r>
                  <a:rPr lang="en-US" sz="1400" dirty="0" smtClean="0"/>
                  <a:t>“wires/tapes/cables” refrigerated by liquid nitrogen, or..</a:t>
                </a:r>
              </a:p>
              <a:p>
                <a:pPr lvl="3"/>
                <a:r>
                  <a:rPr lang="en-US" sz="1400" dirty="0" smtClean="0"/>
                  <a:t>MgB</a:t>
                </a:r>
                <a:r>
                  <a:rPr lang="en-US" sz="1400" baseline="-25000" dirty="0" smtClean="0"/>
                  <a:t>2</a:t>
                </a:r>
                <a:r>
                  <a:rPr lang="en-US" sz="1400" dirty="0" smtClean="0"/>
                  <a:t> “wire/cables” refrigerated by an appropriate mixture of gaseous He and H</a:t>
                </a:r>
                <a:r>
                  <a:rPr lang="en-US" sz="1400" baseline="-25000" dirty="0" smtClean="0"/>
                  <a:t>2</a:t>
                </a:r>
                <a:r>
                  <a:rPr lang="en-US" sz="1400" dirty="0" smtClean="0"/>
                  <a:t>.</a:t>
                </a:r>
              </a:p>
              <a:p>
                <a:r>
                  <a:rPr lang="en-US" sz="1400" dirty="0" smtClean="0"/>
                  <a:t>Commence planning for eventual depletion of global methane reserves by 2050 and insertion of new generation technologies at the wellhead “footprint” to utilize </a:t>
                </a:r>
                <a:r>
                  <a:rPr lang="en-US" sz="1400" dirty="0" smtClean="0"/>
                  <a:t>the now-pre-existing </a:t>
                </a:r>
                <a:r>
                  <a:rPr lang="en-US" sz="1400" dirty="0" smtClean="0"/>
                  <a:t>chemical/electrical thoroughfares:</a:t>
                </a:r>
              </a:p>
              <a:p>
                <a:pPr lvl="1"/>
                <a:r>
                  <a:rPr lang="en-US" sz="1400" dirty="0" smtClean="0"/>
                  <a:t>Electricity Generation:  Advanced clean, safe and </a:t>
                </a:r>
                <a:r>
                  <a:rPr lang="en-US" sz="1400" dirty="0" smtClean="0"/>
                  <a:t>renewable/</a:t>
                </a:r>
                <a:r>
                  <a:rPr lang="en-US" sz="1400" dirty="0" err="1" smtClean="0"/>
                  <a:t>recycleable</a:t>
                </a:r>
                <a:r>
                  <a:rPr lang="en-US" sz="1400" dirty="0" smtClean="0"/>
                  <a:t> </a:t>
                </a:r>
                <a:r>
                  <a:rPr lang="en-US" sz="1400" dirty="0" smtClean="0"/>
                  <a:t>nuclear fission plants based on essentially inexhaustible supplies of thorium ore...e.g.,  the Energy Amplifier (latest </a:t>
                </a:r>
                <a:r>
                  <a:rPr lang="en-US" sz="1400" dirty="0" smtClean="0">
                    <a:hlinkClick r:id="rId2"/>
                  </a:rPr>
                  <a:t>here</a:t>
                </a:r>
                <a:r>
                  <a:rPr lang="en-US" sz="1400" dirty="0" smtClean="0"/>
                  <a:t>).</a:t>
                </a:r>
              </a:p>
              <a:p>
                <a:pPr lvl="1"/>
                <a:r>
                  <a:rPr lang="en-US" sz="1400" dirty="0" smtClean="0"/>
                  <a:t>Chemical Generation :  Replace methane chemical resources with hydrogen generated electrolytically from H</a:t>
                </a:r>
                <a:r>
                  <a:rPr lang="en-US" sz="1400" baseline="-25000" dirty="0" smtClean="0"/>
                  <a:t>2</a:t>
                </a:r>
                <a:r>
                  <a:rPr lang="en-US" sz="1400" dirty="0" smtClean="0"/>
                  <a:t>O (there are issues...click </a:t>
                </a:r>
                <a:r>
                  <a:rPr lang="en-US" sz="1400" dirty="0" smtClean="0">
                    <a:hlinkClick r:id="rId3"/>
                  </a:rPr>
                  <a:t>here</a:t>
                </a:r>
                <a:r>
                  <a:rPr lang="en-US" sz="1400" dirty="0" smtClean="0"/>
                  <a:t>), and distribute over existing upgraded natural gas pipelines/</a:t>
                </a:r>
              </a:p>
              <a:p>
                <a:pPr lvl="1"/>
                <a:r>
                  <a:rPr lang="en-US" sz="1400" dirty="0" smtClean="0"/>
                  <a:t>Transmission:  Insertion in existing ROW upgraded HTSC cables utilizing MgB</a:t>
                </a:r>
                <a:r>
                  <a:rPr lang="en-US" sz="1400" baseline="-25000" dirty="0" smtClean="0"/>
                  <a:t>2</a:t>
                </a:r>
                <a:r>
                  <a:rPr lang="en-US" sz="1400" dirty="0" smtClean="0"/>
                  <a:t> + liquid H</a:t>
                </a:r>
                <a:r>
                  <a:rPr lang="en-US" sz="1400" baseline="-25000" dirty="0" smtClean="0"/>
                  <a:t>2</a:t>
                </a:r>
                <a:r>
                  <a:rPr lang="en-US" sz="1400" dirty="0" smtClean="0"/>
                  <a:t> cryogens.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5562600"/>
              </a:xfrm>
              <a:blipFill rotWithShape="1">
                <a:blip r:embed="rId4"/>
                <a:stretch>
                  <a:fillRect l="-74" t="-110" b="-877"/>
                </a:stretch>
              </a:blipFill>
            </p:spPr>
            <p:txBody>
              <a:bodyPr/>
              <a:lstStyle/>
              <a:p>
                <a:r>
                  <a:rPr lang="en-US">
                    <a:noFill/>
                  </a:rPr>
                  <a:t> </a:t>
                </a:r>
              </a:p>
            </p:txBody>
          </p:sp>
        </mc:Fallback>
      </mc:AlternateContent>
    </p:spTree>
    <p:extLst>
      <p:ext uri="{BB962C8B-B14F-4D97-AF65-F5344CB8AC3E}">
        <p14:creationId xmlns:p14="http://schemas.microsoft.com/office/powerpoint/2010/main" val="4233414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Proposed Study Scope</a:t>
            </a:r>
            <a:endParaRPr lang="en-US" dirty="0"/>
          </a:p>
        </p:txBody>
      </p:sp>
      <p:sp>
        <p:nvSpPr>
          <p:cNvPr id="3" name="Content Placeholder 2"/>
          <p:cNvSpPr>
            <a:spLocks noGrp="1"/>
          </p:cNvSpPr>
          <p:nvPr>
            <p:ph idx="1"/>
          </p:nvPr>
        </p:nvSpPr>
        <p:spPr>
          <a:xfrm>
            <a:off x="76200" y="1143000"/>
            <a:ext cx="8991600" cy="5410200"/>
          </a:xfrm>
        </p:spPr>
        <p:txBody>
          <a:bodyPr>
            <a:normAutofit/>
          </a:bodyPr>
          <a:lstStyle/>
          <a:p>
            <a:r>
              <a:rPr lang="en-US" sz="2400" dirty="0" smtClean="0"/>
              <a:t>Review past “power corridor dual-use studies” in the US</a:t>
            </a:r>
          </a:p>
          <a:p>
            <a:pPr lvl="1"/>
            <a:r>
              <a:rPr lang="en-US" sz="1600" dirty="0"/>
              <a:t>J. R. </a:t>
            </a:r>
            <a:r>
              <a:rPr lang="en-US" sz="1600" dirty="0" err="1"/>
              <a:t>Bartlit</a:t>
            </a:r>
            <a:r>
              <a:rPr lang="en-US" sz="1600" dirty="0"/>
              <a:t>, F. J. </a:t>
            </a:r>
            <a:r>
              <a:rPr lang="en-US" sz="1600" dirty="0" err="1"/>
              <a:t>Edeskuty</a:t>
            </a:r>
            <a:r>
              <a:rPr lang="en-US" sz="1600" dirty="0"/>
              <a:t> and E. F. </a:t>
            </a:r>
            <a:r>
              <a:rPr lang="en-US" sz="1600" dirty="0" err="1"/>
              <a:t>Hammel</a:t>
            </a:r>
            <a:r>
              <a:rPr lang="en-US" sz="1600" dirty="0"/>
              <a:t>, “Multiple Use of Cryogenic Fluid Transmission Lines,” Proc</a:t>
            </a:r>
            <a:r>
              <a:rPr lang="en-US" sz="1600" dirty="0" smtClean="0"/>
              <a:t>.</a:t>
            </a:r>
            <a:r>
              <a:rPr lang="nl-NL" sz="1600" dirty="0"/>
              <a:t> ICEC4, Eindhoven, 24/26 May 1972</a:t>
            </a:r>
            <a:r>
              <a:rPr lang="nl-NL" sz="1600" dirty="0" smtClean="0"/>
              <a:t>. </a:t>
            </a:r>
            <a:r>
              <a:rPr lang="nl-NL" sz="1600" dirty="0" smtClean="0">
                <a:hlinkClick r:id="rId2"/>
              </a:rPr>
              <a:t>pdf</a:t>
            </a:r>
            <a:endParaRPr lang="nl-NL" sz="1600" dirty="0" smtClean="0"/>
          </a:p>
          <a:p>
            <a:pPr lvl="1"/>
            <a:r>
              <a:rPr lang="en-US" sz="1600" dirty="0"/>
              <a:t>S. M. </a:t>
            </a:r>
            <a:r>
              <a:rPr lang="en-US" sz="1600" dirty="0" err="1"/>
              <a:t>Schoenung</a:t>
            </a:r>
            <a:r>
              <a:rPr lang="en-US" sz="1600" dirty="0"/>
              <a:t>, W. V. </a:t>
            </a:r>
            <a:r>
              <a:rPr lang="en-US" sz="1600" dirty="0" err="1"/>
              <a:t>Hassenzahl</a:t>
            </a:r>
            <a:r>
              <a:rPr lang="en-US" sz="1600" dirty="0"/>
              <a:t> and P. M. Grant, “System Study of Long Distance Low </a:t>
            </a:r>
            <a:r>
              <a:rPr lang="en-US" sz="1600" dirty="0" smtClean="0"/>
              <a:t>Voltage Transmission </a:t>
            </a:r>
            <a:r>
              <a:rPr lang="en-US" sz="1600" dirty="0"/>
              <a:t>Using High Temperature Superconducting Cable,” EPRI Report WO8065-12, March, 1997</a:t>
            </a:r>
            <a:r>
              <a:rPr lang="en-US" sz="1600" dirty="0" smtClean="0"/>
              <a:t>. </a:t>
            </a:r>
            <a:r>
              <a:rPr lang="en-US" sz="1600" dirty="0" smtClean="0">
                <a:hlinkClick r:id="rId3"/>
              </a:rPr>
              <a:t>pdf</a:t>
            </a:r>
            <a:endParaRPr lang="en-US" sz="1600" dirty="0" smtClean="0"/>
          </a:p>
          <a:p>
            <a:pPr lvl="1"/>
            <a:r>
              <a:rPr lang="en-US" sz="1600" dirty="0"/>
              <a:t>P. M. Grant, ‘The </a:t>
            </a:r>
            <a:r>
              <a:rPr lang="en-US" sz="1600" dirty="0" err="1"/>
              <a:t>SuperCable</a:t>
            </a:r>
            <a:r>
              <a:rPr lang="en-US" sz="1600" dirty="0"/>
              <a:t>: Dual Delivery of Chemical and Electric Power,” IEEE Trans. </a:t>
            </a:r>
            <a:r>
              <a:rPr lang="en-US" sz="1600" dirty="0" smtClean="0"/>
              <a:t>Appl. </a:t>
            </a:r>
            <a:r>
              <a:rPr lang="en-US" sz="1600" dirty="0" err="1" smtClean="0"/>
              <a:t>Supercon</a:t>
            </a:r>
            <a:r>
              <a:rPr lang="en-US" sz="1600" dirty="0"/>
              <a:t>. 15, 1810 – 1813 (2005</a:t>
            </a:r>
            <a:r>
              <a:rPr lang="en-US" sz="1600" dirty="0" smtClean="0"/>
              <a:t>). </a:t>
            </a:r>
            <a:r>
              <a:rPr lang="en-US" sz="1600" dirty="0" smtClean="0">
                <a:hlinkClick r:id="rId4"/>
              </a:rPr>
              <a:t>pdf</a:t>
            </a:r>
            <a:endParaRPr lang="en-US" sz="1600" dirty="0" smtClean="0"/>
          </a:p>
          <a:p>
            <a:r>
              <a:rPr lang="en-US" sz="2400" dirty="0" smtClean="0"/>
              <a:t>Gather/Accumulate </a:t>
            </a:r>
            <a:r>
              <a:rPr lang="en-US" sz="2400" dirty="0" smtClean="0"/>
              <a:t>data </a:t>
            </a:r>
            <a:r>
              <a:rPr lang="en-US" sz="2400" dirty="0" smtClean="0"/>
              <a:t>to </a:t>
            </a:r>
            <a:r>
              <a:rPr lang="en-US" sz="2400" dirty="0" smtClean="0"/>
              <a:t>examine possible </a:t>
            </a:r>
            <a:r>
              <a:rPr lang="en-US" sz="2400" dirty="0" smtClean="0"/>
              <a:t>EU </a:t>
            </a:r>
            <a:r>
              <a:rPr lang="en-US" sz="2400" dirty="0" smtClean="0"/>
              <a:t>opportunities</a:t>
            </a:r>
          </a:p>
          <a:p>
            <a:pPr lvl="1"/>
            <a:r>
              <a:rPr lang="en-US" sz="1600" dirty="0" smtClean="0"/>
              <a:t>Research current plans/policies to extend existing, and deploy future, natural gas pipeline infrastructure throughout the European Union and its neighbors.</a:t>
            </a:r>
            <a:endParaRPr lang="en-US" sz="1600" dirty="0" smtClean="0"/>
          </a:p>
          <a:p>
            <a:pPr lvl="1"/>
            <a:r>
              <a:rPr lang="en-US" sz="1600" dirty="0" smtClean="0"/>
              <a:t>“</a:t>
            </a:r>
            <a:r>
              <a:rPr lang="en-US" sz="1600" dirty="0" err="1" smtClean="0"/>
              <a:t>Imagineer</a:t>
            </a:r>
            <a:r>
              <a:rPr lang="en-US" sz="1600" dirty="0" smtClean="0"/>
              <a:t>” specific scenarios to insert similar dual-use projects on the North American model  onto the European scene.</a:t>
            </a:r>
          </a:p>
          <a:p>
            <a:pPr lvl="1"/>
            <a:r>
              <a:rPr lang="en-US" sz="1600" dirty="0" smtClean="0"/>
              <a:t>One such scenario, </a:t>
            </a:r>
            <a:r>
              <a:rPr lang="en-US" sz="1600" u="sng" dirty="0" smtClean="0"/>
              <a:t>but by no means unique</a:t>
            </a:r>
            <a:r>
              <a:rPr lang="en-US" sz="1600" dirty="0" smtClean="0"/>
              <a:t>, would be to consider a 1440 km “</a:t>
            </a:r>
            <a:r>
              <a:rPr lang="en-US" sz="1600" dirty="0" err="1" smtClean="0"/>
              <a:t>ePipe</a:t>
            </a:r>
            <a:r>
              <a:rPr lang="en-US" sz="1600" dirty="0" smtClean="0"/>
              <a:t>” from the Lublin gas fields in eastern Poland through Berlin to Brussels, as is addressed briefly in this proposal.</a:t>
            </a:r>
          </a:p>
          <a:p>
            <a:pPr lvl="1"/>
            <a:r>
              <a:rPr lang="en-US" sz="1600" dirty="0" smtClean="0"/>
              <a:t>However, the study would survey all opportunities from the highlands of Scotland through Scandinavia to western Russia, southward to the Balkans, westward to Spain and northward to the English Channel (aka, la </a:t>
            </a:r>
            <a:r>
              <a:rPr lang="en-US" sz="1600" dirty="0" err="1" smtClean="0"/>
              <a:t>Manche</a:t>
            </a:r>
            <a:r>
              <a:rPr lang="en-US" sz="1600" dirty="0" smtClean="0"/>
              <a:t>). </a:t>
            </a:r>
            <a:endParaRPr lang="en-US" sz="1600" dirty="0" smtClean="0"/>
          </a:p>
          <a:p>
            <a:pPr marL="0" indent="0">
              <a:buNone/>
            </a:pPr>
            <a:endParaRPr lang="en-US" sz="2000" dirty="0" smtClean="0"/>
          </a:p>
          <a:p>
            <a:pPr lvl="1"/>
            <a:endParaRPr lang="en-US" sz="1600" dirty="0"/>
          </a:p>
          <a:p>
            <a:endParaRPr lang="en-US" dirty="0">
              <a:latin typeface="TimesNewRomanPSMT"/>
            </a:endParaRPr>
          </a:p>
        </p:txBody>
      </p:sp>
    </p:spTree>
    <p:extLst>
      <p:ext uri="{BB962C8B-B14F-4D97-AF65-F5344CB8AC3E}">
        <p14:creationId xmlns:p14="http://schemas.microsoft.com/office/powerpoint/2010/main" val="3968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533400"/>
            <a:ext cx="8153400" cy="1470025"/>
          </a:xfrm>
        </p:spPr>
        <p:txBody>
          <a:bodyPr/>
          <a:lstStyle/>
          <a:p>
            <a:r>
              <a:rPr lang="en-US" b="1" dirty="0" smtClean="0"/>
              <a:t>Past/Present </a:t>
            </a:r>
            <a:r>
              <a:rPr lang="en-US" b="1" dirty="0" smtClean="0"/>
              <a:t>Dreams (US-Canada)</a:t>
            </a:r>
            <a:endParaRPr lang="en-US" b="1" dirty="0"/>
          </a:p>
        </p:txBody>
      </p:sp>
      <p:pic>
        <p:nvPicPr>
          <p:cNvPr id="6146" name="Picture 2" descr="[U.S.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774949"/>
            <a:ext cx="4000500" cy="21050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lag ofCa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98761"/>
            <a:ext cx="411480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278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76200"/>
            <a:ext cx="8382000" cy="3354765"/>
          </a:xfrm>
          <a:prstGeom prst="rect">
            <a:avLst/>
          </a:prstGeom>
          <a:noFill/>
        </p:spPr>
        <p:txBody>
          <a:bodyPr wrap="square" rtlCol="0">
            <a:spAutoFit/>
          </a:bodyPr>
          <a:lstStyle/>
          <a:p>
            <a:pPr marL="400050" indent="-400050" algn="ctr">
              <a:buAutoNum type="romanUcPeriod"/>
            </a:pPr>
            <a:r>
              <a:rPr lang="en-US" sz="2800" b="1" dirty="0" smtClean="0">
                <a:solidFill>
                  <a:srgbClr val="00B050"/>
                </a:solidFill>
              </a:rPr>
              <a:t>Multiple Use of Cryogenic Fluid Transmission Lines</a:t>
            </a:r>
          </a:p>
          <a:p>
            <a:endParaRPr lang="en-US" sz="1200" dirty="0" smtClean="0"/>
          </a:p>
          <a:p>
            <a:pPr marL="0" lvl="1"/>
            <a:r>
              <a:rPr lang="en-US" sz="1600" dirty="0" smtClean="0"/>
              <a:t>J</a:t>
            </a:r>
            <a:r>
              <a:rPr lang="en-US" sz="1600" dirty="0"/>
              <a:t>. R. </a:t>
            </a:r>
            <a:r>
              <a:rPr lang="en-US" sz="1600" dirty="0" err="1"/>
              <a:t>Bartlit</a:t>
            </a:r>
            <a:r>
              <a:rPr lang="en-US" sz="1600" dirty="0"/>
              <a:t>, F. J. </a:t>
            </a:r>
            <a:r>
              <a:rPr lang="en-US" sz="1600" dirty="0" err="1"/>
              <a:t>Edeskuty</a:t>
            </a:r>
            <a:r>
              <a:rPr lang="en-US" sz="1600" dirty="0"/>
              <a:t> and E. F. </a:t>
            </a:r>
            <a:r>
              <a:rPr lang="en-US" sz="1600" dirty="0" err="1"/>
              <a:t>Hammel</a:t>
            </a:r>
            <a:r>
              <a:rPr lang="en-US" sz="1600" dirty="0"/>
              <a:t>, “Multiple Use of Cryogenic Fluid Transmission Lines,” Proc.</a:t>
            </a:r>
            <a:r>
              <a:rPr lang="nl-NL" sz="1600" dirty="0"/>
              <a:t> ICEC4, Eindhoven, 24/26 May 1972</a:t>
            </a:r>
            <a:r>
              <a:rPr lang="nl-NL" sz="1600" dirty="0" smtClean="0"/>
              <a:t>. </a:t>
            </a:r>
            <a:r>
              <a:rPr lang="nl-NL" sz="1600" dirty="0" smtClean="0">
                <a:hlinkClick r:id="rId2"/>
              </a:rPr>
              <a:t>pdf</a:t>
            </a:r>
            <a:endParaRPr lang="nl-NL" sz="1600" dirty="0" smtClean="0"/>
          </a:p>
          <a:p>
            <a:pPr marL="0" lvl="1"/>
            <a:endParaRPr lang="nl-NL" sz="1200" dirty="0" smtClean="0"/>
          </a:p>
          <a:p>
            <a:pPr marL="0" lvl="1"/>
            <a:r>
              <a:rPr lang="nl-NL" sz="1600" dirty="0" smtClean="0"/>
              <a:t>A multi-use energy transportation line is envisaged which derives environmental and economic advantages by concurrently transporting liquified natural gas, liquid hydrogen and electricity conducted along either cryogenic (20 K) or superconducting (4 K) cables.  Operating parameters are given for a potential application of a 600-mile pipeline carrying gas and electricity flowing from New Mexico to Los Angeles, California, and liquid hydrogen hydrogen flowing from Los Angeles to New Mexico for use in the space shuttle program.  Estimated flow-rates, pipe sizes, pressure and voltage losses, heat leaks and refrigeration requirements are given and compared with losses incurred in conventional transmission.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178859" y="3529207"/>
            <a:ext cx="4172240" cy="306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000">
            <a:off x="4216995" y="3449558"/>
            <a:ext cx="4737127" cy="3020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251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91752" y="1238477"/>
            <a:ext cx="8997111" cy="4322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0" y="304800"/>
            <a:ext cx="4572000" cy="523220"/>
          </a:xfrm>
          <a:prstGeom prst="rect">
            <a:avLst/>
          </a:prstGeom>
        </p:spPr>
        <p:txBody>
          <a:bodyPr>
            <a:spAutoFit/>
          </a:bodyPr>
          <a:lstStyle/>
          <a:p>
            <a:pPr marL="400050" lvl="0" indent="-400050" algn="ctr">
              <a:buFontTx/>
              <a:buAutoNum type="romanUcPeriod"/>
            </a:pPr>
            <a:r>
              <a:rPr lang="en-US" sz="2800" b="1" dirty="0" smtClean="0">
                <a:solidFill>
                  <a:srgbClr val="00B050"/>
                </a:solidFill>
              </a:rPr>
              <a:t>(a)</a:t>
            </a:r>
            <a:endParaRPr lang="en-US" sz="2800" b="1" dirty="0">
              <a:solidFill>
                <a:srgbClr val="00B050"/>
              </a:solidFill>
            </a:endParaRPr>
          </a:p>
        </p:txBody>
      </p:sp>
    </p:spTree>
    <p:extLst>
      <p:ext uri="{BB962C8B-B14F-4D97-AF65-F5344CB8AC3E}">
        <p14:creationId xmlns:p14="http://schemas.microsoft.com/office/powerpoint/2010/main" val="4046760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143000"/>
            <a:ext cx="8534400" cy="338554"/>
          </a:xfrm>
          <a:prstGeom prst="rect">
            <a:avLst/>
          </a:prstGeom>
        </p:spPr>
        <p:txBody>
          <a:bodyPr wrap="square">
            <a:spAutoFit/>
          </a:bodyPr>
          <a:lstStyle/>
          <a:p>
            <a:pPr algn="ctr"/>
            <a:r>
              <a:rPr lang="en-US" sz="1600" dirty="0"/>
              <a:t>S. M. </a:t>
            </a:r>
            <a:r>
              <a:rPr lang="en-US" sz="1600" dirty="0" err="1"/>
              <a:t>Schoenung</a:t>
            </a:r>
            <a:r>
              <a:rPr lang="en-US" sz="1600" dirty="0"/>
              <a:t>, W. V. </a:t>
            </a:r>
            <a:r>
              <a:rPr lang="en-US" sz="1600" dirty="0" err="1"/>
              <a:t>Hassenzahl</a:t>
            </a:r>
            <a:r>
              <a:rPr lang="en-US" sz="1600" dirty="0"/>
              <a:t> and P. M. Grant, </a:t>
            </a:r>
            <a:r>
              <a:rPr lang="en-US" sz="1600" dirty="0" smtClean="0"/>
              <a:t>EPRI </a:t>
            </a:r>
            <a:r>
              <a:rPr lang="en-US" sz="1600" dirty="0"/>
              <a:t>Report WO8065-12, March, 1997</a:t>
            </a:r>
            <a:r>
              <a:rPr lang="en-US" sz="1600" dirty="0" smtClean="0"/>
              <a:t>.  </a:t>
            </a:r>
            <a:r>
              <a:rPr lang="en-US" sz="1600" dirty="0" smtClean="0">
                <a:hlinkClick r:id="rId2"/>
              </a:rPr>
              <a:t>pdf</a:t>
            </a:r>
            <a:endParaRPr lang="en-US" sz="1600" dirty="0"/>
          </a:p>
        </p:txBody>
      </p:sp>
      <p:sp>
        <p:nvSpPr>
          <p:cNvPr id="5" name="TextBox 4"/>
          <p:cNvSpPr txBox="1"/>
          <p:nvPr/>
        </p:nvSpPr>
        <p:spPr>
          <a:xfrm>
            <a:off x="76200" y="76200"/>
            <a:ext cx="8991600" cy="954107"/>
          </a:xfrm>
          <a:prstGeom prst="rect">
            <a:avLst/>
          </a:prstGeom>
          <a:noFill/>
        </p:spPr>
        <p:txBody>
          <a:bodyPr wrap="square" rtlCol="0">
            <a:spAutoFit/>
          </a:bodyPr>
          <a:lstStyle/>
          <a:p>
            <a:pPr algn="ctr"/>
            <a:r>
              <a:rPr lang="en-US" sz="2800" b="1" dirty="0" smtClean="0">
                <a:solidFill>
                  <a:srgbClr val="00B050"/>
                </a:solidFill>
              </a:rPr>
              <a:t>II.  System </a:t>
            </a:r>
            <a:r>
              <a:rPr lang="en-US" sz="2800" b="1" dirty="0">
                <a:solidFill>
                  <a:srgbClr val="00B050"/>
                </a:solidFill>
              </a:rPr>
              <a:t>Study of Long Distance Low Voltage</a:t>
            </a:r>
          </a:p>
          <a:p>
            <a:pPr algn="ctr"/>
            <a:r>
              <a:rPr lang="en-US" sz="2800" b="1" dirty="0">
                <a:solidFill>
                  <a:srgbClr val="00B050"/>
                </a:solidFill>
              </a:rPr>
              <a:t>Transmission </a:t>
            </a:r>
            <a:r>
              <a:rPr lang="en-US" sz="2800" b="1" dirty="0" smtClean="0">
                <a:solidFill>
                  <a:srgbClr val="00B050"/>
                </a:solidFill>
              </a:rPr>
              <a:t>Using an HTSC Cable* </a:t>
            </a:r>
            <a:endParaRPr lang="en-US" sz="2800" b="1" dirty="0">
              <a:solidFill>
                <a:srgbClr val="00B050"/>
              </a:solidFill>
            </a:endParaRPr>
          </a:p>
        </p:txBody>
      </p:sp>
      <p:sp>
        <p:nvSpPr>
          <p:cNvPr id="6" name="Rectangle 5"/>
          <p:cNvSpPr/>
          <p:nvPr/>
        </p:nvSpPr>
        <p:spPr>
          <a:xfrm>
            <a:off x="457200" y="1676400"/>
            <a:ext cx="8153400" cy="1200329"/>
          </a:xfrm>
          <a:prstGeom prst="rect">
            <a:avLst/>
          </a:prstGeom>
        </p:spPr>
        <p:txBody>
          <a:bodyPr wrap="square">
            <a:spAutoFit/>
          </a:bodyPr>
          <a:lstStyle/>
          <a:p>
            <a:r>
              <a:rPr lang="en-US" dirty="0"/>
              <a:t>High temperature superconductors (HTS) offer a potential opportunity for long</a:t>
            </a:r>
          </a:p>
          <a:p>
            <a:r>
              <a:rPr lang="en-US" dirty="0"/>
              <a:t>distance transmission of electricity at relatively low voltage. An HTS transmission line</a:t>
            </a:r>
          </a:p>
          <a:p>
            <a:r>
              <a:rPr lang="en-US" dirty="0"/>
              <a:t>could be less expensive than high voltage dc transmission (HVDC) because of reduced</a:t>
            </a:r>
          </a:p>
          <a:p>
            <a:r>
              <a:rPr lang="en-US" dirty="0"/>
              <a:t>convertor costs and lower line losses.</a:t>
            </a:r>
          </a:p>
        </p:txBody>
      </p:sp>
      <p:sp>
        <p:nvSpPr>
          <p:cNvPr id="7" name="Rectangle 6"/>
          <p:cNvSpPr/>
          <p:nvPr/>
        </p:nvSpPr>
        <p:spPr>
          <a:xfrm>
            <a:off x="304800" y="2971800"/>
            <a:ext cx="8458200" cy="2585323"/>
          </a:xfrm>
          <a:prstGeom prst="rect">
            <a:avLst/>
          </a:prstGeom>
        </p:spPr>
        <p:txBody>
          <a:bodyPr wrap="square">
            <a:spAutoFit/>
          </a:bodyPr>
          <a:lstStyle/>
          <a:p>
            <a:r>
              <a:rPr lang="en-US" dirty="0"/>
              <a:t>This preliminary analysis of an HTS low voltage dc transmission system suggests</a:t>
            </a:r>
          </a:p>
          <a:p>
            <a:r>
              <a:rPr lang="en-US" dirty="0"/>
              <a:t>that such a system could be economically competitive with both HVDC and gas</a:t>
            </a:r>
          </a:p>
          <a:p>
            <a:r>
              <a:rPr lang="en-US" dirty="0"/>
              <a:t>pipeline transport of bulk energy over long distances. The largest single cost item is the</a:t>
            </a:r>
          </a:p>
          <a:p>
            <a:r>
              <a:rPr lang="en-US" dirty="0"/>
              <a:t>superconducting layer. If this can be provided at a cost </a:t>
            </a:r>
            <a:r>
              <a:rPr lang="en-US" dirty="0" smtClean="0"/>
              <a:t>around $5/kA-m </a:t>
            </a:r>
            <a:r>
              <a:rPr lang="en-US" dirty="0"/>
              <a:t>at the selected operating temperature, then the system is an attractive option</a:t>
            </a:r>
            <a:r>
              <a:rPr lang="en-US" dirty="0" smtClean="0"/>
              <a:t>.</a:t>
            </a:r>
          </a:p>
          <a:p>
            <a:endParaRPr lang="en-US" dirty="0"/>
          </a:p>
          <a:p>
            <a:r>
              <a:rPr lang="en-US" dirty="0"/>
              <a:t>The cost of delivered electricity (¢/kWh) is strongly dependent on the cost of fuel at the</a:t>
            </a:r>
          </a:p>
          <a:p>
            <a:r>
              <a:rPr lang="en-US" dirty="0"/>
              <a:t>source. The trade-off between systems is impacted most by capital costs and parasitic</a:t>
            </a:r>
          </a:p>
          <a:p>
            <a:r>
              <a:rPr lang="en-US" dirty="0"/>
              <a:t>requirements.</a:t>
            </a:r>
          </a:p>
        </p:txBody>
      </p:sp>
      <p:sp>
        <p:nvSpPr>
          <p:cNvPr id="2" name="TextBox 1"/>
          <p:cNvSpPr txBox="1"/>
          <p:nvPr/>
        </p:nvSpPr>
        <p:spPr>
          <a:xfrm>
            <a:off x="152400" y="5638800"/>
            <a:ext cx="8073172" cy="861774"/>
          </a:xfrm>
          <a:prstGeom prst="rect">
            <a:avLst/>
          </a:prstGeom>
          <a:noFill/>
        </p:spPr>
        <p:txBody>
          <a:bodyPr wrap="none" rtlCol="0">
            <a:spAutoFit/>
          </a:bodyPr>
          <a:lstStyle/>
          <a:p>
            <a:r>
              <a:rPr lang="en-US" sz="1600" i="1" dirty="0" smtClean="0">
                <a:solidFill>
                  <a:srgbClr val="00B0F0"/>
                </a:solidFill>
              </a:rPr>
              <a:t>*This is an extraordinarily thorough engineering/economy examination of almost all aspects</a:t>
            </a:r>
          </a:p>
          <a:p>
            <a:r>
              <a:rPr lang="en-US" sz="1600" i="1" dirty="0" smtClean="0">
                <a:solidFill>
                  <a:srgbClr val="00B0F0"/>
                </a:solidFill>
              </a:rPr>
              <a:t>of the “dual use common corridor for methane/electricity co-transport.”  It was never published</a:t>
            </a:r>
          </a:p>
          <a:p>
            <a:r>
              <a:rPr lang="en-US" sz="1600" i="1" dirty="0" smtClean="0">
                <a:solidFill>
                  <a:srgbClr val="00B0F0"/>
                </a:solidFill>
              </a:rPr>
              <a:t>and exists solely in the form of an EPRI report </a:t>
            </a:r>
            <a:r>
              <a:rPr lang="en-US" sz="1600" i="1" dirty="0" smtClean="0">
                <a:solidFill>
                  <a:srgbClr val="00B0F0"/>
                </a:solidFill>
                <a:hlinkClick r:id="rId2"/>
              </a:rPr>
              <a:t>here</a:t>
            </a:r>
            <a:r>
              <a:rPr lang="en-US" sz="1600" i="1" dirty="0" smtClean="0">
                <a:solidFill>
                  <a:srgbClr val="00B0F0"/>
                </a:solidFill>
              </a:rPr>
              <a:t>.</a:t>
            </a:r>
            <a:endParaRPr lang="en-US" sz="1600" i="1" dirty="0">
              <a:solidFill>
                <a:srgbClr val="00B0F0"/>
              </a:solidFill>
            </a:endParaRPr>
          </a:p>
        </p:txBody>
      </p:sp>
    </p:spTree>
    <p:extLst>
      <p:ext uri="{BB962C8B-B14F-4D97-AF65-F5344CB8AC3E}">
        <p14:creationId xmlns:p14="http://schemas.microsoft.com/office/powerpoint/2010/main" val="1273398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AULMI~1\AppData\Local\Temp\scl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0115"/>
            <a:ext cx="4267200" cy="311368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PAULMI~1\AppData\Local\Temp\sc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06790"/>
            <a:ext cx="4348730" cy="33129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76200"/>
            <a:ext cx="4572000" cy="523220"/>
          </a:xfrm>
          <a:prstGeom prst="rect">
            <a:avLst/>
          </a:prstGeom>
        </p:spPr>
        <p:txBody>
          <a:bodyPr>
            <a:spAutoFit/>
          </a:bodyPr>
          <a:lstStyle/>
          <a:p>
            <a:pPr lvl="0" algn="ctr"/>
            <a:r>
              <a:rPr lang="en-US" sz="2800" b="1" dirty="0" smtClean="0">
                <a:solidFill>
                  <a:srgbClr val="00B050"/>
                </a:solidFill>
              </a:rPr>
              <a:t>II.  (a)</a:t>
            </a:r>
            <a:endParaRPr lang="en-US" sz="2800" b="1" dirty="0">
              <a:solidFill>
                <a:srgbClr val="00B050"/>
              </a:solidFill>
            </a:endParaRPr>
          </a:p>
        </p:txBody>
      </p:sp>
      <p:sp>
        <p:nvSpPr>
          <p:cNvPr id="7" name="Rounded Rectangular Callout 6"/>
          <p:cNvSpPr/>
          <p:nvPr/>
        </p:nvSpPr>
        <p:spPr>
          <a:xfrm>
            <a:off x="5257800" y="1447800"/>
            <a:ext cx="3200400" cy="1371600"/>
          </a:xfrm>
          <a:prstGeom prst="wedgeRoundRectCallout">
            <a:avLst>
              <a:gd name="adj1" fmla="val -74864"/>
              <a:gd name="adj2" fmla="val 441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Generic </a:t>
            </a:r>
            <a:r>
              <a:rPr lang="en-US" dirty="0" err="1" smtClean="0"/>
              <a:t>ePipe</a:t>
            </a:r>
            <a:r>
              <a:rPr lang="en-US" dirty="0" smtClean="0"/>
              <a:t> Layout</a:t>
            </a:r>
            <a:endParaRPr lang="en-US" dirty="0"/>
          </a:p>
        </p:txBody>
      </p:sp>
      <p:sp>
        <p:nvSpPr>
          <p:cNvPr id="10" name="Rounded Rectangular Callout 9"/>
          <p:cNvSpPr/>
          <p:nvPr/>
        </p:nvSpPr>
        <p:spPr>
          <a:xfrm>
            <a:off x="457200" y="4419600"/>
            <a:ext cx="3200400" cy="1371600"/>
          </a:xfrm>
          <a:prstGeom prst="wedgeRoundRectCallout">
            <a:avLst>
              <a:gd name="adj1" fmla="val 82704"/>
              <a:gd name="adj2" fmla="val 1959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Generic </a:t>
            </a:r>
            <a:r>
              <a:rPr lang="en-US" dirty="0" err="1" smtClean="0"/>
              <a:t>ePipe</a:t>
            </a:r>
            <a:r>
              <a:rPr lang="en-US" dirty="0" smtClean="0"/>
              <a:t> Design</a:t>
            </a:r>
            <a:endParaRPr lang="en-US" dirty="0"/>
          </a:p>
        </p:txBody>
      </p:sp>
    </p:spTree>
    <p:extLst>
      <p:ext uri="{BB962C8B-B14F-4D97-AF65-F5344CB8AC3E}">
        <p14:creationId xmlns:p14="http://schemas.microsoft.com/office/powerpoint/2010/main" val="2270524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13704</TotalTime>
  <Words>2684</Words>
  <Application>Microsoft Office PowerPoint</Application>
  <PresentationFormat>On-screen Show (4:3)</PresentationFormat>
  <Paragraphs>246</Paragraphs>
  <Slides>25</Slides>
  <Notes>2</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Default Design</vt:lpstr>
      <vt:lpstr>1_Office Theme</vt:lpstr>
      <vt:lpstr>IASS Study Proposal Paul M. Grant 17 February 2013</vt:lpstr>
      <vt:lpstr>The Global Energy Challenge</vt:lpstr>
      <vt:lpstr>One Approach to Fulfillment: The Methane/Electricity ePipe (Nota Bene: “The Fine Print”)</vt:lpstr>
      <vt:lpstr>Proposed Study Scope</vt:lpstr>
      <vt:lpstr>Past/Present Dreams (US-Canada)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MVP Specs (NB: as of 2006! )</vt:lpstr>
      <vt:lpstr>PowerPoint Presentation</vt:lpstr>
      <vt:lpstr>PowerPoint Presentation</vt:lpstr>
      <vt:lpstr>PowerPoint Presentation</vt:lpstr>
      <vt:lpstr>Other Regional Opportunities? (EU)</vt:lpstr>
      <vt:lpstr>PowerPoint Presentation</vt:lpstr>
      <vt:lpstr>From Where?  Poland! ..... To Where?  Brussels!</vt:lpstr>
      <vt:lpstr>PowerPoint Presentation</vt:lpstr>
      <vt:lpstr>PowerPoint Presentation</vt:lpstr>
      <vt:lpstr>PowerPoint Presentation</vt:lpstr>
      <vt:lpstr>Proposed IASS ePipe Study Focus Topics</vt:lpstr>
      <vt:lpstr>The IASS ePipe “Dream Team”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Michael Grant</dc:creator>
  <cp:lastModifiedBy>Paul Michael Grant</cp:lastModifiedBy>
  <cp:revision>175</cp:revision>
  <cp:lastPrinted>2013-02-18T04:34:47Z</cp:lastPrinted>
  <dcterms:created xsi:type="dcterms:W3CDTF">2006-08-16T00:00:00Z</dcterms:created>
  <dcterms:modified xsi:type="dcterms:W3CDTF">2013-02-26T20:44:37Z</dcterms:modified>
</cp:coreProperties>
</file>