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4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0DF1E-7942-4228-9918-4EABA5550070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7697-0563-4C4F-9ACB-E9864B2E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8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AA1687-DB68-4B48-AA20-3B7DCDD2563E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870C-46D0-4555-A28C-30362D338A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1B7F7-C7C9-48CB-A10D-8E136DE6C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21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D84E-B88F-4210-936D-8902F7645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5CA1-2B9A-47B4-ACAC-E60E477A2E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3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D68A-BEEA-4C1F-A146-A93BBBBE06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0C90-CFDF-4011-BAD9-9EA3AE4B75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EE7D-8508-450A-A805-6949A065B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D3F2-F7AD-45B4-932D-C94C5F9AE3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3474-8173-4E01-9349-D762B56CE9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BBFB-7494-4E09-99E0-913C257BA7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6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DDE7-937F-4882-A3C3-55DF5E0C6C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3779-6A56-43B4-B1A2-EA317FF55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98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0E6C0-4CD6-42ED-B91A-D7326752B4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BBFB-169A-4749-B7CD-2D092F596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62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E3F4-B62F-4AA8-A4E0-2CDC1E4B4A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0B2D-77C8-4DC9-96EC-76BF018F9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AE79-987C-429A-8756-83FCF38991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362C-47BF-4551-992F-814C95658E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47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4CA1-2B3A-4917-B10F-26F0CD32E5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C4DA-EA5D-4889-BBC4-9110D777C5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8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EBA0-817D-4671-B596-8E53F37398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11A8-E138-4860-B7C7-1076F5D4CD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55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1F497D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smtClean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02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3DE5-503F-44D8-8685-840F258758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8EA6-9982-4856-9DAC-477400922B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03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0554-3314-4059-ABB4-FBE33199BF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FC80-7C34-4DB5-BC53-67C26AF604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37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F1E3-35CA-4679-AEFB-72914F5176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C361-9B76-4C1B-AF92-12F5888B61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9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45DE-3017-4144-9358-0AD363A8BB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C4C4-4B3A-4C87-AE32-274FBBB1D5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47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8FFA-7B88-483C-B5C6-2C8F69E3FB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563E-0C6A-4884-B3C6-99EDD986DC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8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E5DD-AD70-4A53-8DB2-5B3500B36F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DD1D-C894-4AEA-AEAF-23F730697C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2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8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BF12-F02F-4509-BE9C-A739FA700B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787D-2F12-4DFD-876E-FF1C33FF83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57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F5A76-71E2-4F42-993B-C3D5A4350E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F876-905E-47CE-93C8-CE8980330E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77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01BE-C49D-4E22-A858-87DE4CFFC6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6ACB-A396-48DA-BA50-9DDAC7654D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5C90-603D-4A65-B573-D399E5E99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0DAB7-B492-4EB6-88F7-F179495DD9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3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A49B-B109-4871-B9CB-24FFFB6ADA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9571-5497-4257-A169-B2594D3B62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45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46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2925" y="1335088"/>
            <a:ext cx="7924800" cy="506571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655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2F80-9D49-454A-9D84-D5F62365E5F7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516E50-334A-4070-B37E-69F7696254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04CDC4-0AB4-4FCC-B6F3-8B9115D708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4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2B5F55-70D8-4CE1-9367-A4DAEDDDF5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980EC-DE1C-47A3-BA79-49B1414C1F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5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2agz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d-watch.org/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Wind vs. Nuclear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49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Selected Graphics (2000 – 2012)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Paul M. Grant</a:t>
            </a:r>
          </a:p>
          <a:p>
            <a:r>
              <a:rPr lang="en-US" dirty="0" smtClean="0">
                <a:solidFill>
                  <a:srgbClr val="00B050"/>
                </a:solidFill>
                <a:hlinkClick r:id="rId2"/>
              </a:rPr>
              <a:t>www.w2agz.com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5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 Power Factoids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41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914400" y="3886200"/>
            <a:ext cx="8001000" cy="2728913"/>
            <a:chOff x="576" y="2448"/>
            <a:chExt cx="5040" cy="1719"/>
          </a:xfrm>
        </p:grpSpPr>
        <p:sp>
          <p:nvSpPr>
            <p:cNvPr id="89095" name="Line 13"/>
            <p:cNvSpPr>
              <a:spLocks noChangeShapeType="1"/>
            </p:cNvSpPr>
            <p:nvPr/>
          </p:nvSpPr>
          <p:spPr bwMode="auto">
            <a:xfrm>
              <a:off x="598" y="3160"/>
              <a:ext cx="221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096" name="Line 17"/>
            <p:cNvSpPr>
              <a:spLocks noChangeShapeType="1"/>
            </p:cNvSpPr>
            <p:nvPr/>
          </p:nvSpPr>
          <p:spPr bwMode="auto">
            <a:xfrm>
              <a:off x="598" y="3160"/>
              <a:ext cx="221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097" name="Line 18"/>
            <p:cNvSpPr>
              <a:spLocks noChangeShapeType="1"/>
            </p:cNvSpPr>
            <p:nvPr/>
          </p:nvSpPr>
          <p:spPr bwMode="auto">
            <a:xfrm flipH="1" flipV="1">
              <a:off x="2640" y="3168"/>
              <a:ext cx="48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89098" name="Group 23"/>
            <p:cNvGrpSpPr>
              <a:grpSpLocks/>
            </p:cNvGrpSpPr>
            <p:nvPr/>
          </p:nvGrpSpPr>
          <p:grpSpPr bwMode="auto">
            <a:xfrm>
              <a:off x="3120" y="2448"/>
              <a:ext cx="2496" cy="1719"/>
              <a:chOff x="3120" y="2448"/>
              <a:chExt cx="2496" cy="1719"/>
            </a:xfrm>
          </p:grpSpPr>
          <p:pic>
            <p:nvPicPr>
              <p:cNvPr id="89101" name="Picture 5" descr="msoBB5D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2448"/>
                <a:ext cx="2496" cy="1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02" name="Line 7"/>
              <p:cNvSpPr>
                <a:spLocks noChangeShapeType="1"/>
              </p:cNvSpPr>
              <p:nvPr/>
            </p:nvSpPr>
            <p:spPr bwMode="auto">
              <a:xfrm flipV="1">
                <a:off x="4538" y="3731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9103" name="Line 8"/>
              <p:cNvSpPr>
                <a:spLocks noChangeShapeType="1"/>
              </p:cNvSpPr>
              <p:nvPr/>
            </p:nvSpPr>
            <p:spPr bwMode="auto">
              <a:xfrm flipV="1">
                <a:off x="5463" y="3731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9104" name="Line 9"/>
              <p:cNvSpPr>
                <a:spLocks noChangeShapeType="1"/>
              </p:cNvSpPr>
              <p:nvPr/>
            </p:nvSpPr>
            <p:spPr bwMode="auto">
              <a:xfrm flipH="1">
                <a:off x="4541" y="3776"/>
                <a:ext cx="3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9105" name="Line 10"/>
              <p:cNvSpPr>
                <a:spLocks noChangeShapeType="1"/>
              </p:cNvSpPr>
              <p:nvPr/>
            </p:nvSpPr>
            <p:spPr bwMode="auto">
              <a:xfrm>
                <a:off x="5128" y="3776"/>
                <a:ext cx="3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9106" name="Text Box 11"/>
              <p:cNvSpPr txBox="1">
                <a:spLocks noChangeArrowheads="1"/>
              </p:cNvSpPr>
              <p:nvPr/>
            </p:nvSpPr>
            <p:spPr bwMode="auto">
              <a:xfrm>
                <a:off x="4864" y="3730"/>
                <a:ext cx="5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Comic Sans MS" pitchFamily="66" charset="0"/>
                  </a:rPr>
                  <a:t>1 mile</a:t>
                </a:r>
              </a:p>
            </p:txBody>
          </p:sp>
          <p:sp>
            <p:nvSpPr>
              <p:cNvPr id="89107" name="Text Box 16"/>
              <p:cNvSpPr txBox="1">
                <a:spLocks noChangeArrowheads="1"/>
              </p:cNvSpPr>
              <p:nvPr/>
            </p:nvSpPr>
            <p:spPr bwMode="auto">
              <a:xfrm>
                <a:off x="3216" y="3936"/>
                <a:ext cx="23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Kashiwazaki Kariwa:   </a:t>
                </a:r>
                <a:r>
                  <a:rPr lang="en-US" smtClean="0">
                    <a:solidFill>
                      <a:srgbClr val="00CC99"/>
                    </a:solidFill>
                    <a:latin typeface="Arial" charset="0"/>
                  </a:rPr>
                  <a:t>8 GW </a:t>
                </a:r>
                <a:r>
                  <a:rPr lang="en-US" smtClean="0">
                    <a:solidFill>
                      <a:srgbClr val="000000"/>
                    </a:solidFill>
                    <a:latin typeface="Arial" charset="0"/>
                  </a:rPr>
                  <a:t>!</a:t>
                </a:r>
              </a:p>
            </p:txBody>
          </p:sp>
        </p:grpSp>
        <p:sp>
          <p:nvSpPr>
            <p:cNvPr id="89099" name="Line 20"/>
            <p:cNvSpPr>
              <a:spLocks noChangeShapeType="1"/>
            </p:cNvSpPr>
            <p:nvPr/>
          </p:nvSpPr>
          <p:spPr bwMode="auto">
            <a:xfrm>
              <a:off x="576" y="3168"/>
              <a:ext cx="221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100" name="Line 21"/>
            <p:cNvSpPr>
              <a:spLocks noChangeShapeType="1"/>
            </p:cNvSpPr>
            <p:nvPr/>
          </p:nvSpPr>
          <p:spPr bwMode="auto">
            <a:xfrm flipH="1" flipV="1">
              <a:off x="2640" y="3168"/>
              <a:ext cx="48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4648200" y="1295400"/>
            <a:ext cx="42672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KK Wind Equivalent (8 GW)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Power per Tower	  8 MW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Number of Towers	  1000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Inter-tower Distance	  1000 ft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Total Area (miles x miles)	   43.5 x 43.5</a:t>
            </a:r>
          </a:p>
        </p:txBody>
      </p:sp>
      <p:pic>
        <p:nvPicPr>
          <p:cNvPr id="89094" name="Picture 28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057400"/>
            <a:ext cx="952500" cy="503238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248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Comment:  This graphic compares the land/sea area required by a wind farm to replace that of Japan’s west coast </a:t>
            </a:r>
            <a:r>
              <a:rPr lang="en-US" sz="1600" dirty="0" err="1" smtClean="0">
                <a:solidFill>
                  <a:srgbClr val="00B050"/>
                </a:solidFill>
              </a:rPr>
              <a:t>Kashiwazaki-Kariwa</a:t>
            </a:r>
            <a:r>
              <a:rPr lang="en-US" sz="1600" dirty="0" smtClean="0">
                <a:solidFill>
                  <a:srgbClr val="00B050"/>
                </a:solidFill>
              </a:rPr>
              <a:t> nuclear power facility.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963"/>
            <a:ext cx="8229600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482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Comment:  The Diablo Canyon nuclear power facility in the Los Padres national forest on the mid-California coast.  The two reactors comprise a total of approximately 2.2 GW continuously dispatchable power.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3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48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Comment:  Approximately 25% of the land area required to “replace” Diablo Canyon with 1 MW wind towers spaced 1000 feet apart.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4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California Coast Power</a:t>
            </a:r>
          </a:p>
        </p:txBody>
      </p:sp>
      <p:pic>
        <p:nvPicPr>
          <p:cNvPr id="44035" name="Picture 3" descr="m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95463"/>
            <a:ext cx="72771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6" name="Rectangle 4"/>
          <p:cNvSpPr>
            <a:spLocks noChangeArrowheads="1"/>
          </p:cNvSpPr>
          <p:nvPr/>
        </p:nvSpPr>
        <p:spPr bwMode="auto">
          <a:xfrm rot="-3483818">
            <a:off x="2468562" y="1108076"/>
            <a:ext cx="2035175" cy="4851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38597" name="AutoShape 5"/>
          <p:cNvSpPr>
            <a:spLocks noChangeArrowheads="1"/>
          </p:cNvSpPr>
          <p:nvPr/>
        </p:nvSpPr>
        <p:spPr bwMode="auto">
          <a:xfrm>
            <a:off x="14288" y="3838575"/>
            <a:ext cx="1676400" cy="838200"/>
          </a:xfrm>
          <a:prstGeom prst="wedgeRoundRectCallout">
            <a:avLst>
              <a:gd name="adj1" fmla="val 77556"/>
              <a:gd name="adj2" fmla="val -35986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Comic Sans MS" pitchFamily="66" charset="0"/>
              </a:rPr>
              <a:t>Diablo Canyon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Comic Sans MS" pitchFamily="66" charset="0"/>
              </a:rPr>
              <a:t>2200 MW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Comic Sans MS" pitchFamily="66" charset="0"/>
              </a:rPr>
              <a:t>Power Plant</a:t>
            </a:r>
          </a:p>
        </p:txBody>
      </p:sp>
      <p:sp>
        <p:nvSpPr>
          <p:cNvPr id="238598" name="AutoShape 6"/>
          <p:cNvSpPr>
            <a:spLocks noChangeArrowheads="1"/>
          </p:cNvSpPr>
          <p:nvPr/>
        </p:nvSpPr>
        <p:spPr bwMode="auto">
          <a:xfrm>
            <a:off x="7086600" y="4143375"/>
            <a:ext cx="1752600" cy="609600"/>
          </a:xfrm>
          <a:prstGeom prst="wedgeRoundRectCallout">
            <a:avLst>
              <a:gd name="adj1" fmla="val -183426"/>
              <a:gd name="adj2" fmla="val -87500"/>
              <a:gd name="adj3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Comic Sans MS" pitchFamily="66" charset="0"/>
              </a:rPr>
              <a:t>Wind Farm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prstClr val="black"/>
                </a:solidFill>
                <a:latin typeface="Comic Sans MS" pitchFamily="66" charset="0"/>
              </a:rPr>
              <a:t>Equivalent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00200" y="5553075"/>
            <a:ext cx="60960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00200" y="524827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1 Mile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4825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Comment:  Total land area required to “replace” Diablo Canyon with 1 MW wind towers spaced 1000 feet apart.  Given a 30% overall “availability” of current wind farm output, more that 3x the depicted land area would be needed.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animBg="1"/>
      <p:bldP spid="238597" grpId="0" animBg="1" autoUpdateAnimBg="0"/>
      <p:bldP spid="23859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Visit </a:t>
            </a:r>
            <a:r>
              <a:rPr lang="en-US" dirty="0" smtClean="0">
                <a:solidFill>
                  <a:srgbClr val="00B050"/>
                </a:solidFill>
                <a:hlinkClick r:id="rId2"/>
              </a:rPr>
              <a:t>www.wind-watch.org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73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</TotalTime>
  <Words>186</Words>
  <Application>Microsoft Office PowerPoint</Application>
  <PresentationFormat>On-screen Show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Blank</vt:lpstr>
      <vt:lpstr>Office Theme</vt:lpstr>
      <vt:lpstr>1_Office Theme</vt:lpstr>
      <vt:lpstr>Wind vs. Nuclear</vt:lpstr>
      <vt:lpstr>Wind Power Factoids</vt:lpstr>
      <vt:lpstr>PowerPoint Presentation</vt:lpstr>
      <vt:lpstr>PowerPoint Presentation</vt:lpstr>
      <vt:lpstr>California Coast Power</vt:lpstr>
      <vt:lpstr>Visit www.wind-watch.org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Michael Grant</dc:creator>
  <cp:lastModifiedBy>Paul Michael Grant</cp:lastModifiedBy>
  <cp:revision>8</cp:revision>
  <dcterms:created xsi:type="dcterms:W3CDTF">2012-09-22T18:28:30Z</dcterms:created>
  <dcterms:modified xsi:type="dcterms:W3CDTF">2012-09-22T20:02:59Z</dcterms:modified>
</cp:coreProperties>
</file>