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</p:sldMasterIdLst>
  <p:notesMasterIdLst>
    <p:notesMasterId r:id="rId22"/>
  </p:notesMasterIdLst>
  <p:sldIdLst>
    <p:sldId id="330" r:id="rId2"/>
    <p:sldId id="332" r:id="rId3"/>
    <p:sldId id="334" r:id="rId4"/>
    <p:sldId id="323" r:id="rId5"/>
    <p:sldId id="335" r:id="rId6"/>
    <p:sldId id="324" r:id="rId7"/>
    <p:sldId id="263" r:id="rId8"/>
    <p:sldId id="314" r:id="rId9"/>
    <p:sldId id="315" r:id="rId10"/>
    <p:sldId id="277" r:id="rId11"/>
    <p:sldId id="278" r:id="rId12"/>
    <p:sldId id="337" r:id="rId13"/>
    <p:sldId id="285" r:id="rId14"/>
    <p:sldId id="265" r:id="rId15"/>
    <p:sldId id="266" r:id="rId16"/>
    <p:sldId id="340" r:id="rId17"/>
    <p:sldId id="341" r:id="rId18"/>
    <p:sldId id="339" r:id="rId19"/>
    <p:sldId id="333" r:id="rId20"/>
    <p:sldId id="342" r:id="rId21"/>
  </p:sldIdLst>
  <p:sldSz cx="9144000" cy="6858000" type="screen4x3"/>
  <p:notesSz cx="7102475" cy="93884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422100"/>
    <a:srgbClr val="663300"/>
    <a:srgbClr val="990000"/>
    <a:srgbClr val="99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2982" autoAdjust="0"/>
    <p:restoredTop sz="69217" autoAdjust="0"/>
  </p:normalViewPr>
  <p:slideViewPr>
    <p:cSldViewPr>
      <p:cViewPr varScale="1">
        <p:scale>
          <a:sx n="72" d="100"/>
          <a:sy n="72" d="100"/>
        </p:scale>
        <p:origin x="-4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81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0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204913" y="704850"/>
            <a:ext cx="4692650" cy="35194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459288"/>
            <a:ext cx="5683250" cy="422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49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16988"/>
            <a:ext cx="30781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49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8916988"/>
            <a:ext cx="30781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ECFC9A8-2D72-448D-83B9-D411EAAFDD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0F869D-574C-4386-B2F0-9B41C7FA9C38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481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03FC42-1E4E-4E59-AA77-1CACA67EAF9D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573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5C4DA8-71BF-4901-B09C-ADFB946CF801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583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052AE8-7B62-44CF-BAC0-12CCFA88C8EF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7EE6C3-9F56-4090-AB21-AB806A5329EC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604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E63796-ABF6-4044-B3A7-B7B2386B5ACC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614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2E765D-7201-4010-8435-418BA3867B54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624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dirty="0" smtClean="0"/>
              <a:t>Run </a:t>
            </a:r>
            <a:r>
              <a:rPr lang="en-US" b="1" u="sng" dirty="0" smtClean="0"/>
              <a:t>03-11-10_3</a:t>
            </a:r>
            <a:r>
              <a:rPr lang="en-US" dirty="0" smtClean="0"/>
              <a:t> </a:t>
            </a:r>
          </a:p>
          <a:p>
            <a:pPr>
              <a:defRPr/>
            </a:pPr>
            <a:r>
              <a:rPr lang="en-US" b="1" u="sng" dirty="0" smtClean="0"/>
              <a:t>Al_Chain_02</a:t>
            </a:r>
          </a:p>
          <a:p>
            <a:pPr>
              <a:defRPr/>
            </a:pPr>
            <a:r>
              <a:rPr lang="en-US" dirty="0" smtClean="0"/>
              <a:t>Simple Linear Al 1D Chain</a:t>
            </a:r>
          </a:p>
          <a:p>
            <a:pPr>
              <a:defRPr/>
            </a:pPr>
            <a:r>
              <a:rPr lang="en-US" dirty="0" smtClean="0"/>
              <a:t>Double cell with atoms equally spaced along Al </a:t>
            </a:r>
            <a:r>
              <a:rPr lang="en-US" dirty="0" err="1" smtClean="0"/>
              <a:t>fcc</a:t>
            </a:r>
            <a:r>
              <a:rPr lang="en-US" dirty="0" smtClean="0"/>
              <a:t> edge = 4.058 </a:t>
            </a:r>
            <a:r>
              <a:rPr lang="en-US" dirty="0" err="1" smtClean="0"/>
              <a:t>Ang</a:t>
            </a:r>
            <a:r>
              <a:rPr lang="en-US" dirty="0" smtClean="0"/>
              <a:t>, </a:t>
            </a:r>
            <a:r>
              <a:rPr lang="en-US" dirty="0" err="1" smtClean="0"/>
              <a:t>b,c</a:t>
            </a:r>
            <a:r>
              <a:rPr lang="en-US" dirty="0" smtClean="0"/>
              <a:t> = 3*a, a* = 2*4.058 = 8.116 </a:t>
            </a:r>
            <a:r>
              <a:rPr lang="en-US" dirty="0" err="1" smtClean="0"/>
              <a:t>Ang</a:t>
            </a:r>
            <a:endParaRPr lang="en-US" dirty="0" smtClean="0"/>
          </a:p>
          <a:p>
            <a:pPr>
              <a:defRPr/>
            </a:pPr>
            <a:r>
              <a:rPr lang="en-US" b="1" u="sng" dirty="0" smtClean="0"/>
              <a:t/>
            </a:r>
            <a:br>
              <a:rPr lang="en-US" b="1" u="sng" dirty="0" smtClean="0"/>
            </a:br>
            <a:r>
              <a:rPr lang="en-US" dirty="0" smtClean="0"/>
              <a:t>Machine 6200 </a:t>
            </a:r>
            <a:br>
              <a:rPr lang="en-US" dirty="0" smtClean="0"/>
            </a:br>
            <a:r>
              <a:rPr lang="en-US" dirty="0" smtClean="0"/>
              <a:t>QE e-4.0 </a:t>
            </a:r>
            <a:br>
              <a:rPr lang="en-US" dirty="0" smtClean="0"/>
            </a:br>
            <a:r>
              <a:rPr lang="en-US" dirty="0" err="1" smtClean="0"/>
              <a:t>Fibo</a:t>
            </a:r>
            <a:r>
              <a:rPr lang="en-US" dirty="0" smtClean="0"/>
              <a:t> G 6 </a:t>
            </a:r>
            <a:br>
              <a:rPr lang="en-US" dirty="0" smtClean="0"/>
            </a:br>
            <a:r>
              <a:rPr lang="en-US" dirty="0" err="1" smtClean="0"/>
              <a:t>nat</a:t>
            </a:r>
            <a:r>
              <a:rPr lang="en-US" dirty="0" smtClean="0"/>
              <a:t> 2 </a:t>
            </a:r>
            <a:br>
              <a:rPr lang="en-US" dirty="0" smtClean="0"/>
            </a:br>
            <a:r>
              <a:rPr lang="en-US" dirty="0" smtClean="0"/>
              <a:t>a (</a:t>
            </a:r>
            <a:r>
              <a:rPr lang="en-US" dirty="0" err="1" smtClean="0"/>
              <a:t>au,Ang</a:t>
            </a:r>
            <a:r>
              <a:rPr lang="en-US" dirty="0" smtClean="0"/>
              <a:t>) 15.34 8.12 a2 (</a:t>
            </a:r>
            <a:r>
              <a:rPr lang="en-US" dirty="0" err="1" smtClean="0"/>
              <a:t>au,Ang</a:t>
            </a:r>
            <a:r>
              <a:rPr lang="en-US" dirty="0" smtClean="0"/>
              <a:t>) 7.67 4.06 a3 (</a:t>
            </a:r>
            <a:r>
              <a:rPr lang="en-US" dirty="0" err="1" smtClean="0"/>
              <a:t>au,Ang</a:t>
            </a:r>
            <a:r>
              <a:rPr lang="en-US" dirty="0" smtClean="0"/>
              <a:t>)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 (</a:t>
            </a:r>
            <a:r>
              <a:rPr lang="en-US" dirty="0" err="1" smtClean="0"/>
              <a:t>au,Ang</a:t>
            </a:r>
            <a:r>
              <a:rPr lang="en-US" dirty="0" smtClean="0"/>
              <a:t>) 23.01 12.18 c (</a:t>
            </a:r>
            <a:r>
              <a:rPr lang="en-US" dirty="0" err="1" smtClean="0"/>
              <a:t>au,Ang</a:t>
            </a:r>
            <a:r>
              <a:rPr lang="en-US" dirty="0" smtClean="0"/>
              <a:t>) 23.01 12.18 </a:t>
            </a:r>
            <a:r>
              <a:rPr lang="en-US" dirty="0" err="1" smtClean="0"/>
              <a:t>ecutwfc</a:t>
            </a:r>
            <a:r>
              <a:rPr lang="en-US" dirty="0" smtClean="0"/>
              <a:t>(</a:t>
            </a:r>
            <a:r>
              <a:rPr lang="en-US" dirty="0" err="1" smtClean="0"/>
              <a:t>ry</a:t>
            </a:r>
            <a:r>
              <a:rPr lang="en-US" dirty="0" smtClean="0"/>
              <a:t>) 19 </a:t>
            </a:r>
            <a:br>
              <a:rPr lang="en-US" dirty="0" smtClean="0"/>
            </a:br>
            <a:r>
              <a:rPr lang="en-US" dirty="0" smtClean="0"/>
              <a:t>MP-Mesh 16 </a:t>
            </a:r>
            <a:br>
              <a:rPr lang="en-US" dirty="0" smtClean="0"/>
            </a:br>
            <a:r>
              <a:rPr lang="en-US" dirty="0" smtClean="0"/>
              <a:t>SCF Time 31m 8.89s </a:t>
            </a:r>
            <a:br>
              <a:rPr lang="en-US" dirty="0" smtClean="0"/>
            </a:br>
            <a:r>
              <a:rPr lang="en-US" dirty="0" smtClean="0"/>
              <a:t>NSCF Time 1h47m </a:t>
            </a:r>
            <a:br>
              <a:rPr lang="en-US" dirty="0" smtClean="0"/>
            </a:br>
            <a:r>
              <a:rPr lang="en-US" dirty="0" smtClean="0"/>
              <a:t>GSE(</a:t>
            </a:r>
            <a:r>
              <a:rPr lang="en-US" dirty="0" err="1" smtClean="0"/>
              <a:t>ry</a:t>
            </a:r>
            <a:r>
              <a:rPr lang="en-US" dirty="0" smtClean="0"/>
              <a:t>) -7.89 </a:t>
            </a:r>
            <a:br>
              <a:rPr lang="en-US" dirty="0" smtClean="0"/>
            </a:br>
            <a:r>
              <a:rPr lang="en-US" dirty="0" err="1" smtClean="0"/>
              <a:t>Ef</a:t>
            </a:r>
            <a:r>
              <a:rPr lang="en-US" dirty="0" smtClean="0"/>
              <a:t>(</a:t>
            </a:r>
            <a:r>
              <a:rPr lang="en-US" dirty="0" err="1" smtClean="0"/>
              <a:t>eV</a:t>
            </a:r>
            <a:r>
              <a:rPr lang="en-US" dirty="0" smtClean="0"/>
              <a:t>) -2.92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894606-B7FC-4A22-B72D-78CC47824B54}" type="slidenum">
              <a:rPr lang="en-US" smtClean="0"/>
              <a:pPr/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 smtClean="0"/>
              <a:t>Run </a:t>
            </a:r>
            <a:r>
              <a:rPr lang="en-US" b="1" u="sng" dirty="0" smtClean="0"/>
              <a:t>03-11-10_2</a:t>
            </a:r>
            <a:r>
              <a:rPr lang="en-US" dirty="0" smtClean="0"/>
              <a:t> </a:t>
            </a:r>
          </a:p>
          <a:p>
            <a:pPr>
              <a:defRPr/>
            </a:pPr>
            <a:r>
              <a:rPr lang="en-US" b="1" u="sng" dirty="0" smtClean="0"/>
              <a:t>Al_Chain_01</a:t>
            </a:r>
          </a:p>
          <a:p>
            <a:pPr>
              <a:defRPr/>
            </a:pPr>
            <a:r>
              <a:rPr lang="en-US" dirty="0" smtClean="0"/>
              <a:t>Simple Linear Al 1D Chain</a:t>
            </a:r>
          </a:p>
          <a:p>
            <a:pPr>
              <a:defRPr/>
            </a:pPr>
            <a:r>
              <a:rPr lang="en-US" dirty="0" smtClean="0"/>
              <a:t>Double cell with atoms equally spaced along Al </a:t>
            </a:r>
            <a:r>
              <a:rPr lang="en-US" dirty="0" err="1" smtClean="0"/>
              <a:t>fcc</a:t>
            </a:r>
            <a:r>
              <a:rPr lang="en-US" dirty="0" smtClean="0"/>
              <a:t> diagonal = 2.862 </a:t>
            </a:r>
            <a:r>
              <a:rPr lang="en-US" dirty="0" err="1" smtClean="0"/>
              <a:t>Ang</a:t>
            </a:r>
            <a:r>
              <a:rPr lang="en-US" dirty="0" smtClean="0"/>
              <a:t>, </a:t>
            </a:r>
            <a:r>
              <a:rPr lang="en-US" dirty="0" err="1" smtClean="0"/>
              <a:t>b,c</a:t>
            </a:r>
            <a:r>
              <a:rPr lang="en-US" dirty="0" smtClean="0"/>
              <a:t> = 3*a, a = 2*2.862 = 5.724 </a:t>
            </a:r>
            <a:r>
              <a:rPr lang="en-US" dirty="0" err="1" smtClean="0"/>
              <a:t>Ang</a:t>
            </a:r>
            <a:endParaRPr lang="en-US" dirty="0" smtClean="0"/>
          </a:p>
          <a:p>
            <a:pPr>
              <a:defRPr/>
            </a:pPr>
            <a:endParaRPr lang="en-US" b="1" u="sng" dirty="0" smtClean="0"/>
          </a:p>
          <a:p>
            <a:pPr>
              <a:defRPr/>
            </a:pPr>
            <a:endParaRPr lang="en-US" b="1" u="sng" dirty="0" smtClean="0"/>
          </a:p>
          <a:p>
            <a:pPr>
              <a:defRPr/>
            </a:pPr>
            <a:endParaRPr lang="en-US" b="1" u="sng" dirty="0" smtClean="0"/>
          </a:p>
          <a:p>
            <a:pPr>
              <a:defRPr/>
            </a:pPr>
            <a:r>
              <a:rPr lang="en-US" b="1" u="sng" dirty="0" smtClean="0"/>
              <a:t/>
            </a:r>
            <a:br>
              <a:rPr lang="en-US" b="1" u="sng" dirty="0" smtClean="0"/>
            </a:br>
            <a:r>
              <a:rPr lang="en-US" dirty="0" smtClean="0"/>
              <a:t>Machine 6200 </a:t>
            </a:r>
            <a:br>
              <a:rPr lang="en-US" dirty="0" smtClean="0"/>
            </a:br>
            <a:r>
              <a:rPr lang="en-US" dirty="0" smtClean="0"/>
              <a:t>QE e-4.0 </a:t>
            </a:r>
            <a:br>
              <a:rPr lang="en-US" dirty="0" smtClean="0"/>
            </a:br>
            <a:r>
              <a:rPr lang="en-US" dirty="0" err="1" smtClean="0"/>
              <a:t>Fibo</a:t>
            </a:r>
            <a:r>
              <a:rPr lang="en-US" dirty="0" smtClean="0"/>
              <a:t> G 6 </a:t>
            </a:r>
            <a:br>
              <a:rPr lang="en-US" dirty="0" smtClean="0"/>
            </a:br>
            <a:r>
              <a:rPr lang="en-US" dirty="0" err="1" smtClean="0"/>
              <a:t>nat</a:t>
            </a:r>
            <a:r>
              <a:rPr lang="en-US" dirty="0" smtClean="0"/>
              <a:t> 2 </a:t>
            </a:r>
            <a:br>
              <a:rPr lang="en-US" dirty="0" smtClean="0"/>
            </a:br>
            <a:r>
              <a:rPr lang="en-US" dirty="0" smtClean="0"/>
              <a:t>a (</a:t>
            </a:r>
            <a:r>
              <a:rPr lang="en-US" dirty="0" err="1" smtClean="0"/>
              <a:t>au,Ang</a:t>
            </a:r>
            <a:r>
              <a:rPr lang="en-US" dirty="0" smtClean="0"/>
              <a:t>) 10.82 5.73 a2 (</a:t>
            </a:r>
            <a:r>
              <a:rPr lang="en-US" dirty="0" err="1" smtClean="0"/>
              <a:t>au,Ang</a:t>
            </a:r>
            <a:r>
              <a:rPr lang="en-US" dirty="0" smtClean="0"/>
              <a:t>) 5.42 2.87 a3 (</a:t>
            </a:r>
            <a:r>
              <a:rPr lang="en-US" dirty="0" err="1" smtClean="0"/>
              <a:t>au,Ang</a:t>
            </a:r>
            <a:r>
              <a:rPr lang="en-US" dirty="0" smtClean="0"/>
              <a:t>)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 (</a:t>
            </a:r>
            <a:r>
              <a:rPr lang="en-US" dirty="0" err="1" smtClean="0"/>
              <a:t>au,Ang</a:t>
            </a:r>
            <a:r>
              <a:rPr lang="en-US" dirty="0" smtClean="0"/>
              <a:t>) 23.01 12.18 c (</a:t>
            </a:r>
            <a:r>
              <a:rPr lang="en-US" dirty="0" err="1" smtClean="0"/>
              <a:t>au,Ang</a:t>
            </a:r>
            <a:r>
              <a:rPr lang="en-US" dirty="0" smtClean="0"/>
              <a:t>) 23.01 12.18 </a:t>
            </a:r>
            <a:r>
              <a:rPr lang="en-US" dirty="0" err="1" smtClean="0"/>
              <a:t>ecutwfc</a:t>
            </a:r>
            <a:r>
              <a:rPr lang="en-US" dirty="0" smtClean="0"/>
              <a:t>(</a:t>
            </a:r>
            <a:r>
              <a:rPr lang="en-US" dirty="0" err="1" smtClean="0"/>
              <a:t>ry</a:t>
            </a:r>
            <a:r>
              <a:rPr lang="en-US" dirty="0" smtClean="0"/>
              <a:t>) 19 </a:t>
            </a:r>
            <a:br>
              <a:rPr lang="en-US" dirty="0" smtClean="0"/>
            </a:br>
            <a:r>
              <a:rPr lang="en-US" dirty="0" smtClean="0"/>
              <a:t>MP-Mesh 16 </a:t>
            </a:r>
            <a:br>
              <a:rPr lang="en-US" dirty="0" smtClean="0"/>
            </a:br>
            <a:r>
              <a:rPr lang="en-US" dirty="0" smtClean="0"/>
              <a:t>SCF Time 1h 1m </a:t>
            </a:r>
            <a:br>
              <a:rPr lang="en-US" dirty="0" smtClean="0"/>
            </a:br>
            <a:r>
              <a:rPr lang="en-US" dirty="0" smtClean="0"/>
              <a:t>NSCF Time 3h 3m </a:t>
            </a:r>
            <a:br>
              <a:rPr lang="en-US" dirty="0" smtClean="0"/>
            </a:br>
            <a:r>
              <a:rPr lang="en-US" dirty="0" smtClean="0"/>
              <a:t>GSE(</a:t>
            </a:r>
            <a:r>
              <a:rPr lang="en-US" dirty="0" err="1" smtClean="0"/>
              <a:t>ry</a:t>
            </a:r>
            <a:r>
              <a:rPr lang="en-US" dirty="0" smtClean="0"/>
              <a:t>) -8.02 </a:t>
            </a:r>
            <a:br>
              <a:rPr lang="en-US" dirty="0" smtClean="0"/>
            </a:br>
            <a:r>
              <a:rPr lang="en-US" dirty="0" err="1" smtClean="0"/>
              <a:t>Ef</a:t>
            </a:r>
            <a:r>
              <a:rPr lang="en-US" dirty="0" smtClean="0"/>
              <a:t>(</a:t>
            </a:r>
            <a:r>
              <a:rPr lang="en-US" dirty="0" err="1" smtClean="0"/>
              <a:t>eV</a:t>
            </a:r>
            <a:r>
              <a:rPr lang="en-US" dirty="0" smtClean="0"/>
              <a:t>) -3.42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7E2537-ABF0-4403-B7EE-0A2F17F8D6DE}" type="slidenum">
              <a:rPr lang="en-US" smtClean="0"/>
              <a:pPr/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 smtClean="0"/>
              <a:t>Run </a:t>
            </a:r>
            <a:r>
              <a:rPr lang="en-US" b="1" u="sng" dirty="0" smtClean="0"/>
              <a:t>03-12-10_2</a:t>
            </a:r>
            <a:r>
              <a:rPr lang="en-US" dirty="0" smtClean="0"/>
              <a:t> </a:t>
            </a:r>
          </a:p>
          <a:p>
            <a:pPr>
              <a:defRPr/>
            </a:pPr>
            <a:r>
              <a:rPr lang="en-US" dirty="0" smtClean="0"/>
              <a:t>Al_Fibo_05</a:t>
            </a:r>
          </a:p>
          <a:p>
            <a:pPr>
              <a:defRPr/>
            </a:pPr>
            <a:r>
              <a:rPr lang="fr-FR" dirty="0" err="1" smtClean="0"/>
              <a:t>Gen</a:t>
            </a:r>
            <a:r>
              <a:rPr lang="fr-FR" dirty="0" smtClean="0"/>
              <a:t> 6 </a:t>
            </a:r>
            <a:r>
              <a:rPr lang="fr-FR" dirty="0" err="1" smtClean="0"/>
              <a:t>Fibonacci</a:t>
            </a:r>
            <a:r>
              <a:rPr lang="fr-FR" dirty="0" smtClean="0"/>
              <a:t> Chain </a:t>
            </a:r>
            <a:r>
              <a:rPr lang="fr-FR" dirty="0" err="1" smtClean="0"/>
              <a:t>Selections</a:t>
            </a:r>
            <a:endParaRPr lang="fr-FR" dirty="0" smtClean="0"/>
          </a:p>
          <a:p>
            <a:pPr>
              <a:defRPr/>
            </a:pPr>
            <a:r>
              <a:rPr lang="en-US" dirty="0" smtClean="0"/>
              <a:t>Three Al atoms based on </a:t>
            </a:r>
            <a:r>
              <a:rPr lang="en-US" dirty="0" err="1" smtClean="0"/>
              <a:t>fcc</a:t>
            </a:r>
            <a:r>
              <a:rPr lang="en-US" dirty="0" smtClean="0"/>
              <a:t> distances...b, c scaled to 3 * a0 (4.058)</a:t>
            </a:r>
          </a:p>
          <a:p>
            <a:pPr>
              <a:defRPr/>
            </a:pPr>
            <a:endParaRPr lang="en-US" b="1" u="sng" dirty="0" smtClean="0"/>
          </a:p>
          <a:p>
            <a:pPr>
              <a:defRPr/>
            </a:pPr>
            <a:endParaRPr lang="en-US" b="1" u="sng" dirty="0" smtClean="0"/>
          </a:p>
          <a:p>
            <a:pPr>
              <a:defRPr/>
            </a:pPr>
            <a:endParaRPr lang="en-US" b="1" u="sng" dirty="0" smtClean="0"/>
          </a:p>
          <a:p>
            <a:pPr>
              <a:defRPr/>
            </a:pPr>
            <a:r>
              <a:rPr lang="en-US" b="1" u="sng" dirty="0" smtClean="0"/>
              <a:t/>
            </a:r>
            <a:br>
              <a:rPr lang="en-US" b="1" u="sng" dirty="0" smtClean="0"/>
            </a:br>
            <a:r>
              <a:rPr lang="en-US" dirty="0" smtClean="0"/>
              <a:t>Machine 6200 </a:t>
            </a:r>
            <a:br>
              <a:rPr lang="en-US" dirty="0" smtClean="0"/>
            </a:br>
            <a:r>
              <a:rPr lang="en-US" dirty="0" smtClean="0"/>
              <a:t>QE e-4.0 </a:t>
            </a:r>
            <a:br>
              <a:rPr lang="en-US" dirty="0" smtClean="0"/>
            </a:br>
            <a:r>
              <a:rPr lang="en-US" dirty="0" err="1" smtClean="0"/>
              <a:t>Fibo</a:t>
            </a:r>
            <a:r>
              <a:rPr lang="en-US" dirty="0" smtClean="0"/>
              <a:t> G 6 </a:t>
            </a:r>
            <a:br>
              <a:rPr lang="en-US" dirty="0" smtClean="0"/>
            </a:br>
            <a:r>
              <a:rPr lang="en-US" dirty="0" err="1" smtClean="0"/>
              <a:t>nat</a:t>
            </a:r>
            <a:r>
              <a:rPr lang="en-US" dirty="0" smtClean="0"/>
              <a:t> 4 </a:t>
            </a:r>
            <a:br>
              <a:rPr lang="en-US" dirty="0" smtClean="0"/>
            </a:br>
            <a:r>
              <a:rPr lang="en-US" dirty="0" smtClean="0"/>
              <a:t>a (</a:t>
            </a:r>
            <a:r>
              <a:rPr lang="en-US" dirty="0" err="1" smtClean="0"/>
              <a:t>au,Ang</a:t>
            </a:r>
            <a:r>
              <a:rPr lang="en-US" dirty="0" smtClean="0"/>
              <a:t>) 23.93 12.66 a2 (</a:t>
            </a:r>
            <a:r>
              <a:rPr lang="en-US" dirty="0" err="1" smtClean="0"/>
              <a:t>au,Ang</a:t>
            </a:r>
            <a:r>
              <a:rPr lang="en-US" dirty="0" smtClean="0"/>
              <a:t>) 5.42 2.87 a3 (</a:t>
            </a:r>
            <a:r>
              <a:rPr lang="en-US" dirty="0" err="1" smtClean="0"/>
              <a:t>au,Ang</a:t>
            </a:r>
            <a:r>
              <a:rPr lang="en-US" dirty="0" smtClean="0"/>
              <a:t>) 13.09 6.93 a4 (</a:t>
            </a:r>
            <a:r>
              <a:rPr lang="en-US" dirty="0" err="1" smtClean="0"/>
              <a:t>au,Ang</a:t>
            </a:r>
            <a:r>
              <a:rPr lang="en-US" dirty="0" smtClean="0"/>
              <a:t>) 18.51 9.79 b (</a:t>
            </a:r>
            <a:r>
              <a:rPr lang="en-US" dirty="0" err="1" smtClean="0"/>
              <a:t>au,Ang</a:t>
            </a:r>
            <a:r>
              <a:rPr lang="en-US" dirty="0" smtClean="0"/>
              <a:t>) 23.01 12.18 c (</a:t>
            </a:r>
            <a:r>
              <a:rPr lang="en-US" dirty="0" err="1" smtClean="0"/>
              <a:t>au,Ang</a:t>
            </a:r>
            <a:r>
              <a:rPr lang="en-US" dirty="0" smtClean="0"/>
              <a:t>) 23.01 12.18 </a:t>
            </a:r>
            <a:r>
              <a:rPr lang="en-US" dirty="0" err="1" smtClean="0"/>
              <a:t>ecutwfc</a:t>
            </a:r>
            <a:r>
              <a:rPr lang="en-US" dirty="0" smtClean="0"/>
              <a:t>(</a:t>
            </a:r>
            <a:r>
              <a:rPr lang="en-US" dirty="0" err="1" smtClean="0"/>
              <a:t>ry</a:t>
            </a:r>
            <a:r>
              <a:rPr lang="en-US" dirty="0" smtClean="0"/>
              <a:t>) 19 </a:t>
            </a:r>
            <a:br>
              <a:rPr lang="en-US" dirty="0" smtClean="0"/>
            </a:br>
            <a:r>
              <a:rPr lang="en-US" dirty="0" smtClean="0"/>
              <a:t>MP-Mesh 16 </a:t>
            </a:r>
            <a:br>
              <a:rPr lang="en-US" dirty="0" smtClean="0"/>
            </a:br>
            <a:r>
              <a:rPr lang="en-US" dirty="0" smtClean="0"/>
              <a:t>SCF Time 2h48m </a:t>
            </a:r>
            <a:br>
              <a:rPr lang="en-US" dirty="0" smtClean="0"/>
            </a:br>
            <a:r>
              <a:rPr lang="en-US" dirty="0" smtClean="0"/>
              <a:t>NSCF Time 6h32m </a:t>
            </a:r>
            <a:br>
              <a:rPr lang="en-US" dirty="0" smtClean="0"/>
            </a:br>
            <a:r>
              <a:rPr lang="en-US" dirty="0" smtClean="0"/>
              <a:t>GSE(</a:t>
            </a:r>
            <a:r>
              <a:rPr lang="en-US" dirty="0" err="1" smtClean="0"/>
              <a:t>ry</a:t>
            </a:r>
            <a:r>
              <a:rPr lang="en-US" dirty="0" smtClean="0"/>
              <a:t>) -15.99 </a:t>
            </a:r>
            <a:br>
              <a:rPr lang="en-US" dirty="0" smtClean="0"/>
            </a:br>
            <a:r>
              <a:rPr lang="en-US" dirty="0" err="1" smtClean="0"/>
              <a:t>Ef</a:t>
            </a:r>
            <a:r>
              <a:rPr lang="en-US" dirty="0" smtClean="0"/>
              <a:t>(</a:t>
            </a:r>
            <a:r>
              <a:rPr lang="en-US" dirty="0" err="1" smtClean="0"/>
              <a:t>eV</a:t>
            </a:r>
            <a:r>
              <a:rPr lang="en-US" dirty="0" smtClean="0"/>
              <a:t>) -3.20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3C1112-9181-44E7-9F62-ACD7E7BA3964}" type="slidenum">
              <a:rPr lang="en-US" smtClean="0"/>
              <a:pPr/>
              <a:t>18</a:t>
            </a:fld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7ECC2C-F51F-4AA8-BF34-3FA06D653EFA}" type="slidenum">
              <a:rPr lang="en-US" smtClean="0"/>
              <a:pPr/>
              <a:t>19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7CD839-4C70-4118-9256-3327030FBC4D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953E41-F4A2-4654-9891-B5528C2E44F4}" type="slidenum">
              <a:rPr lang="en-US" smtClean="0"/>
              <a:pPr/>
              <a:t>20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7FABD7-68E8-4D8A-B4FC-85B7C23D516B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4C68B8-EC1E-472D-A37F-3A4CBE2BF08F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522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 txBox="1">
            <a:spLocks noGrp="1" noChangeArrowheads="1"/>
          </p:cNvSpPr>
          <p:nvPr/>
        </p:nvSpPr>
        <p:spPr bwMode="auto">
          <a:xfrm>
            <a:off x="4022725" y="8916988"/>
            <a:ext cx="30781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229" tIns="47114" rIns="94229" bIns="47114" anchor="b"/>
          <a:lstStyle/>
          <a:p>
            <a:pPr algn="r"/>
            <a:fld id="{F236FFB2-892D-4015-93DF-A538FF9DB358}" type="slidenum">
              <a:rPr lang="en-US" sz="1200"/>
              <a:pPr algn="r"/>
              <a:t>6</a:t>
            </a:fld>
            <a:endParaRPr lang="en-US" sz="1200"/>
          </a:p>
        </p:txBody>
      </p:sp>
      <p:sp>
        <p:nvSpPr>
          <p:cNvPr id="532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F371A9-AFEA-4DD7-AB72-3A36F428E818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542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78FB8D-E387-42F6-B06B-C8674384AE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DC0DE6-295E-4236-BF63-E7CA8845B3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F31720-9288-486F-B2E6-6AE0ABEED6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C4A977-B767-4A97-A93B-00AC154C80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E90A58-6866-45FF-8E62-5F77EE7D28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CF51BA-C553-4BC9-9769-E102BEB7F6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277972-2F4D-44E1-9249-634C56E2F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A7678C-001E-47CC-883D-1451EAF836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1B3ECE-CC09-48E1-9B48-D509F20F21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ECC51E-B7B6-4D31-9A47-BF60EA02E9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A0D982-8228-4AD5-9E05-A6711C9CDD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2FBE98-A95E-4400-940E-0EA54FCD9F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29B4A21-6F71-4C3A-84BC-FB780E62C0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hyperlink" Target="http://www.w2agz.com/Presentations/2010/03-15%20APS%20March%20Portland/T41.00008.pdf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0.jpeg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1.pn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PMG-W2AGZ\Presentations%20&amp;%20Travel\2010\03-15%20March%20APS%20Portland\Talk\Portland%20Presentation\64%20is%2065.wmv" TargetMode="Externa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8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wmf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5"/>
          <p:cNvSpPr>
            <a:spLocks noChangeArrowheads="1"/>
          </p:cNvSpPr>
          <p:nvPr/>
        </p:nvSpPr>
        <p:spPr bwMode="auto">
          <a:xfrm>
            <a:off x="1219200" y="3352800"/>
            <a:ext cx="6400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2800">
                <a:latin typeface="Comic Sans MS" pitchFamily="66" charset="0"/>
              </a:rPr>
              <a:t>Paul Michael Grant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latin typeface="Comic Sans MS" pitchFamily="66" charset="0"/>
              </a:rPr>
              <a:t>APS Senior Life Fellow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latin typeface="Comic Sans MS" pitchFamily="66" charset="0"/>
              </a:rPr>
              <a:t>IBM Research Staff Member Emeritus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latin typeface="Comic Sans MS" pitchFamily="66" charset="0"/>
              </a:rPr>
              <a:t>EPRI Science Fellow (Retired)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latin typeface="Comic Sans MS" pitchFamily="66" charset="0"/>
              </a:rPr>
              <a:t>Principal, W2AGZ Technologies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304800" y="1447800"/>
            <a:ext cx="8389938" cy="1865313"/>
            <a:chOff x="-48" y="432"/>
            <a:chExt cx="5568" cy="1175"/>
          </a:xfrm>
        </p:grpSpPr>
        <p:sp>
          <p:nvSpPr>
            <p:cNvPr id="10248" name="Rectangle 4"/>
            <p:cNvSpPr>
              <a:spLocks noChangeArrowheads="1"/>
            </p:cNvSpPr>
            <p:nvPr/>
          </p:nvSpPr>
          <p:spPr bwMode="auto">
            <a:xfrm>
              <a:off x="40" y="432"/>
              <a:ext cx="5424" cy="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2400">
                  <a:solidFill>
                    <a:schemeClr val="tx2"/>
                  </a:solidFill>
                  <a:latin typeface="Comic Sans MS" pitchFamily="66" charset="0"/>
                </a:rPr>
                <a:t>Does the </a:t>
              </a:r>
              <a:br>
                <a:rPr lang="en-US" sz="2400">
                  <a:solidFill>
                    <a:schemeClr val="tx2"/>
                  </a:solidFill>
                  <a:latin typeface="Comic Sans MS" pitchFamily="66" charset="0"/>
                </a:rPr>
              </a:br>
              <a:r>
                <a:rPr lang="en-US" sz="2400">
                  <a:solidFill>
                    <a:srgbClr val="FF3300"/>
                  </a:solidFill>
                  <a:latin typeface="Comic Sans MS" pitchFamily="66" charset="0"/>
                </a:rPr>
                <a:t> </a:t>
              </a:r>
              <a:r>
                <a:rPr lang="en-US" sz="2400">
                  <a:solidFill>
                    <a:schemeClr val="tx2"/>
                  </a:solidFill>
                  <a:latin typeface="Comic Sans MS" pitchFamily="66" charset="0"/>
                </a:rPr>
                <a:t> </a:t>
              </a:r>
              <a:br>
                <a:rPr lang="en-US" sz="2400">
                  <a:solidFill>
                    <a:schemeClr val="tx2"/>
                  </a:solidFill>
                  <a:latin typeface="Comic Sans MS" pitchFamily="66" charset="0"/>
                </a:rPr>
              </a:br>
              <a:r>
                <a:rPr lang="en-US" sz="2400">
                  <a:solidFill>
                    <a:schemeClr val="tx2"/>
                  </a:solidFill>
                  <a:latin typeface="Comic Sans MS" pitchFamily="66" charset="0"/>
                </a:rPr>
                <a:t>Hold the Key to Room Temperature Superconductivity?</a:t>
              </a:r>
              <a:r>
                <a:rPr lang="en-US" sz="4000">
                  <a:solidFill>
                    <a:schemeClr val="tx2"/>
                  </a:solidFill>
                  <a:latin typeface="Comic Sans MS" pitchFamily="66" charset="0"/>
                </a:rPr>
                <a:t/>
              </a:r>
              <a:br>
                <a:rPr lang="en-US" sz="4000">
                  <a:solidFill>
                    <a:schemeClr val="tx2"/>
                  </a:solidFill>
                  <a:latin typeface="Comic Sans MS" pitchFamily="66" charset="0"/>
                </a:rPr>
              </a:br>
              <a:r>
                <a:rPr lang="en-US" sz="2400">
                  <a:solidFill>
                    <a:schemeClr val="tx2"/>
                  </a:solidFill>
                  <a:latin typeface="Comic Sans MS" pitchFamily="66" charset="0"/>
                </a:rPr>
                <a:t> </a:t>
              </a:r>
              <a:endParaRPr lang="en-US" sz="4000">
                <a:solidFill>
                  <a:schemeClr val="tx2"/>
                </a:solidFill>
                <a:latin typeface="Comic Sans MS" pitchFamily="66" charset="0"/>
              </a:endParaRPr>
            </a:p>
          </p:txBody>
        </p:sp>
        <p:pic>
          <p:nvPicPr>
            <p:cNvPr id="10249" name="Picture 8" descr="scl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27" y="661"/>
              <a:ext cx="1200" cy="2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50" name="Rectangle 15"/>
            <p:cNvSpPr>
              <a:spLocks noChangeArrowheads="1"/>
            </p:cNvSpPr>
            <p:nvPr/>
          </p:nvSpPr>
          <p:spPr bwMode="auto">
            <a:xfrm>
              <a:off x="-48" y="1200"/>
              <a:ext cx="5568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20000"/>
                </a:spcBef>
              </a:pPr>
              <a:r>
                <a:rPr lang="en-US">
                  <a:latin typeface="Comic Sans MS" pitchFamily="66" charset="0"/>
                  <a:hlinkClick r:id="rId4"/>
                </a:rPr>
                <a:t>Session T41: T41.00008, Room F152, Wednesday, 4:42 PM</a:t>
              </a:r>
            </a:p>
            <a:p>
              <a:pPr algn="ctr">
                <a:lnSpc>
                  <a:spcPct val="90000"/>
                </a:lnSpc>
                <a:spcBef>
                  <a:spcPct val="20000"/>
                </a:spcBef>
              </a:pPr>
              <a:endParaRPr lang="en-US">
                <a:latin typeface="Comic Sans MS" pitchFamily="66" charset="0"/>
              </a:endParaRPr>
            </a:p>
          </p:txBody>
        </p:sp>
      </p:grpSp>
      <p:sp>
        <p:nvSpPr>
          <p:cNvPr id="10244" name="Text Box 11"/>
          <p:cNvSpPr txBox="1">
            <a:spLocks noChangeArrowheads="1"/>
          </p:cNvSpPr>
          <p:nvPr/>
        </p:nvSpPr>
        <p:spPr bwMode="auto">
          <a:xfrm>
            <a:off x="381000" y="304800"/>
            <a:ext cx="83820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>
                <a:latin typeface="Comic Sans MS" pitchFamily="66" charset="0"/>
              </a:rPr>
              <a:t>Superconducting Fluctuations in One-Dimensional Quasi-periodic Metallic Chains</a:t>
            </a:r>
          </a:p>
        </p:txBody>
      </p:sp>
      <p:pic>
        <p:nvPicPr>
          <p:cNvPr id="10245" name="Picture 4" descr="C:\DOCUME~1\PAULM~1.GRA\LOCALS~1\Temp\scl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2800" y="5338763"/>
            <a:ext cx="5553075" cy="131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90600" y="5334000"/>
            <a:ext cx="1371600" cy="135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143000" y="3810000"/>
            <a:ext cx="6629400" cy="13843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>
                <a:latin typeface="Academy Engraved LET" pitchFamily="2" charset="0"/>
              </a:rPr>
              <a:t>Aging IBM Pensioner</a:t>
            </a:r>
          </a:p>
          <a:p>
            <a:pPr algn="ctr">
              <a:defRPr/>
            </a:pPr>
            <a:r>
              <a:rPr lang="en-US" sz="2000" b="1" dirty="0">
                <a:latin typeface="Academy Engraved LET" pitchFamily="2" charset="0"/>
              </a:rPr>
              <a:t>(research supported under the IBM retirement fund)</a:t>
            </a:r>
          </a:p>
          <a:p>
            <a:pPr algn="ctr">
              <a:defRPr/>
            </a:pPr>
            <a:endParaRPr lang="en-US" sz="3200" dirty="0">
              <a:latin typeface="Academy Engraved LE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838200"/>
          </a:xfrm>
        </p:spPr>
        <p:txBody>
          <a:bodyPr/>
          <a:lstStyle/>
          <a:p>
            <a:pPr eaLnBrk="1" hangingPunct="1"/>
            <a:r>
              <a:rPr lang="en-US" sz="4000" smtClean="0"/>
              <a:t>Fibonacci Chains</a:t>
            </a:r>
          </a:p>
        </p:txBody>
      </p:sp>
      <p:graphicFrame>
        <p:nvGraphicFramePr>
          <p:cNvPr id="3074" name="Object 5"/>
          <p:cNvGraphicFramePr>
            <a:graphicFrameLocks noChangeAspect="1"/>
          </p:cNvGraphicFramePr>
          <p:nvPr>
            <p:ph sz="half" idx="1"/>
          </p:nvPr>
        </p:nvGraphicFramePr>
        <p:xfrm>
          <a:off x="228600" y="1681163"/>
          <a:ext cx="8077200" cy="2471737"/>
        </p:xfrm>
        <a:graphic>
          <a:graphicData uri="http://schemas.openxmlformats.org/presentationml/2006/ole">
            <p:oleObj spid="_x0000_s3074" name="Equation" r:id="rId4" imgW="2781000" imgH="850680" progId="Equation.DSMT4">
              <p:embed/>
            </p:oleObj>
          </a:graphicData>
        </a:graphic>
      </p:graphicFrame>
      <p:graphicFrame>
        <p:nvGraphicFramePr>
          <p:cNvPr id="41991" name="Object 7"/>
          <p:cNvGraphicFramePr>
            <a:graphicFrameLocks noChangeAspect="1"/>
          </p:cNvGraphicFramePr>
          <p:nvPr>
            <p:ph sz="half" idx="2"/>
          </p:nvPr>
        </p:nvGraphicFramePr>
        <p:xfrm>
          <a:off x="428625" y="4191000"/>
          <a:ext cx="4981575" cy="2444750"/>
        </p:xfrm>
        <a:graphic>
          <a:graphicData uri="http://schemas.openxmlformats.org/presentationml/2006/ole">
            <p:oleObj spid="_x0000_s3075" name="Equation" r:id="rId5" imgW="2044440" imgH="1002960" progId="Equation.DSMT4">
              <p:embed/>
            </p:oleObj>
          </a:graphicData>
        </a:graphic>
      </p:graphicFrame>
      <p:pic>
        <p:nvPicPr>
          <p:cNvPr id="3077" name="Picture 9" descr="fibonacci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00800" y="3733800"/>
            <a:ext cx="2247900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4" name="Text Box 10"/>
          <p:cNvSpPr txBox="1">
            <a:spLocks noChangeArrowheads="1"/>
          </p:cNvSpPr>
          <p:nvPr/>
        </p:nvSpPr>
        <p:spPr bwMode="auto">
          <a:xfrm>
            <a:off x="381000" y="838200"/>
            <a:ext cx="8382000" cy="7889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>
                <a:latin typeface="Comic Sans MS" pitchFamily="66" charset="0"/>
              </a:rPr>
              <a:t>“Monte-Carlo Simulation of Fermions on Quasiperiodic Chains,” 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>
                <a:latin typeface="Comic Sans MS" pitchFamily="66" charset="0"/>
              </a:rPr>
              <a:t>P. M. Grant, </a:t>
            </a:r>
            <a:r>
              <a:rPr lang="en-US" b="1">
                <a:latin typeface="Comic Sans MS" pitchFamily="66" charset="0"/>
              </a:rPr>
              <a:t>BAPS March Meeting</a:t>
            </a:r>
            <a:r>
              <a:rPr lang="en-US">
                <a:latin typeface="Comic Sans MS" pitchFamily="66" charset="0"/>
              </a:rPr>
              <a:t> (1992, Indianapolis)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572000" y="2667000"/>
            <a:ext cx="3810000" cy="9144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4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5"/>
          <p:cNvSpPr>
            <a:spLocks noChangeArrowheads="1"/>
          </p:cNvSpPr>
          <p:nvPr/>
        </p:nvSpPr>
        <p:spPr bwMode="auto">
          <a:xfrm>
            <a:off x="4808538" y="38941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411" name="Rectangle 27"/>
          <p:cNvSpPr>
            <a:spLocks noChangeArrowheads="1"/>
          </p:cNvSpPr>
          <p:nvPr/>
        </p:nvSpPr>
        <p:spPr bwMode="auto">
          <a:xfrm>
            <a:off x="4697413" y="38465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412" name="Rectangle 29"/>
          <p:cNvSpPr>
            <a:spLocks noChangeArrowheads="1"/>
          </p:cNvSpPr>
          <p:nvPr/>
        </p:nvSpPr>
        <p:spPr bwMode="auto">
          <a:xfrm>
            <a:off x="0" y="18811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7413" name="Picture 33" descr="Self Portrait of Leonardo Da Vinc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609600"/>
            <a:ext cx="2251075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34" descr="scl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2800" y="685800"/>
            <a:ext cx="489585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4" descr="uvs070614-00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43200" y="2057400"/>
            <a:ext cx="6172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4425" y="1057275"/>
            <a:ext cx="6915150" cy="534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2133600" y="5481638"/>
            <a:ext cx="6400800" cy="457200"/>
            <a:chOff x="2057400" y="5181600"/>
            <a:chExt cx="6400800" cy="457200"/>
          </a:xfrm>
        </p:grpSpPr>
        <p:cxnSp>
          <p:nvCxnSpPr>
            <p:cNvPr id="7" name="Straight Arrow Connector 6"/>
            <p:cNvCxnSpPr/>
            <p:nvPr/>
          </p:nvCxnSpPr>
          <p:spPr>
            <a:xfrm rot="16200000" flipH="1">
              <a:off x="1905000" y="5334000"/>
              <a:ext cx="457200" cy="152400"/>
            </a:xfrm>
            <a:prstGeom prst="straightConnector1">
              <a:avLst/>
            </a:prstGeom>
            <a:ln>
              <a:solidFill>
                <a:srgbClr val="FF33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2362200" y="5181600"/>
              <a:ext cx="6096000" cy="40005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000" b="1" dirty="0"/>
                <a:t>tan </a:t>
              </a:r>
              <a:r>
                <a:rPr lang="en-US" sz="2000" b="1" dirty="0">
                  <a:sym typeface="Symbol"/>
                </a:rPr>
                <a:t> = 1/ ;  = (1 + 5)/2 = 1.618… ;  = 31.717…°</a:t>
              </a:r>
              <a:endParaRPr lang="en-US" sz="2000" b="1" dirty="0"/>
            </a:p>
          </p:txBody>
        </p:sp>
      </p:grpSp>
      <p:sp>
        <p:nvSpPr>
          <p:cNvPr id="18436" name="Title 1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sz="3600" smtClean="0"/>
              <a:t>A Fibonacci “Dislocation Line”</a:t>
            </a:r>
          </a:p>
        </p:txBody>
      </p:sp>
      <p:sp>
        <p:nvSpPr>
          <p:cNvPr id="14" name="Oval 13"/>
          <p:cNvSpPr/>
          <p:nvPr/>
        </p:nvSpPr>
        <p:spPr>
          <a:xfrm>
            <a:off x="5972175" y="3576638"/>
            <a:ext cx="1295400" cy="533400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STO ?</a:t>
            </a:r>
          </a:p>
        </p:txBody>
      </p:sp>
      <p:sp>
        <p:nvSpPr>
          <p:cNvPr id="15" name="Oval 14"/>
          <p:cNvSpPr/>
          <p:nvPr/>
        </p:nvSpPr>
        <p:spPr>
          <a:xfrm>
            <a:off x="1752600" y="3576638"/>
            <a:ext cx="1295400" cy="533400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FF3300"/>
                </a:solidFill>
              </a:rPr>
              <a:t>SRO !</a:t>
            </a:r>
          </a:p>
        </p:txBody>
      </p:sp>
      <p:grpSp>
        <p:nvGrpSpPr>
          <p:cNvPr id="3" name="Group 38"/>
          <p:cNvGrpSpPr>
            <a:grpSpLocks/>
          </p:cNvGrpSpPr>
          <p:nvPr/>
        </p:nvGrpSpPr>
        <p:grpSpPr bwMode="auto">
          <a:xfrm>
            <a:off x="2085975" y="1995488"/>
            <a:ext cx="6067425" cy="3524250"/>
            <a:chOff x="2085976" y="1995488"/>
            <a:chExt cx="6067416" cy="3524256"/>
          </a:xfrm>
        </p:grpSpPr>
        <p:grpSp>
          <p:nvGrpSpPr>
            <p:cNvPr id="18441" name="Group 17"/>
            <p:cNvGrpSpPr>
              <a:grpSpLocks/>
            </p:cNvGrpSpPr>
            <p:nvPr/>
          </p:nvGrpSpPr>
          <p:grpSpPr bwMode="auto">
            <a:xfrm>
              <a:off x="2085976" y="4921812"/>
              <a:ext cx="533400" cy="597932"/>
              <a:chOff x="457200" y="4736068"/>
              <a:chExt cx="533400" cy="597932"/>
            </a:xfrm>
          </p:grpSpPr>
          <p:sp>
            <p:nvSpPr>
              <p:cNvPr id="16" name="Oval 15"/>
              <p:cNvSpPr/>
              <p:nvPr/>
            </p:nvSpPr>
            <p:spPr>
              <a:xfrm>
                <a:off x="533400" y="5105400"/>
                <a:ext cx="228600" cy="228600"/>
              </a:xfrm>
              <a:prstGeom prst="ellipse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b="1"/>
              </a:p>
            </p:txBody>
          </p:sp>
          <p:sp>
            <p:nvSpPr>
              <p:cNvPr id="18461" name="TextBox 16"/>
              <p:cNvSpPr txBox="1">
                <a:spLocks noChangeArrowheads="1"/>
              </p:cNvSpPr>
              <p:nvPr/>
            </p:nvSpPr>
            <p:spPr bwMode="auto">
              <a:xfrm>
                <a:off x="457200" y="4736068"/>
                <a:ext cx="53340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b="1">
                    <a:solidFill>
                      <a:srgbClr val="00B0F0"/>
                    </a:solidFill>
                  </a:rPr>
                  <a:t>Al</a:t>
                </a:r>
              </a:p>
            </p:txBody>
          </p:sp>
        </p:grpSp>
        <p:grpSp>
          <p:nvGrpSpPr>
            <p:cNvPr id="18442" name="Group 18"/>
            <p:cNvGrpSpPr>
              <a:grpSpLocks/>
            </p:cNvGrpSpPr>
            <p:nvPr/>
          </p:nvGrpSpPr>
          <p:grpSpPr bwMode="auto">
            <a:xfrm>
              <a:off x="3767136" y="3852864"/>
              <a:ext cx="533400" cy="597932"/>
              <a:chOff x="457200" y="4736068"/>
              <a:chExt cx="533400" cy="597932"/>
            </a:xfrm>
          </p:grpSpPr>
          <p:sp>
            <p:nvSpPr>
              <p:cNvPr id="20" name="Oval 19"/>
              <p:cNvSpPr/>
              <p:nvPr/>
            </p:nvSpPr>
            <p:spPr>
              <a:xfrm>
                <a:off x="533401" y="5105958"/>
                <a:ext cx="228600" cy="228600"/>
              </a:xfrm>
              <a:prstGeom prst="ellipse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8459" name="TextBox 20"/>
              <p:cNvSpPr txBox="1">
                <a:spLocks noChangeArrowheads="1"/>
              </p:cNvSpPr>
              <p:nvPr/>
            </p:nvSpPr>
            <p:spPr bwMode="auto">
              <a:xfrm>
                <a:off x="457200" y="4736068"/>
                <a:ext cx="53340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b="1">
                    <a:solidFill>
                      <a:srgbClr val="00B0F0"/>
                    </a:solidFill>
                  </a:rPr>
                  <a:t>Al</a:t>
                </a:r>
              </a:p>
            </p:txBody>
          </p:sp>
        </p:grpSp>
        <p:grpSp>
          <p:nvGrpSpPr>
            <p:cNvPr id="18443" name="Group 21"/>
            <p:cNvGrpSpPr>
              <a:grpSpLocks/>
            </p:cNvGrpSpPr>
            <p:nvPr/>
          </p:nvGrpSpPr>
          <p:grpSpPr bwMode="auto">
            <a:xfrm>
              <a:off x="4752976" y="3252800"/>
              <a:ext cx="533400" cy="597932"/>
              <a:chOff x="457200" y="4736068"/>
              <a:chExt cx="533400" cy="597932"/>
            </a:xfrm>
          </p:grpSpPr>
          <p:sp>
            <p:nvSpPr>
              <p:cNvPr id="23" name="Oval 22"/>
              <p:cNvSpPr/>
              <p:nvPr/>
            </p:nvSpPr>
            <p:spPr>
              <a:xfrm>
                <a:off x="533396" y="5105946"/>
                <a:ext cx="228600" cy="228600"/>
              </a:xfrm>
              <a:prstGeom prst="ellipse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8457" name="TextBox 23"/>
              <p:cNvSpPr txBox="1">
                <a:spLocks noChangeArrowheads="1"/>
              </p:cNvSpPr>
              <p:nvPr/>
            </p:nvSpPr>
            <p:spPr bwMode="auto">
              <a:xfrm>
                <a:off x="457200" y="4736068"/>
                <a:ext cx="53340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b="1">
                    <a:solidFill>
                      <a:srgbClr val="00B0F0"/>
                    </a:solidFill>
                  </a:rPr>
                  <a:t>Al</a:t>
                </a:r>
              </a:p>
            </p:txBody>
          </p:sp>
        </p:grpSp>
        <p:grpSp>
          <p:nvGrpSpPr>
            <p:cNvPr id="18444" name="Group 24"/>
            <p:cNvGrpSpPr>
              <a:grpSpLocks/>
            </p:cNvGrpSpPr>
            <p:nvPr/>
          </p:nvGrpSpPr>
          <p:grpSpPr bwMode="auto">
            <a:xfrm>
              <a:off x="6543672" y="2181224"/>
              <a:ext cx="533400" cy="597932"/>
              <a:chOff x="457200" y="4736068"/>
              <a:chExt cx="533400" cy="597932"/>
            </a:xfrm>
          </p:grpSpPr>
          <p:sp>
            <p:nvSpPr>
              <p:cNvPr id="26" name="Oval 25"/>
              <p:cNvSpPr/>
              <p:nvPr/>
            </p:nvSpPr>
            <p:spPr>
              <a:xfrm>
                <a:off x="533397" y="5105958"/>
                <a:ext cx="228600" cy="228600"/>
              </a:xfrm>
              <a:prstGeom prst="ellipse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b="1"/>
              </a:p>
            </p:txBody>
          </p:sp>
          <p:sp>
            <p:nvSpPr>
              <p:cNvPr id="18455" name="TextBox 26"/>
              <p:cNvSpPr txBox="1">
                <a:spLocks noChangeArrowheads="1"/>
              </p:cNvSpPr>
              <p:nvPr/>
            </p:nvSpPr>
            <p:spPr bwMode="auto">
              <a:xfrm>
                <a:off x="457200" y="4736068"/>
                <a:ext cx="53340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b="1">
                    <a:solidFill>
                      <a:srgbClr val="00B0F0"/>
                    </a:solidFill>
                  </a:rPr>
                  <a:t>Al</a:t>
                </a:r>
              </a:p>
            </p:txBody>
          </p:sp>
        </p:grpSp>
        <p:grpSp>
          <p:nvGrpSpPr>
            <p:cNvPr id="18445" name="Group 30"/>
            <p:cNvGrpSpPr>
              <a:grpSpLocks/>
            </p:cNvGrpSpPr>
            <p:nvPr/>
          </p:nvGrpSpPr>
          <p:grpSpPr bwMode="auto">
            <a:xfrm>
              <a:off x="3171824" y="4643440"/>
              <a:ext cx="609600" cy="609600"/>
              <a:chOff x="533400" y="5029200"/>
              <a:chExt cx="609600" cy="609600"/>
            </a:xfrm>
          </p:grpSpPr>
          <p:sp>
            <p:nvSpPr>
              <p:cNvPr id="29" name="Oval 28"/>
              <p:cNvSpPr/>
              <p:nvPr/>
            </p:nvSpPr>
            <p:spPr>
              <a:xfrm>
                <a:off x="533400" y="5029203"/>
                <a:ext cx="228600" cy="228600"/>
              </a:xfrm>
              <a:prstGeom prst="ellipse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b="1"/>
              </a:p>
            </p:txBody>
          </p:sp>
          <p:sp>
            <p:nvSpPr>
              <p:cNvPr id="18453" name="TextBox 29"/>
              <p:cNvSpPr txBox="1">
                <a:spLocks noChangeArrowheads="1"/>
              </p:cNvSpPr>
              <p:nvPr/>
            </p:nvSpPr>
            <p:spPr bwMode="auto">
              <a:xfrm>
                <a:off x="609600" y="5269468"/>
                <a:ext cx="53340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b="1">
                    <a:solidFill>
                      <a:srgbClr val="00B0F0"/>
                    </a:solidFill>
                  </a:rPr>
                  <a:t>Al</a:t>
                </a:r>
              </a:p>
            </p:txBody>
          </p:sp>
        </p:grpSp>
        <p:grpSp>
          <p:nvGrpSpPr>
            <p:cNvPr id="18446" name="Group 32"/>
            <p:cNvGrpSpPr>
              <a:grpSpLocks/>
            </p:cNvGrpSpPr>
            <p:nvPr/>
          </p:nvGrpSpPr>
          <p:grpSpPr bwMode="auto">
            <a:xfrm>
              <a:off x="5876928" y="3005136"/>
              <a:ext cx="609600" cy="609600"/>
              <a:chOff x="533400" y="5029200"/>
              <a:chExt cx="609600" cy="609600"/>
            </a:xfrm>
          </p:grpSpPr>
          <p:sp>
            <p:nvSpPr>
              <p:cNvPr id="34" name="Oval 33"/>
              <p:cNvSpPr/>
              <p:nvPr/>
            </p:nvSpPr>
            <p:spPr>
              <a:xfrm>
                <a:off x="533392" y="5029204"/>
                <a:ext cx="228600" cy="228600"/>
              </a:xfrm>
              <a:prstGeom prst="ellipse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b="1"/>
              </a:p>
            </p:txBody>
          </p:sp>
          <p:sp>
            <p:nvSpPr>
              <p:cNvPr id="18451" name="TextBox 34"/>
              <p:cNvSpPr txBox="1">
                <a:spLocks noChangeArrowheads="1"/>
              </p:cNvSpPr>
              <p:nvPr/>
            </p:nvSpPr>
            <p:spPr bwMode="auto">
              <a:xfrm>
                <a:off x="609600" y="5269468"/>
                <a:ext cx="53340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b="1">
                    <a:solidFill>
                      <a:srgbClr val="00B0F0"/>
                    </a:solidFill>
                  </a:rPr>
                  <a:t>Al</a:t>
                </a:r>
              </a:p>
            </p:txBody>
          </p:sp>
        </p:grpSp>
        <p:grpSp>
          <p:nvGrpSpPr>
            <p:cNvPr id="18447" name="Group 35"/>
            <p:cNvGrpSpPr>
              <a:grpSpLocks/>
            </p:cNvGrpSpPr>
            <p:nvPr/>
          </p:nvGrpSpPr>
          <p:grpSpPr bwMode="auto">
            <a:xfrm>
              <a:off x="7543792" y="1995488"/>
              <a:ext cx="609600" cy="609600"/>
              <a:chOff x="533400" y="5029200"/>
              <a:chExt cx="609600" cy="609600"/>
            </a:xfrm>
          </p:grpSpPr>
          <p:sp>
            <p:nvSpPr>
              <p:cNvPr id="37" name="Oval 36"/>
              <p:cNvSpPr/>
              <p:nvPr/>
            </p:nvSpPr>
            <p:spPr>
              <a:xfrm>
                <a:off x="533401" y="5029200"/>
                <a:ext cx="228600" cy="228600"/>
              </a:xfrm>
              <a:prstGeom prst="ellipse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b="1"/>
              </a:p>
            </p:txBody>
          </p:sp>
          <p:sp>
            <p:nvSpPr>
              <p:cNvPr id="18449" name="TextBox 37"/>
              <p:cNvSpPr txBox="1">
                <a:spLocks noChangeArrowheads="1"/>
              </p:cNvSpPr>
              <p:nvPr/>
            </p:nvSpPr>
            <p:spPr bwMode="auto">
              <a:xfrm>
                <a:off x="609600" y="5269468"/>
                <a:ext cx="53340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b="1">
                    <a:solidFill>
                      <a:srgbClr val="00B0F0"/>
                    </a:solidFill>
                  </a:rPr>
                  <a:t>Al</a:t>
                </a:r>
              </a:p>
            </p:txBody>
          </p:sp>
        </p:grpSp>
      </p:grp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1752600" y="6324600"/>
            <a:ext cx="5943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/>
              <a:t>L = 4.058 Å (fcc edge)               s = 2.869 Å (fcc diag)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4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64 = 65</a:t>
            </a:r>
          </a:p>
        </p:txBody>
      </p:sp>
      <p:pic>
        <p:nvPicPr>
          <p:cNvPr id="5" name="64 is 65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225550" y="1447800"/>
            <a:ext cx="6775450" cy="508158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83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Bohr_Haral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3663" y="1066800"/>
            <a:ext cx="36957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Rectangle 5"/>
          <p:cNvSpPr>
            <a:spLocks noGrp="1" noChangeArrowheads="1"/>
          </p:cNvSpPr>
          <p:nvPr>
            <p:ph type="title"/>
          </p:nvPr>
        </p:nvSpPr>
        <p:spPr>
          <a:xfrm>
            <a:off x="107950" y="76200"/>
            <a:ext cx="8915400" cy="1143000"/>
          </a:xfrm>
        </p:spPr>
        <p:txBody>
          <a:bodyPr/>
          <a:lstStyle/>
          <a:p>
            <a:pPr eaLnBrk="1" hangingPunct="1"/>
            <a:r>
              <a:rPr lang="en-US" sz="4000" smtClean="0">
                <a:latin typeface="Comic Sans MS" pitchFamily="66" charset="0"/>
              </a:rPr>
              <a:t>“Not So Famous Danish Kid Brother”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1600200" y="5715000"/>
            <a:ext cx="5867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 b="1">
                <a:latin typeface="Comic Sans MS" pitchFamily="66" charset="0"/>
              </a:rPr>
              <a:t>Harald Bohr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914400" y="6300788"/>
            <a:ext cx="73723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b="1">
                <a:latin typeface="Comic Sans MS" pitchFamily="66" charset="0"/>
              </a:rPr>
              <a:t>Silver Medal, Danish Football Team, 1908 Olympic Games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4" grpId="0"/>
      <p:bldP spid="174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pPr eaLnBrk="1" hangingPunct="1"/>
            <a:r>
              <a:rPr lang="en-US" sz="2800" smtClean="0">
                <a:latin typeface="Comic Sans MS" pitchFamily="66" charset="0"/>
              </a:rPr>
              <a:t>Almost Periodic Functions</a:t>
            </a:r>
          </a:p>
        </p:txBody>
      </p:sp>
      <p:graphicFrame>
        <p:nvGraphicFramePr>
          <p:cNvPr id="4098" name="Object 5"/>
          <p:cNvGraphicFramePr>
            <a:graphicFrameLocks noChangeAspect="1"/>
          </p:cNvGraphicFramePr>
          <p:nvPr>
            <p:ph sz="half" idx="1"/>
          </p:nvPr>
        </p:nvGraphicFramePr>
        <p:xfrm>
          <a:off x="3459163" y="685800"/>
          <a:ext cx="4465637" cy="5562600"/>
        </p:xfrm>
        <a:graphic>
          <a:graphicData uri="http://schemas.openxmlformats.org/presentationml/2006/ole">
            <p:oleObj spid="_x0000_s4098" name="Equation" r:id="rId4" imgW="3047760" imgH="3797280" progId="Equation.DSMT4">
              <p:embed/>
            </p:oleObj>
          </a:graphicData>
        </a:graphic>
      </p:graphicFrame>
      <p:graphicFrame>
        <p:nvGraphicFramePr>
          <p:cNvPr id="19463" name="Object 7"/>
          <p:cNvGraphicFramePr>
            <a:graphicFrameLocks noChangeAspect="1"/>
          </p:cNvGraphicFramePr>
          <p:nvPr>
            <p:ph sz="half" idx="2"/>
          </p:nvPr>
        </p:nvGraphicFramePr>
        <p:xfrm>
          <a:off x="4572000" y="6273800"/>
          <a:ext cx="4038600" cy="508000"/>
        </p:xfrm>
        <a:graphic>
          <a:graphicData uri="http://schemas.openxmlformats.org/presentationml/2006/ole">
            <p:oleObj spid="_x0000_s4099" name="Equation" r:id="rId5" imgW="1714320" imgH="215640" progId="Equation.DSMT4">
              <p:embed/>
            </p:oleObj>
          </a:graphicData>
        </a:graphic>
      </p:graphicFrame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228600" y="914400"/>
            <a:ext cx="3048000" cy="18875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>
                <a:latin typeface="Comic Sans MS" pitchFamily="66" charset="0"/>
              </a:rPr>
              <a:t>“Electronic Structure of Disordered Solids and Almost Periodic Functions,” 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>
                <a:latin typeface="Comic Sans MS" pitchFamily="66" charset="0"/>
              </a:rPr>
              <a:t>P. M. Grant, </a:t>
            </a:r>
            <a:r>
              <a:rPr lang="en-US" b="1">
                <a:latin typeface="Comic Sans MS" pitchFamily="66" charset="0"/>
              </a:rPr>
              <a:t>BAPS 18</a:t>
            </a:r>
            <a:r>
              <a:rPr lang="en-US">
                <a:latin typeface="Comic Sans MS" pitchFamily="66" charset="0"/>
              </a:rPr>
              <a:t>, 333 (1973, San Diego)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4813" y="1744663"/>
            <a:ext cx="2033587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18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09825" y="1744663"/>
            <a:ext cx="3349625" cy="2590800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1200" y="1744663"/>
            <a:ext cx="2743200" cy="259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smtClean="0"/>
              <a:t>Doubly Periodic Al Chain</a:t>
            </a:r>
            <a:r>
              <a:rPr lang="en-US" smtClean="0"/>
              <a:t/>
            </a:r>
            <a:br>
              <a:rPr lang="en-US" smtClean="0"/>
            </a:br>
            <a:r>
              <a:rPr lang="en-US" sz="3600" smtClean="0"/>
              <a:t>(a = </a:t>
            </a:r>
            <a:r>
              <a:rPr lang="en-US" sz="3600" u="sng" smtClean="0"/>
              <a:t>4.058</a:t>
            </a:r>
            <a:r>
              <a:rPr lang="en-US" sz="3600" smtClean="0"/>
              <a:t> Å [fcc edge],   b = c = 3×a)</a:t>
            </a:r>
            <a:endParaRPr lang="en-US" sz="4000" smtClean="0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054100" y="4191000"/>
            <a:ext cx="506413" cy="1016000"/>
            <a:chOff x="1053548" y="4191000"/>
            <a:chExt cx="506896" cy="1015376"/>
          </a:xfrm>
        </p:grpSpPr>
        <p:sp>
          <p:nvSpPr>
            <p:cNvPr id="7" name="Right Brace 6"/>
            <p:cNvSpPr/>
            <p:nvPr/>
          </p:nvSpPr>
          <p:spPr>
            <a:xfrm rot="5400000">
              <a:off x="952407" y="4292141"/>
              <a:ext cx="709177" cy="506896"/>
            </a:xfrm>
            <a:prstGeom prst="rightBrace">
              <a:avLst/>
            </a:prstGeom>
            <a:ln w="254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512" name="TextBox 7"/>
            <p:cNvSpPr txBox="1">
              <a:spLocks noChangeArrowheads="1"/>
            </p:cNvSpPr>
            <p:nvPr/>
          </p:nvSpPr>
          <p:spPr bwMode="auto">
            <a:xfrm>
              <a:off x="1156252" y="4837044"/>
              <a:ext cx="31290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a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679575"/>
            <a:ext cx="1898650" cy="258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2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4113" y="1676400"/>
            <a:ext cx="3184525" cy="2573338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08638" y="1676400"/>
            <a:ext cx="2871787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5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/>
          <a:lstStyle/>
          <a:p>
            <a:pPr algn="ctr" eaLnBrk="0" hangingPunct="0">
              <a:defRPr/>
            </a:pPr>
            <a:r>
              <a:rPr lang="en-US" sz="4400" u="sng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Doubly Periodic Al Chain</a:t>
            </a:r>
          </a:p>
          <a:p>
            <a:pPr algn="ctr" eaLnBrk="0" hangingPunct="0">
              <a:defRPr/>
            </a:pPr>
            <a:r>
              <a:rPr lang="en-US" sz="3600" dirty="0"/>
              <a:t>(a = </a:t>
            </a:r>
            <a:r>
              <a:rPr lang="en-US" sz="3600" u="sng" dirty="0"/>
              <a:t>2.869</a:t>
            </a:r>
            <a:r>
              <a:rPr lang="en-US" sz="3600" dirty="0"/>
              <a:t> Å [</a:t>
            </a:r>
            <a:r>
              <a:rPr lang="en-US" sz="3600" dirty="0" err="1"/>
              <a:t>fcc</a:t>
            </a:r>
            <a:r>
              <a:rPr lang="en-US" sz="3600" dirty="0"/>
              <a:t> </a:t>
            </a:r>
            <a:r>
              <a:rPr lang="en-US" sz="3600" dirty="0" err="1"/>
              <a:t>diag</a:t>
            </a:r>
            <a:r>
              <a:rPr lang="en-US" sz="3600" dirty="0"/>
              <a:t>],   b = c = 6×a)</a:t>
            </a:r>
            <a:endParaRPr lang="en-US" sz="36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362075" y="4191000"/>
            <a:ext cx="354013" cy="1016000"/>
            <a:chOff x="1053548" y="4191000"/>
            <a:chExt cx="506896" cy="1015376"/>
          </a:xfrm>
        </p:grpSpPr>
        <p:sp>
          <p:nvSpPr>
            <p:cNvPr id="7" name="Right Brace 6"/>
            <p:cNvSpPr/>
            <p:nvPr/>
          </p:nvSpPr>
          <p:spPr>
            <a:xfrm rot="5400000">
              <a:off x="952407" y="4292141"/>
              <a:ext cx="709177" cy="506896"/>
            </a:xfrm>
            <a:prstGeom prst="rightBrace">
              <a:avLst/>
            </a:prstGeom>
            <a:ln w="254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536" name="TextBox 7"/>
            <p:cNvSpPr txBox="1">
              <a:spLocks noChangeArrowheads="1"/>
            </p:cNvSpPr>
            <p:nvPr/>
          </p:nvSpPr>
          <p:spPr bwMode="auto">
            <a:xfrm>
              <a:off x="1086710" y="4837044"/>
              <a:ext cx="31290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a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100" y="2362200"/>
            <a:ext cx="2662238" cy="265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59100" y="2362200"/>
            <a:ext cx="3359150" cy="2667000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</p:pic>
      <p:pic>
        <p:nvPicPr>
          <p:cNvPr id="23556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11900" y="2362200"/>
            <a:ext cx="25273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5"/>
          <p:cNvSpPr txBox="1">
            <a:spLocks/>
          </p:cNvSpPr>
          <p:nvPr/>
        </p:nvSpPr>
        <p:spPr>
          <a:xfrm>
            <a:off x="457200" y="838200"/>
            <a:ext cx="8229600" cy="1143000"/>
          </a:xfrm>
          <a:prstGeom prst="rect">
            <a:avLst/>
          </a:prstGeom>
        </p:spPr>
        <p:txBody>
          <a:bodyPr anchor="ctr"/>
          <a:lstStyle/>
          <a:p>
            <a:pPr algn="ctr" eaLnBrk="0" hangingPunct="0">
              <a:defRPr/>
            </a:pPr>
            <a:r>
              <a:rPr lang="en-US" sz="4400" u="sng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Quasi-Periodic Al Chain</a:t>
            </a:r>
          </a:p>
          <a:p>
            <a:pPr algn="ctr" eaLnBrk="0" hangingPunct="0">
              <a:defRPr/>
            </a:pPr>
            <a:r>
              <a:rPr lang="en-US" sz="3600" kern="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Fibo</a:t>
            </a:r>
            <a:r>
              <a:rPr lang="en-US" sz="36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G = 6: s = 2.868 Å, L = 4.058 Å</a:t>
            </a:r>
          </a:p>
          <a:p>
            <a:pPr algn="ctr" eaLnBrk="0" hangingPunct="0">
              <a:defRPr/>
            </a:pPr>
            <a:r>
              <a:rPr lang="en-US" sz="36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(a = </a:t>
            </a:r>
            <a:r>
              <a:rPr lang="en-US" sz="3600" kern="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s+L+s+s</a:t>
            </a:r>
            <a:r>
              <a:rPr lang="en-US" sz="36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= 12.66 Å, b = c ≈ 3×a)</a:t>
            </a:r>
          </a:p>
          <a:p>
            <a:pPr algn="ctr" eaLnBrk="0" hangingPunct="0">
              <a:defRPr/>
            </a:pPr>
            <a:endParaRPr lang="en-US" sz="44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1128713" y="4848225"/>
            <a:ext cx="1462087" cy="1019175"/>
            <a:chOff x="1128712" y="4848224"/>
            <a:chExt cx="1462088" cy="1019176"/>
          </a:xfrm>
        </p:grpSpPr>
        <p:grpSp>
          <p:nvGrpSpPr>
            <p:cNvPr id="23559" name="Group 9"/>
            <p:cNvGrpSpPr>
              <a:grpSpLocks/>
            </p:cNvGrpSpPr>
            <p:nvPr/>
          </p:nvGrpSpPr>
          <p:grpSpPr bwMode="auto">
            <a:xfrm>
              <a:off x="1128712" y="4856784"/>
              <a:ext cx="313436" cy="1001088"/>
              <a:chOff x="1039186" y="4191000"/>
              <a:chExt cx="521258" cy="1001088"/>
            </a:xfrm>
          </p:grpSpPr>
          <p:sp>
            <p:nvSpPr>
              <p:cNvPr id="11" name="Right Brace 10"/>
              <p:cNvSpPr/>
              <p:nvPr/>
            </p:nvSpPr>
            <p:spPr>
              <a:xfrm rot="5400000">
                <a:off x="951027" y="4291736"/>
                <a:ext cx="709613" cy="506896"/>
              </a:xfrm>
              <a:prstGeom prst="rightBrace">
                <a:avLst/>
              </a:prstGeom>
              <a:ln w="254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3570" name="TextBox 11"/>
              <p:cNvSpPr txBox="1">
                <a:spLocks noChangeArrowheads="1"/>
              </p:cNvSpPr>
              <p:nvPr/>
            </p:nvSpPr>
            <p:spPr bwMode="auto">
              <a:xfrm>
                <a:off x="1039186" y="4822756"/>
                <a:ext cx="473733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/>
                  <a:t>s</a:t>
                </a:r>
              </a:p>
            </p:txBody>
          </p:sp>
        </p:grpSp>
        <p:grpSp>
          <p:nvGrpSpPr>
            <p:cNvPr id="23560" name="Group 12"/>
            <p:cNvGrpSpPr>
              <a:grpSpLocks/>
            </p:cNvGrpSpPr>
            <p:nvPr/>
          </p:nvGrpSpPr>
          <p:grpSpPr bwMode="auto">
            <a:xfrm>
              <a:off x="1943988" y="4866312"/>
              <a:ext cx="313436" cy="1001088"/>
              <a:chOff x="1039186" y="4191000"/>
              <a:chExt cx="521258" cy="1001088"/>
            </a:xfrm>
          </p:grpSpPr>
          <p:sp>
            <p:nvSpPr>
              <p:cNvPr id="14" name="Right Brace 13"/>
              <p:cNvSpPr/>
              <p:nvPr/>
            </p:nvSpPr>
            <p:spPr>
              <a:xfrm rot="5400000">
                <a:off x="952191" y="4291733"/>
                <a:ext cx="709613" cy="506896"/>
              </a:xfrm>
              <a:prstGeom prst="rightBrace">
                <a:avLst/>
              </a:prstGeom>
              <a:ln w="254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3568" name="TextBox 14"/>
              <p:cNvSpPr txBox="1">
                <a:spLocks noChangeArrowheads="1"/>
              </p:cNvSpPr>
              <p:nvPr/>
            </p:nvSpPr>
            <p:spPr bwMode="auto">
              <a:xfrm>
                <a:off x="1039186" y="4822756"/>
                <a:ext cx="473733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/>
                  <a:t>s</a:t>
                </a:r>
              </a:p>
            </p:txBody>
          </p:sp>
        </p:grpSp>
        <p:grpSp>
          <p:nvGrpSpPr>
            <p:cNvPr id="23561" name="Group 15"/>
            <p:cNvGrpSpPr>
              <a:grpSpLocks/>
            </p:cNvGrpSpPr>
            <p:nvPr/>
          </p:nvGrpSpPr>
          <p:grpSpPr bwMode="auto">
            <a:xfrm>
              <a:off x="2277364" y="4862512"/>
              <a:ext cx="313436" cy="1001088"/>
              <a:chOff x="1039186" y="4191000"/>
              <a:chExt cx="521258" cy="1001088"/>
            </a:xfrm>
          </p:grpSpPr>
          <p:sp>
            <p:nvSpPr>
              <p:cNvPr id="17" name="Right Brace 16"/>
              <p:cNvSpPr/>
              <p:nvPr/>
            </p:nvSpPr>
            <p:spPr>
              <a:xfrm rot="5400000">
                <a:off x="952190" y="4292358"/>
                <a:ext cx="709613" cy="506896"/>
              </a:xfrm>
              <a:prstGeom prst="rightBrace">
                <a:avLst/>
              </a:prstGeom>
              <a:ln w="254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3566" name="TextBox 17"/>
              <p:cNvSpPr txBox="1">
                <a:spLocks noChangeArrowheads="1"/>
              </p:cNvSpPr>
              <p:nvPr/>
            </p:nvSpPr>
            <p:spPr bwMode="auto">
              <a:xfrm>
                <a:off x="1039186" y="4822756"/>
                <a:ext cx="473733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/>
                  <a:t>s</a:t>
                </a:r>
              </a:p>
            </p:txBody>
          </p:sp>
        </p:grpSp>
        <p:grpSp>
          <p:nvGrpSpPr>
            <p:cNvPr id="23562" name="Group 18"/>
            <p:cNvGrpSpPr>
              <a:grpSpLocks/>
            </p:cNvGrpSpPr>
            <p:nvPr/>
          </p:nvGrpSpPr>
          <p:grpSpPr bwMode="auto">
            <a:xfrm>
              <a:off x="1467992" y="4848224"/>
              <a:ext cx="513207" cy="1001088"/>
              <a:chOff x="1053548" y="4191000"/>
              <a:chExt cx="506896" cy="1001088"/>
            </a:xfrm>
          </p:grpSpPr>
          <p:sp>
            <p:nvSpPr>
              <p:cNvPr id="20" name="Right Brace 19"/>
              <p:cNvSpPr/>
              <p:nvPr/>
            </p:nvSpPr>
            <p:spPr>
              <a:xfrm rot="5400000">
                <a:off x="952408" y="4292579"/>
                <a:ext cx="709614" cy="506456"/>
              </a:xfrm>
              <a:prstGeom prst="rightBrace">
                <a:avLst/>
              </a:prstGeom>
              <a:ln w="254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3564" name="TextBox 20"/>
              <p:cNvSpPr txBox="1">
                <a:spLocks noChangeArrowheads="1"/>
              </p:cNvSpPr>
              <p:nvPr/>
            </p:nvSpPr>
            <p:spPr bwMode="auto">
              <a:xfrm>
                <a:off x="1086711" y="4822756"/>
                <a:ext cx="473733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/>
                  <a:t>L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smtClean="0"/>
              <a:t>1D Quasi-periodicity can defend a linear metallic state against CDW/SDW instabilities (or at least yield an semiconductor with extremely small gaps)</a:t>
            </a:r>
          </a:p>
          <a:p>
            <a:r>
              <a:rPr lang="en-US" sz="2800" smtClean="0"/>
              <a:t>Decoration of appropriate surface bi-crystal grain boundaries or dislocation lines with appropriate odd-electron elements could provide such an embodiment.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 descr="Bridget Mullin Whalen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1219200"/>
            <a:ext cx="3100388" cy="49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Title 2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sz="4800" smtClean="0">
                <a:latin typeface="Victorian LET" pitchFamily="2" charset="0"/>
              </a:rPr>
              <a:t>St. Patrick’s Day - 2010</a:t>
            </a:r>
          </a:p>
        </p:txBody>
      </p:sp>
      <p:sp>
        <p:nvSpPr>
          <p:cNvPr id="11268" name="TextBox 4"/>
          <p:cNvSpPr txBox="1">
            <a:spLocks noChangeArrowheads="1"/>
          </p:cNvSpPr>
          <p:nvPr/>
        </p:nvSpPr>
        <p:spPr bwMode="auto">
          <a:xfrm>
            <a:off x="2693988" y="6248400"/>
            <a:ext cx="3200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latin typeface="Victorian LET" pitchFamily="2" charset="0"/>
              </a:rPr>
              <a:t>Bridget Ann Mullen-Whalen</a:t>
            </a:r>
          </a:p>
        </p:txBody>
      </p:sp>
      <p:pic>
        <p:nvPicPr>
          <p:cNvPr id="1126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" y="2514600"/>
            <a:ext cx="2476500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69013" y="2667000"/>
            <a:ext cx="2770187" cy="145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Homework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en-US" sz="2000" smtClean="0"/>
              <a:t>Computational physics and chemistry has attained the potential to assess the physical possibility of other-than-phonon mediated superconductivity via examination of “proxy structures” such as the example proposed in this talk.</a:t>
            </a:r>
          </a:p>
          <a:p>
            <a:r>
              <a:rPr lang="en-US" sz="2000" smtClean="0"/>
              <a:t>However, better and more comprehensive “post-processing” software tools are required to supplant and substitute for Eliashberg-McMillan based algorithms.</a:t>
            </a:r>
          </a:p>
          <a:p>
            <a:r>
              <a:rPr lang="en-US" sz="2000" smtClean="0"/>
              <a:t>The formalism already exists within the framework of the momentum-dependent dielectric function, </a:t>
            </a:r>
            <a:r>
              <a:rPr lang="el-GR" sz="2000" i="1" smtClean="0"/>
              <a:t>ε</a:t>
            </a:r>
            <a:r>
              <a:rPr lang="en-US" sz="2000" i="1" smtClean="0"/>
              <a:t>(q, </a:t>
            </a:r>
            <a:r>
              <a:rPr lang="el-GR" sz="2000" i="1" smtClean="0"/>
              <a:t>ω</a:t>
            </a:r>
            <a:r>
              <a:rPr lang="en-US" sz="2000" i="1" smtClean="0"/>
              <a:t>+i</a:t>
            </a:r>
            <a:r>
              <a:rPr lang="el-GR" sz="2000" i="1" smtClean="0"/>
              <a:t>γ</a:t>
            </a:r>
            <a:r>
              <a:rPr lang="en-US" sz="2000" i="1" smtClean="0"/>
              <a:t>), </a:t>
            </a:r>
            <a:r>
              <a:rPr lang="en-US" sz="2000" smtClean="0"/>
              <a:t>e.g., the generalized Lindhard expression and/or the work of Kirzhnitz, Maksimov and Khomski……., but no code implementation is currently available (as far as I know…possibly soon from Yambo)! </a:t>
            </a:r>
          </a:p>
          <a:p>
            <a:pPr>
              <a:buFontTx/>
              <a:buNone/>
            </a:pPr>
            <a:endParaRPr lang="en-US" sz="2000" smtClean="0"/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3263900" y="1854200"/>
          <a:ext cx="914400" cy="180975"/>
        </p:xfrm>
        <a:graphic>
          <a:graphicData uri="http://schemas.openxmlformats.org/presentationml/2006/ole">
            <p:oleObj spid="_x0000_s5122" name="Equation" r:id="rId4" imgW="914400" imgH="181440" progId="Equation.DSMT4">
              <p:embed/>
            </p:oleObj>
          </a:graphicData>
        </a:graphic>
      </p:graphicFrame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981200" y="5562600"/>
            <a:ext cx="47244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 b="1">
                <a:solidFill>
                  <a:srgbClr val="00B050"/>
                </a:solidFill>
                <a:latin typeface="Victorian LET" pitchFamily="2" charset="0"/>
              </a:rPr>
              <a:t>Éireann go Brách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028700"/>
            <a:ext cx="7000875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ounded Rectangular Callout 2"/>
          <p:cNvSpPr/>
          <p:nvPr/>
        </p:nvSpPr>
        <p:spPr>
          <a:xfrm>
            <a:off x="4648200" y="5257800"/>
            <a:ext cx="2895600" cy="838200"/>
          </a:xfrm>
          <a:prstGeom prst="wedgeRoundRectCallout">
            <a:avLst>
              <a:gd name="adj1" fmla="val -16864"/>
              <a:gd name="adj2" fmla="val -15161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May, 2028 </a:t>
            </a:r>
          </a:p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(still have some time!)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0" y="76200"/>
            <a:ext cx="91440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/>
              <a:t>50</a:t>
            </a:r>
            <a:r>
              <a:rPr lang="en-US" sz="2400" baseline="30000"/>
              <a:t>th</a:t>
            </a:r>
            <a:r>
              <a:rPr lang="en-US" sz="2400"/>
              <a:t> Anniversary of Physics Today, May 1998</a:t>
            </a:r>
          </a:p>
          <a:p>
            <a:pPr algn="ctr"/>
            <a:endParaRPr lang="en-US" sz="1100"/>
          </a:p>
          <a:p>
            <a:pPr algn="ctr"/>
            <a:r>
              <a:rPr lang="en-US" sz="1100"/>
              <a:t>http://</a:t>
            </a:r>
            <a:r>
              <a:rPr lang="en-US" sz="1000"/>
              <a:t>www.w2agz.com/Publications/Popular%20Science/Bio-Inspired%20Superconductivity</a:t>
            </a:r>
            <a:r>
              <a:rPr lang="en-US" sz="1100"/>
              <a:t>,%20Physics%20Today%2051,%2017%20%281998%29.pdf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362200" y="990600"/>
          <a:ext cx="4800600" cy="2025650"/>
        </p:xfrm>
        <a:graphic>
          <a:graphicData uri="http://schemas.openxmlformats.org/presentationml/2006/ole">
            <p:oleObj spid="_x0000_s1026" name="Equation" r:id="rId4" imgW="812520" imgH="342720" progId="Equation.DSMT4">
              <p:embed/>
            </p:oleObj>
          </a:graphicData>
        </a:graphic>
      </p:graphicFrame>
      <p:sp>
        <p:nvSpPr>
          <p:cNvPr id="1028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152400"/>
            <a:ext cx="8229600" cy="1143000"/>
          </a:xfrm>
        </p:spPr>
        <p:txBody>
          <a:bodyPr/>
          <a:lstStyle/>
          <a:p>
            <a:r>
              <a:rPr lang="en-US" smtClean="0"/>
              <a:t>“Bardeen-Cooper-Schrieffer”</a:t>
            </a:r>
          </a:p>
        </p:txBody>
      </p:sp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1676400" y="3200400"/>
            <a:ext cx="6324600" cy="319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Comic Sans MS" pitchFamily="66" charset="0"/>
              </a:rPr>
              <a:t>Where</a:t>
            </a:r>
          </a:p>
          <a:p>
            <a:pPr eaLnBrk="0" hangingPunct="0">
              <a:spcBef>
                <a:spcPct val="50000"/>
              </a:spcBef>
              <a:buFont typeface="Symbol" pitchFamily="18" charset="2"/>
              <a:buChar char="Q"/>
            </a:pPr>
            <a:r>
              <a:rPr lang="en-US" sz="2400">
                <a:latin typeface="Comic Sans MS" pitchFamily="66" charset="0"/>
                <a:sym typeface="Symbol" pitchFamily="18" charset="2"/>
              </a:rPr>
              <a:t> = Debye Temperature (~ 275 K)</a:t>
            </a:r>
          </a:p>
          <a:p>
            <a:pPr eaLnBrk="0" hangingPunct="0">
              <a:spcBef>
                <a:spcPct val="50000"/>
              </a:spcBef>
              <a:buFont typeface="Symbol" pitchFamily="18" charset="2"/>
              <a:buChar char="l"/>
            </a:pPr>
            <a:r>
              <a:rPr lang="en-US" sz="2400">
                <a:latin typeface="Comic Sans MS" pitchFamily="66" charset="0"/>
                <a:sym typeface="Symbol" pitchFamily="18" charset="2"/>
              </a:rPr>
              <a:t> = Electron-Phonon Coupling (~ 0.28)</a:t>
            </a:r>
          </a:p>
          <a:p>
            <a:pPr eaLnBrk="0" hangingPunct="0">
              <a:spcBef>
                <a:spcPct val="50000"/>
              </a:spcBef>
              <a:buFont typeface="Symbol" pitchFamily="18" charset="2"/>
              <a:buNone/>
            </a:pPr>
            <a:r>
              <a:rPr lang="en-US" sz="2400">
                <a:latin typeface="Comic Sans MS" pitchFamily="66" charset="0"/>
                <a:sym typeface="Symbol" pitchFamily="18" charset="2"/>
              </a:rPr>
              <a:t>* = Electron-Electron Repulsion (~ 0.1)</a:t>
            </a:r>
          </a:p>
          <a:p>
            <a:pPr eaLnBrk="0" hangingPunct="0">
              <a:spcBef>
                <a:spcPct val="50000"/>
              </a:spcBef>
              <a:buFont typeface="Symbol" pitchFamily="18" charset="2"/>
              <a:buNone/>
            </a:pPr>
            <a:r>
              <a:rPr lang="en-US" sz="2400">
                <a:latin typeface="Comic Sans MS" pitchFamily="66" charset="0"/>
                <a:sym typeface="Symbol" pitchFamily="18" charset="2"/>
              </a:rPr>
              <a:t>a = “Gap Parameter, ~ 1-3”</a:t>
            </a:r>
          </a:p>
          <a:p>
            <a:pPr eaLnBrk="0" hangingPunct="0">
              <a:spcBef>
                <a:spcPct val="50000"/>
              </a:spcBef>
              <a:buFont typeface="Symbol" pitchFamily="18" charset="2"/>
              <a:buNone/>
            </a:pPr>
            <a:r>
              <a:rPr lang="en-US" sz="2400">
                <a:latin typeface="Comic Sans MS" pitchFamily="66" charset="0"/>
              </a:rPr>
              <a:t>Tc = Critical Temperature ( 9.5 K “Nb”)</a:t>
            </a:r>
          </a:p>
        </p:txBody>
      </p:sp>
      <p:sp>
        <p:nvSpPr>
          <p:cNvPr id="1030" name="Rectangle 5"/>
          <p:cNvSpPr>
            <a:spLocks noChangeArrowheads="1"/>
          </p:cNvSpPr>
          <p:nvPr/>
        </p:nvSpPr>
        <p:spPr bwMode="auto">
          <a:xfrm>
            <a:off x="0" y="3333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32102" name="Object 6"/>
          <p:cNvGraphicFramePr>
            <a:graphicFrameLocks noChangeAspect="1"/>
          </p:cNvGraphicFramePr>
          <p:nvPr/>
        </p:nvGraphicFramePr>
        <p:xfrm>
          <a:off x="5540375" y="2873375"/>
          <a:ext cx="2713038" cy="817563"/>
        </p:xfrm>
        <a:graphic>
          <a:graphicData uri="http://schemas.openxmlformats.org/presentationml/2006/ole">
            <p:oleObj spid="_x0000_s1027" name="Equation" r:id="rId5" imgW="634680" imgH="1904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2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2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5"/>
          <p:cNvGrpSpPr>
            <a:grpSpLocks/>
          </p:cNvGrpSpPr>
          <p:nvPr/>
        </p:nvGrpSpPr>
        <p:grpSpPr bwMode="auto">
          <a:xfrm>
            <a:off x="1804988" y="1143000"/>
            <a:ext cx="5205412" cy="2743200"/>
            <a:chOff x="228600" y="1524000"/>
            <a:chExt cx="5206116" cy="2743201"/>
          </a:xfrm>
        </p:grpSpPr>
        <p:pic>
          <p:nvPicPr>
            <p:cNvPr id="13323" name="Picture 5" descr="scl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8600" y="1524001"/>
              <a:ext cx="2821189" cy="2743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4" name="Picture 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048000" y="1524000"/>
              <a:ext cx="2386716" cy="2743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315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76200"/>
            <a:ext cx="7391400" cy="1143000"/>
          </a:xfrm>
        </p:spPr>
        <p:txBody>
          <a:bodyPr/>
          <a:lstStyle/>
          <a:p>
            <a:pPr eaLnBrk="1" hangingPunct="1"/>
            <a:r>
              <a:rPr lang="en-US" sz="4000" smtClean="0"/>
              <a:t>“3-D”Aluminum,T</a:t>
            </a:r>
            <a:r>
              <a:rPr lang="en-US" sz="4000" baseline="-25000" smtClean="0"/>
              <a:t>C</a:t>
            </a:r>
            <a:r>
              <a:rPr lang="en-US" sz="4000" smtClean="0"/>
              <a:t> = 1.15 K</a:t>
            </a:r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1295400" y="4038600"/>
            <a:ext cx="6291263" cy="2514600"/>
            <a:chOff x="1447800" y="4038600"/>
            <a:chExt cx="6290603" cy="2514600"/>
          </a:xfrm>
        </p:grpSpPr>
        <p:pic>
          <p:nvPicPr>
            <p:cNvPr id="13321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953000" y="4038600"/>
              <a:ext cx="2785403" cy="2514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6" descr="Al_Bands2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47800" y="4038600"/>
              <a:ext cx="3344512" cy="2514600"/>
            </a:xfrm>
            <a:prstGeom prst="rect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</p:pic>
      </p:grp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85725" y="2249488"/>
            <a:ext cx="2809875" cy="1103312"/>
            <a:chOff x="86140" y="2249556"/>
            <a:chExt cx="2809460" cy="1103244"/>
          </a:xfrm>
        </p:grpSpPr>
        <p:cxnSp>
          <p:nvCxnSpPr>
            <p:cNvPr id="10" name="Straight Arrow Connector 9"/>
            <p:cNvCxnSpPr/>
            <p:nvPr/>
          </p:nvCxnSpPr>
          <p:spPr>
            <a:xfrm>
              <a:off x="1371825" y="2362261"/>
              <a:ext cx="1219020" cy="609562"/>
            </a:xfrm>
            <a:prstGeom prst="straightConnector1">
              <a:avLst/>
            </a:prstGeom>
            <a:ln w="25400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1371825" y="2514652"/>
              <a:ext cx="1523775" cy="838148"/>
            </a:xfrm>
            <a:prstGeom prst="straightConnector1">
              <a:avLst/>
            </a:prstGeom>
            <a:ln w="25400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20" name="TextBox 15"/>
            <p:cNvSpPr txBox="1">
              <a:spLocks noChangeArrowheads="1"/>
            </p:cNvSpPr>
            <p:nvPr/>
          </p:nvSpPr>
          <p:spPr bwMode="auto">
            <a:xfrm>
              <a:off x="86140" y="2249556"/>
              <a:ext cx="13716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/>
                <a:t>“Irrational”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scl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533400"/>
            <a:ext cx="8610600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Line 3"/>
          <p:cNvSpPr>
            <a:spLocks noChangeShapeType="1"/>
          </p:cNvSpPr>
          <p:nvPr/>
        </p:nvSpPr>
        <p:spPr bwMode="auto">
          <a:xfrm flipV="1">
            <a:off x="7315200" y="5181600"/>
            <a:ext cx="0" cy="91440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2971800" y="5181600"/>
            <a:ext cx="3276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/>
              <a:t>“Put-on !”</a:t>
            </a:r>
          </a:p>
        </p:txBody>
      </p:sp>
      <p:sp>
        <p:nvSpPr>
          <p:cNvPr id="14341" name="Rectangle 6"/>
          <p:cNvSpPr>
            <a:spLocks noChangeArrowheads="1"/>
          </p:cNvSpPr>
          <p:nvPr/>
        </p:nvSpPr>
        <p:spPr bwMode="auto">
          <a:xfrm>
            <a:off x="685800" y="609600"/>
            <a:ext cx="7086600" cy="1066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2" name="Rectangle 2"/>
          <p:cNvSpPr>
            <a:spLocks noChangeArrowheads="1"/>
          </p:cNvSpPr>
          <p:nvPr/>
        </p:nvSpPr>
        <p:spPr bwMode="auto">
          <a:xfrm>
            <a:off x="381000" y="228600"/>
            <a:ext cx="822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600">
                <a:solidFill>
                  <a:schemeClr val="tx2"/>
                </a:solidFill>
              </a:rPr>
              <a:t>Fermion-Boson Interactions</a:t>
            </a:r>
            <a:endParaRPr lang="en-US" sz="160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animBg="1"/>
      <p:bldP spid="1126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2667000" y="1544638"/>
            <a:ext cx="6172200" cy="4994275"/>
            <a:chOff x="1680" y="973"/>
            <a:chExt cx="3888" cy="3146"/>
          </a:xfrm>
          <a:solidFill>
            <a:schemeClr val="bg1"/>
          </a:solidFill>
        </p:grpSpPr>
        <p:pic>
          <p:nvPicPr>
            <p:cNvPr id="13338" name="Picture 7" descr="scl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680" y="973"/>
              <a:ext cx="3888" cy="281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sp>
          <p:nvSpPr>
            <p:cNvPr id="13339" name="Text Box 32"/>
            <p:cNvSpPr txBox="1">
              <a:spLocks noChangeArrowheads="1"/>
            </p:cNvSpPr>
            <p:nvPr/>
          </p:nvSpPr>
          <p:spPr bwMode="auto">
            <a:xfrm>
              <a:off x="2604" y="3888"/>
              <a:ext cx="1644" cy="23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b="1"/>
                <a:t>Diethyl-cyanine iodide</a:t>
              </a:r>
            </a:p>
          </p:txBody>
        </p:sp>
      </p:grpSp>
      <p:pic>
        <p:nvPicPr>
          <p:cNvPr id="15363" name="Picture 5" descr="scl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1266825"/>
            <a:ext cx="1343025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eaLnBrk="1" hangingPunct="1"/>
            <a:r>
              <a:rPr lang="en-US" sz="4000" smtClean="0">
                <a:latin typeface="Comic Sans MS" pitchFamily="66" charset="0"/>
              </a:rPr>
              <a:t>Little, 1963</a:t>
            </a:r>
          </a:p>
        </p:txBody>
      </p:sp>
      <p:sp>
        <p:nvSpPr>
          <p:cNvPr id="15365" name="Oval 10"/>
          <p:cNvSpPr>
            <a:spLocks noChangeArrowheads="1"/>
          </p:cNvSpPr>
          <p:nvPr/>
        </p:nvSpPr>
        <p:spPr bwMode="auto">
          <a:xfrm>
            <a:off x="1385888" y="38862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6" name="Oval 11"/>
          <p:cNvSpPr>
            <a:spLocks noChangeArrowheads="1"/>
          </p:cNvSpPr>
          <p:nvPr/>
        </p:nvSpPr>
        <p:spPr bwMode="auto">
          <a:xfrm>
            <a:off x="1385888" y="32004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5367" name="Group 16"/>
          <p:cNvGrpSpPr>
            <a:grpSpLocks/>
          </p:cNvGrpSpPr>
          <p:nvPr/>
        </p:nvGrpSpPr>
        <p:grpSpPr bwMode="auto">
          <a:xfrm>
            <a:off x="1143000" y="2971800"/>
            <a:ext cx="304800" cy="1555750"/>
            <a:chOff x="720" y="1872"/>
            <a:chExt cx="192" cy="980"/>
          </a:xfrm>
        </p:grpSpPr>
        <p:sp>
          <p:nvSpPr>
            <p:cNvPr id="15386" name="Text Box 13"/>
            <p:cNvSpPr txBox="1">
              <a:spLocks noChangeArrowheads="1"/>
            </p:cNvSpPr>
            <p:nvPr/>
          </p:nvSpPr>
          <p:spPr bwMode="auto">
            <a:xfrm>
              <a:off x="720" y="2640"/>
              <a:ext cx="19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 b="1" baseline="-25000">
                  <a:solidFill>
                    <a:srgbClr val="FF3300"/>
                  </a:solidFill>
                </a:rPr>
                <a:t>+</a:t>
              </a:r>
            </a:p>
          </p:txBody>
        </p:sp>
        <p:sp>
          <p:nvSpPr>
            <p:cNvPr id="15387" name="Text Box 14"/>
            <p:cNvSpPr txBox="1">
              <a:spLocks noChangeArrowheads="1"/>
            </p:cNvSpPr>
            <p:nvPr/>
          </p:nvSpPr>
          <p:spPr bwMode="auto">
            <a:xfrm>
              <a:off x="720" y="2256"/>
              <a:ext cx="19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 b="1" baseline="-25000">
                  <a:solidFill>
                    <a:srgbClr val="FF3300"/>
                  </a:solidFill>
                </a:rPr>
                <a:t>+</a:t>
              </a:r>
            </a:p>
          </p:txBody>
        </p:sp>
        <p:sp>
          <p:nvSpPr>
            <p:cNvPr id="15388" name="Text Box 15"/>
            <p:cNvSpPr txBox="1">
              <a:spLocks noChangeArrowheads="1"/>
            </p:cNvSpPr>
            <p:nvPr/>
          </p:nvSpPr>
          <p:spPr bwMode="auto">
            <a:xfrm>
              <a:off x="720" y="1872"/>
              <a:ext cx="19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 b="1" baseline="-25000">
                  <a:solidFill>
                    <a:srgbClr val="FF3300"/>
                  </a:solidFill>
                </a:rPr>
                <a:t>+</a:t>
              </a:r>
            </a:p>
          </p:txBody>
        </p:sp>
      </p:grpSp>
      <p:grpSp>
        <p:nvGrpSpPr>
          <p:cNvPr id="15368" name="Group 17"/>
          <p:cNvGrpSpPr>
            <a:grpSpLocks/>
          </p:cNvGrpSpPr>
          <p:nvPr/>
        </p:nvGrpSpPr>
        <p:grpSpPr bwMode="auto">
          <a:xfrm>
            <a:off x="1495425" y="2819400"/>
            <a:ext cx="304800" cy="1555750"/>
            <a:chOff x="720" y="1872"/>
            <a:chExt cx="192" cy="980"/>
          </a:xfrm>
        </p:grpSpPr>
        <p:sp>
          <p:nvSpPr>
            <p:cNvPr id="15383" name="Text Box 18"/>
            <p:cNvSpPr txBox="1">
              <a:spLocks noChangeArrowheads="1"/>
            </p:cNvSpPr>
            <p:nvPr/>
          </p:nvSpPr>
          <p:spPr bwMode="auto">
            <a:xfrm>
              <a:off x="720" y="2640"/>
              <a:ext cx="19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 b="1" baseline="-25000">
                  <a:solidFill>
                    <a:srgbClr val="FF3300"/>
                  </a:solidFill>
                </a:rPr>
                <a:t>+</a:t>
              </a:r>
            </a:p>
          </p:txBody>
        </p:sp>
        <p:sp>
          <p:nvSpPr>
            <p:cNvPr id="15384" name="Text Box 19"/>
            <p:cNvSpPr txBox="1">
              <a:spLocks noChangeArrowheads="1"/>
            </p:cNvSpPr>
            <p:nvPr/>
          </p:nvSpPr>
          <p:spPr bwMode="auto">
            <a:xfrm>
              <a:off x="720" y="2256"/>
              <a:ext cx="19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 b="1" baseline="-25000">
                  <a:solidFill>
                    <a:srgbClr val="FF3300"/>
                  </a:solidFill>
                </a:rPr>
                <a:t>+</a:t>
              </a:r>
            </a:p>
          </p:txBody>
        </p:sp>
        <p:sp>
          <p:nvSpPr>
            <p:cNvPr id="15385" name="Text Box 20"/>
            <p:cNvSpPr txBox="1">
              <a:spLocks noChangeArrowheads="1"/>
            </p:cNvSpPr>
            <p:nvPr/>
          </p:nvSpPr>
          <p:spPr bwMode="auto">
            <a:xfrm>
              <a:off x="720" y="1872"/>
              <a:ext cx="19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 b="1" baseline="-25000">
                  <a:solidFill>
                    <a:srgbClr val="FF3300"/>
                  </a:solidFill>
                </a:rPr>
                <a:t>+</a:t>
              </a:r>
            </a:p>
          </p:txBody>
        </p:sp>
      </p:grpSp>
      <p:grpSp>
        <p:nvGrpSpPr>
          <p:cNvPr id="15369" name="Group 24"/>
          <p:cNvGrpSpPr>
            <a:grpSpLocks/>
          </p:cNvGrpSpPr>
          <p:nvPr/>
        </p:nvGrpSpPr>
        <p:grpSpPr bwMode="auto">
          <a:xfrm>
            <a:off x="762000" y="2971800"/>
            <a:ext cx="304800" cy="1676400"/>
            <a:chOff x="480" y="1872"/>
            <a:chExt cx="192" cy="1056"/>
          </a:xfrm>
        </p:grpSpPr>
        <p:sp>
          <p:nvSpPr>
            <p:cNvPr id="15380" name="Text Box 21"/>
            <p:cNvSpPr txBox="1">
              <a:spLocks noChangeArrowheads="1"/>
            </p:cNvSpPr>
            <p:nvPr/>
          </p:nvSpPr>
          <p:spPr bwMode="auto">
            <a:xfrm>
              <a:off x="480" y="1872"/>
              <a:ext cx="19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 b="1">
                  <a:solidFill>
                    <a:schemeClr val="accent2"/>
                  </a:solidFill>
                </a:rPr>
                <a:t>-</a:t>
              </a:r>
            </a:p>
          </p:txBody>
        </p:sp>
        <p:sp>
          <p:nvSpPr>
            <p:cNvPr id="15381" name="Text Box 22"/>
            <p:cNvSpPr txBox="1">
              <a:spLocks noChangeArrowheads="1"/>
            </p:cNvSpPr>
            <p:nvPr/>
          </p:nvSpPr>
          <p:spPr bwMode="auto">
            <a:xfrm>
              <a:off x="480" y="2256"/>
              <a:ext cx="19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 b="1">
                  <a:solidFill>
                    <a:schemeClr val="accent2"/>
                  </a:solidFill>
                </a:rPr>
                <a:t>-</a:t>
              </a:r>
            </a:p>
          </p:txBody>
        </p:sp>
        <p:sp>
          <p:nvSpPr>
            <p:cNvPr id="15382" name="Text Box 23"/>
            <p:cNvSpPr txBox="1">
              <a:spLocks noChangeArrowheads="1"/>
            </p:cNvSpPr>
            <p:nvPr/>
          </p:nvSpPr>
          <p:spPr bwMode="auto">
            <a:xfrm>
              <a:off x="480" y="2640"/>
              <a:ext cx="19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 b="1">
                  <a:solidFill>
                    <a:schemeClr val="accent2"/>
                  </a:solidFill>
                </a:rPr>
                <a:t>-</a:t>
              </a:r>
            </a:p>
          </p:txBody>
        </p:sp>
      </p:grpSp>
      <p:grpSp>
        <p:nvGrpSpPr>
          <p:cNvPr id="15370" name="Group 25"/>
          <p:cNvGrpSpPr>
            <a:grpSpLocks/>
          </p:cNvGrpSpPr>
          <p:nvPr/>
        </p:nvGrpSpPr>
        <p:grpSpPr bwMode="auto">
          <a:xfrm>
            <a:off x="1838325" y="2805113"/>
            <a:ext cx="304800" cy="1676400"/>
            <a:chOff x="480" y="1872"/>
            <a:chExt cx="192" cy="1056"/>
          </a:xfrm>
        </p:grpSpPr>
        <p:sp>
          <p:nvSpPr>
            <p:cNvPr id="15377" name="Text Box 26"/>
            <p:cNvSpPr txBox="1">
              <a:spLocks noChangeArrowheads="1"/>
            </p:cNvSpPr>
            <p:nvPr/>
          </p:nvSpPr>
          <p:spPr bwMode="auto">
            <a:xfrm>
              <a:off x="480" y="1872"/>
              <a:ext cx="19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 b="1">
                  <a:solidFill>
                    <a:schemeClr val="accent2"/>
                  </a:solidFill>
                </a:rPr>
                <a:t>-</a:t>
              </a:r>
            </a:p>
          </p:txBody>
        </p:sp>
        <p:sp>
          <p:nvSpPr>
            <p:cNvPr id="15378" name="Text Box 27"/>
            <p:cNvSpPr txBox="1">
              <a:spLocks noChangeArrowheads="1"/>
            </p:cNvSpPr>
            <p:nvPr/>
          </p:nvSpPr>
          <p:spPr bwMode="auto">
            <a:xfrm>
              <a:off x="480" y="2256"/>
              <a:ext cx="19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 b="1">
                  <a:solidFill>
                    <a:schemeClr val="accent2"/>
                  </a:solidFill>
                </a:rPr>
                <a:t>-</a:t>
              </a:r>
            </a:p>
          </p:txBody>
        </p:sp>
        <p:sp>
          <p:nvSpPr>
            <p:cNvPr id="15379" name="Text Box 28"/>
            <p:cNvSpPr txBox="1">
              <a:spLocks noChangeArrowheads="1"/>
            </p:cNvSpPr>
            <p:nvPr/>
          </p:nvSpPr>
          <p:spPr bwMode="auto">
            <a:xfrm>
              <a:off x="480" y="2640"/>
              <a:ext cx="19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 b="1">
                  <a:solidFill>
                    <a:schemeClr val="accent2"/>
                  </a:solidFill>
                </a:rPr>
                <a:t>-</a:t>
              </a:r>
            </a:p>
          </p:txBody>
        </p:sp>
      </p:grpSp>
      <p:grpSp>
        <p:nvGrpSpPr>
          <p:cNvPr id="7" name="Group 31"/>
          <p:cNvGrpSpPr>
            <a:grpSpLocks/>
          </p:cNvGrpSpPr>
          <p:nvPr/>
        </p:nvGrpSpPr>
        <p:grpSpPr bwMode="auto">
          <a:xfrm>
            <a:off x="3581400" y="4710113"/>
            <a:ext cx="4481513" cy="962025"/>
            <a:chOff x="2256" y="2967"/>
            <a:chExt cx="2823" cy="606"/>
          </a:xfrm>
        </p:grpSpPr>
        <p:sp>
          <p:nvSpPr>
            <p:cNvPr id="15375" name="Oval 29"/>
            <p:cNvSpPr>
              <a:spLocks noChangeArrowheads="1"/>
            </p:cNvSpPr>
            <p:nvPr/>
          </p:nvSpPr>
          <p:spPr bwMode="auto">
            <a:xfrm>
              <a:off x="2256" y="3333"/>
              <a:ext cx="1152" cy="240"/>
            </a:xfrm>
            <a:prstGeom prst="ellips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6" name="Oval 30"/>
            <p:cNvSpPr>
              <a:spLocks noChangeArrowheads="1"/>
            </p:cNvSpPr>
            <p:nvPr/>
          </p:nvSpPr>
          <p:spPr bwMode="auto">
            <a:xfrm>
              <a:off x="3927" y="2967"/>
              <a:ext cx="1152" cy="240"/>
            </a:xfrm>
            <a:prstGeom prst="ellips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31"/>
          <p:cNvGrpSpPr>
            <a:grpSpLocks/>
          </p:cNvGrpSpPr>
          <p:nvPr/>
        </p:nvGrpSpPr>
        <p:grpSpPr bwMode="auto">
          <a:xfrm>
            <a:off x="5286375" y="1462088"/>
            <a:ext cx="3705225" cy="4800600"/>
            <a:chOff x="5286376" y="1462088"/>
            <a:chExt cx="3705224" cy="4800600"/>
          </a:xfrm>
        </p:grpSpPr>
        <p:sp>
          <p:nvSpPr>
            <p:cNvPr id="28" name="Oval 27"/>
            <p:cNvSpPr/>
            <p:nvPr/>
          </p:nvSpPr>
          <p:spPr>
            <a:xfrm>
              <a:off x="5286376" y="1462088"/>
              <a:ext cx="914400" cy="48006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" name="Rounded Rectangular Callout 30"/>
            <p:cNvSpPr/>
            <p:nvPr/>
          </p:nvSpPr>
          <p:spPr>
            <a:xfrm>
              <a:off x="6477001" y="2438400"/>
              <a:ext cx="2514599" cy="1828800"/>
            </a:xfrm>
            <a:prstGeom prst="wedgeRoundRectCallout">
              <a:avLst>
                <a:gd name="adj1" fmla="val -60890"/>
                <a:gd name="adj2" fmla="val 3305"/>
                <a:gd name="adj3" fmla="val 16667"/>
              </a:avLst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1600" dirty="0">
                  <a:solidFill>
                    <a:schemeClr val="tx1"/>
                  </a:solidFill>
                </a:rPr>
                <a:t>1D metallic chains are inherently unstable to </a:t>
              </a:r>
              <a:r>
                <a:rPr lang="en-US" sz="1600" dirty="0" err="1">
                  <a:solidFill>
                    <a:schemeClr val="tx1"/>
                  </a:solidFill>
                </a:rPr>
                <a:t>dimerization</a:t>
              </a:r>
              <a:r>
                <a:rPr lang="en-US" sz="1600" dirty="0">
                  <a:solidFill>
                    <a:schemeClr val="tx1"/>
                  </a:solidFill>
                </a:rPr>
                <a:t> and gapping of the Fermi surface, e.g., (CH)x.  Ipso facto, no “1D” metals can exist!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NanoConcept</a:t>
            </a:r>
          </a:p>
        </p:txBody>
      </p:sp>
      <p:sp>
        <p:nvSpPr>
          <p:cNvPr id="16387" name="Text Box 4"/>
          <p:cNvSpPr txBox="1">
            <a:spLocks noChangeArrowheads="1"/>
          </p:cNvSpPr>
          <p:nvPr/>
        </p:nvSpPr>
        <p:spPr bwMode="auto">
          <a:xfrm>
            <a:off x="1143000" y="2209800"/>
            <a:ext cx="6934200" cy="36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4000"/>
              <a:t>What novel atomic/molecular arrangement might give rise to higher temperature superconductivity &gt;&gt; 165 K?</a:t>
            </a:r>
          </a:p>
          <a:p>
            <a:pPr>
              <a:spcBef>
                <a:spcPct val="50000"/>
              </a:spcBef>
            </a:pPr>
            <a:endParaRPr lang="en-US" sz="4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7772400" cy="5257800"/>
          </a:xfrm>
        </p:spPr>
        <p:txBody>
          <a:bodyPr/>
          <a:lstStyle/>
          <a:p>
            <a:r>
              <a:rPr lang="en-US" sz="2400" smtClean="0"/>
              <a:t>Model its expected physical properties using Density Functional Theory.</a:t>
            </a:r>
          </a:p>
          <a:p>
            <a:pPr>
              <a:buFontTx/>
              <a:buNone/>
            </a:pPr>
            <a:endParaRPr lang="en-US" sz="2400" smtClean="0"/>
          </a:p>
          <a:p>
            <a:pPr>
              <a:buFontTx/>
              <a:buNone/>
            </a:pPr>
            <a:endParaRPr lang="en-US" sz="2400" smtClean="0"/>
          </a:p>
          <a:p>
            <a:pPr lvl="1"/>
            <a:r>
              <a:rPr lang="en-US" sz="2000" smtClean="0"/>
              <a:t>DFT is a widely used tool in the pharmaceutical, semiconductor, metallurgical and chemical industries.</a:t>
            </a:r>
          </a:p>
          <a:p>
            <a:pPr lvl="1"/>
            <a:r>
              <a:rPr lang="en-US" sz="2000" smtClean="0"/>
              <a:t>Gives very reliable results for ground state properties for a wide variety of materials, including strongly correlated, and the low lying quasiparticle spectrum for many as well.</a:t>
            </a:r>
          </a:p>
          <a:p>
            <a:r>
              <a:rPr lang="en-US" sz="2400" smtClean="0"/>
              <a:t>This approach opens a new method for the prediction and discovery of novel materials through numerical analysis of “proxy structures.”</a:t>
            </a:r>
          </a:p>
          <a:p>
            <a:pPr lvl="1">
              <a:buFontTx/>
              <a:buNone/>
            </a:pPr>
            <a:endParaRPr lang="en-US" sz="2000" smtClean="0"/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NanoBlueprint</a:t>
            </a:r>
          </a:p>
        </p:txBody>
      </p:sp>
      <p:graphicFrame>
        <p:nvGraphicFramePr>
          <p:cNvPr id="2050" name="Object 9"/>
          <p:cNvGraphicFramePr>
            <a:graphicFrameLocks noChangeAspect="1"/>
          </p:cNvGraphicFramePr>
          <p:nvPr>
            <p:ph sz="half" idx="2"/>
          </p:nvPr>
        </p:nvGraphicFramePr>
        <p:xfrm>
          <a:off x="609600" y="2155825"/>
          <a:ext cx="7620000" cy="739775"/>
        </p:xfrm>
        <a:graphic>
          <a:graphicData uri="http://schemas.openxmlformats.org/presentationml/2006/ole">
            <p:oleObj spid="_x0000_s2050" name="Equation" r:id="rId4" imgW="3009600" imgH="29196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7" grpId="0" build="p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21451</TotalTime>
  <Words>752</Words>
  <Application>Microsoft Office PowerPoint</Application>
  <PresentationFormat>On-screen Show (4:3)</PresentationFormat>
  <Paragraphs>132</Paragraphs>
  <Slides>20</Slides>
  <Notes>20</Notes>
  <HiddenSlides>0</HiddenSlides>
  <MMClips>1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Arial</vt:lpstr>
      <vt:lpstr>Comic Sans MS</vt:lpstr>
      <vt:lpstr>Academy Engraved LET</vt:lpstr>
      <vt:lpstr>Victorian LET</vt:lpstr>
      <vt:lpstr>Symbol</vt:lpstr>
      <vt:lpstr>Times New Roman</vt:lpstr>
      <vt:lpstr>Book Antiqua</vt:lpstr>
      <vt:lpstr>Default Design</vt:lpstr>
      <vt:lpstr>MathType 5.0 Equation</vt:lpstr>
      <vt:lpstr>MathType 6.0 Equation</vt:lpstr>
      <vt:lpstr>Equation</vt:lpstr>
      <vt:lpstr>Slide 1</vt:lpstr>
      <vt:lpstr>St. Patrick’s Day - 2010</vt:lpstr>
      <vt:lpstr>Slide 3</vt:lpstr>
      <vt:lpstr>“Bardeen-Cooper-Schrieffer”</vt:lpstr>
      <vt:lpstr>“3-D”Aluminum,TC = 1.15 K</vt:lpstr>
      <vt:lpstr>Slide 6</vt:lpstr>
      <vt:lpstr>Little, 1963</vt:lpstr>
      <vt:lpstr>NanoConcept</vt:lpstr>
      <vt:lpstr>NanoBlueprint</vt:lpstr>
      <vt:lpstr>Fibonacci Chains</vt:lpstr>
      <vt:lpstr>Slide 11</vt:lpstr>
      <vt:lpstr>A Fibonacci “Dislocation Line”</vt:lpstr>
      <vt:lpstr>64 = 65</vt:lpstr>
      <vt:lpstr>“Not So Famous Danish Kid Brother”</vt:lpstr>
      <vt:lpstr>Almost Periodic Functions</vt:lpstr>
      <vt:lpstr>Doubly Periodic Al Chain (a = 4.058 Å [fcc edge],   b = c = 3×a)</vt:lpstr>
      <vt:lpstr>Slide 17</vt:lpstr>
      <vt:lpstr>Slide 18</vt:lpstr>
      <vt:lpstr>Conclusions</vt:lpstr>
      <vt:lpstr>Homework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Paul Michael Grant</cp:lastModifiedBy>
  <cp:revision>237</cp:revision>
  <cp:lastPrinted>1601-01-01T00:00:00Z</cp:lastPrinted>
  <dcterms:created xsi:type="dcterms:W3CDTF">1601-01-01T00:00:00Z</dcterms:created>
  <dcterms:modified xsi:type="dcterms:W3CDTF">2010-05-17T22:36:03Z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