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6"/>
  </p:notesMasterIdLst>
  <p:sldIdLst>
    <p:sldId id="292" r:id="rId3"/>
    <p:sldId id="256" r:id="rId4"/>
    <p:sldId id="257" r:id="rId5"/>
    <p:sldId id="286" r:id="rId6"/>
    <p:sldId id="258" r:id="rId7"/>
    <p:sldId id="277" r:id="rId8"/>
    <p:sldId id="278" r:id="rId9"/>
    <p:sldId id="285" r:id="rId10"/>
    <p:sldId id="291" r:id="rId11"/>
    <p:sldId id="283" r:id="rId12"/>
    <p:sldId id="284" r:id="rId13"/>
    <p:sldId id="260" r:id="rId14"/>
    <p:sldId id="266" r:id="rId15"/>
    <p:sldId id="267" r:id="rId16"/>
    <p:sldId id="287" r:id="rId17"/>
    <p:sldId id="280" r:id="rId18"/>
    <p:sldId id="281" r:id="rId19"/>
    <p:sldId id="282" r:id="rId20"/>
    <p:sldId id="271" r:id="rId21"/>
    <p:sldId id="289" r:id="rId22"/>
    <p:sldId id="274" r:id="rId23"/>
    <p:sldId id="269" r:id="rId24"/>
    <p:sldId id="290" r:id="rId25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4" autoAdjust="0"/>
    <p:restoredTop sz="94660"/>
  </p:normalViewPr>
  <p:slideViewPr>
    <p:cSldViewPr>
      <p:cViewPr varScale="1">
        <p:scale>
          <a:sx n="80" d="100"/>
          <a:sy n="80" d="100"/>
        </p:scale>
        <p:origin x="-1013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3DEBD968-AA48-45BE-AB22-E31C130D808F}" type="datetimeFigureOut">
              <a:rPr lang="en-US" smtClean="0"/>
              <a:t>3/8/2013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7B8B5BF-AE82-44E0-9036-1AF80ECEE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41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0F869D-574C-4386-B2F0-9B41C7FA9C38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8B5BF-AE82-44E0-9036-1AF80ECEEE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19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8B5BF-AE82-44E0-9036-1AF80ECEEE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62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8FB8D-E387-42F6-B06B-C8674384AE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995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C0DE6-295E-4236-BF63-E7CA8845B3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17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31720-9288-486F-B2E6-6AE0ABEED6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213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4A977-B767-4A97-A93B-00AC154C80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33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30E03-C085-4700-9595-06511EDFC0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71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85547-3611-4A5B-80A9-56050EA5F4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529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D43E2-743C-438F-838C-87B75CC6E7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973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861C5-7E28-444A-AB65-1AF8820E9E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742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F2B09-4803-404D-B0C6-214078815F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895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072B4-5FCA-4FF7-88E4-1AE32AEBA9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979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B7BB7-11D7-416D-B1B5-7E7431A93F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945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90A58-6866-45FF-8E62-5F77EE7D28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8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8F638-F063-49C6-93E3-34F52AE6C1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56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EB1FB-877B-40F4-B04C-722D485818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157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56EFB-E867-4AC4-9DF4-0B79CAA549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154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ECFB2-95CD-4C87-8216-03CEA900E2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86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F51BA-C553-4BC9-9769-E102BEB7F6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73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77972-2F4D-44E1-9249-634C56E2F2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232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7678C-001E-47CC-883D-1451EAF836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696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B3ECE-CC09-48E1-9B48-D509F20F21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69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CC51E-B7B6-4D31-9A47-BF60EA02E9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899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0D982-8228-4AD5-9E05-A6711C9CDD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65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FBE98-A95E-4400-940E-0EA54FCD9F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05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9B4A21-6F71-4C3A-84BC-FB780E62C0B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419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7B7BD8-E0F1-443D-950F-FAAACBB245B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43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wmf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Setup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297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PAULMI~1\AppData\Local\Temp\scl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869425"/>
            <a:ext cx="2971800" cy="208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PAULMI~1\AppData\Local\Temp\scl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99" y="864268"/>
            <a:ext cx="3136373" cy="208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PAULMI~1\AppData\Local\Temp\scl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3" y="3175502"/>
            <a:ext cx="2733487" cy="170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PAULMI~1\AppData\Local\Temp\scl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21928"/>
            <a:ext cx="2978769" cy="165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PAULMI~1\AppData\Local\Temp\scl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41" y="3249401"/>
            <a:ext cx="3143259" cy="162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PAULMI~1\AppData\Local\Temp\scl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13" y="5016634"/>
            <a:ext cx="3190687" cy="161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PAULMI~1\AppData\Local\Temp\scl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029201"/>
            <a:ext cx="3276841" cy="16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76200"/>
            <a:ext cx="7696200" cy="594787"/>
          </a:xfrm>
        </p:spPr>
        <p:txBody>
          <a:bodyPr/>
          <a:lstStyle/>
          <a:p>
            <a:r>
              <a:rPr lang="en-US" sz="4000" dirty="0" smtClean="0"/>
              <a:t>“The </a:t>
            </a:r>
            <a:r>
              <a:rPr lang="en-US" sz="4000" dirty="0" err="1" smtClean="0"/>
              <a:t>abc’s</a:t>
            </a:r>
            <a:r>
              <a:rPr lang="en-US" sz="4000" dirty="0" smtClean="0"/>
              <a:t> (</a:t>
            </a:r>
            <a:r>
              <a:rPr lang="en-US" sz="4000" dirty="0" err="1" smtClean="0"/>
              <a:t>xyz’s</a:t>
            </a:r>
            <a:r>
              <a:rPr lang="en-US" sz="4000" dirty="0" smtClean="0"/>
              <a:t>) of RE-123”</a:t>
            </a:r>
            <a:endParaRPr lang="en-US" sz="4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41088" y="885075"/>
            <a:ext cx="2603500" cy="2086725"/>
            <a:chOff x="41088" y="885075"/>
            <a:chExt cx="2603500" cy="2086725"/>
          </a:xfrm>
        </p:grpSpPr>
        <p:pic>
          <p:nvPicPr>
            <p:cNvPr id="1026" name="Picture 2" descr="C:\Users\PAULMI~1\AppData\Local\Temp\scl27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88" y="885075"/>
              <a:ext cx="2603500" cy="2086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04800" y="914400"/>
              <a:ext cx="457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accent3"/>
                  </a:solidFill>
                </a:rPr>
                <a:t>Cu</a:t>
              </a:r>
              <a:endParaRPr lang="en-US" sz="1400" dirty="0">
                <a:solidFill>
                  <a:schemeClr val="accent3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4800" y="1371600"/>
              <a:ext cx="457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accent3"/>
                  </a:solidFill>
                </a:rPr>
                <a:t>Ba</a:t>
              </a:r>
              <a:endParaRPr lang="en-US" sz="1400" dirty="0">
                <a:solidFill>
                  <a:schemeClr val="accent3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3400" y="1143000"/>
              <a:ext cx="457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accent3"/>
                  </a:solidFill>
                </a:rPr>
                <a:t>O</a:t>
              </a:r>
              <a:endParaRPr lang="en-US" sz="1400" dirty="0">
                <a:solidFill>
                  <a:schemeClr val="accent3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685800" y="1066800"/>
              <a:ext cx="381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876300" y="1281955"/>
              <a:ext cx="228600" cy="297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672350" y="1353670"/>
              <a:ext cx="580838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914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ULMI~1\AppData\Local\Temp\scl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68523"/>
            <a:ext cx="3365500" cy="169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AULMI~1\AppData\Local\Temp\scl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68755"/>
            <a:ext cx="5105400" cy="269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09600" y="76200"/>
            <a:ext cx="7696200" cy="594787"/>
          </a:xfrm>
        </p:spPr>
        <p:txBody>
          <a:bodyPr/>
          <a:lstStyle/>
          <a:p>
            <a:r>
              <a:rPr lang="en-US" sz="4000" dirty="0" smtClean="0"/>
              <a:t>“...and Finally...”</a:t>
            </a:r>
            <a:endParaRPr lang="en-US" sz="40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5033680" y="4294095"/>
            <a:ext cx="1748120" cy="1119082"/>
            <a:chOff x="5033680" y="4294095"/>
            <a:chExt cx="1748120" cy="1119082"/>
          </a:xfrm>
        </p:grpSpPr>
        <p:sp>
          <p:nvSpPr>
            <p:cNvPr id="7" name="Oval 6"/>
            <p:cNvSpPr/>
            <p:nvPr/>
          </p:nvSpPr>
          <p:spPr>
            <a:xfrm>
              <a:off x="5033680" y="4294095"/>
              <a:ext cx="457200" cy="457200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86400" y="5105400"/>
              <a:ext cx="1295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accent3"/>
                  </a:solidFill>
                </a:rPr>
                <a:t>“Ba Channel”</a:t>
              </a:r>
              <a:endParaRPr lang="en-US" sz="1400" dirty="0">
                <a:solidFill>
                  <a:schemeClr val="accent3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5388065" y="4728885"/>
              <a:ext cx="214875" cy="41808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2680440" y="4074460"/>
            <a:ext cx="1891560" cy="1335740"/>
            <a:chOff x="2680440" y="4074460"/>
            <a:chExt cx="1891560" cy="1335740"/>
          </a:xfrm>
        </p:grpSpPr>
        <p:sp>
          <p:nvSpPr>
            <p:cNvPr id="10" name="Oval 9"/>
            <p:cNvSpPr/>
            <p:nvPr/>
          </p:nvSpPr>
          <p:spPr>
            <a:xfrm>
              <a:off x="2680440" y="4074460"/>
              <a:ext cx="381000" cy="381000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76600" y="5102423"/>
              <a:ext cx="1295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accent3"/>
                  </a:solidFill>
                </a:rPr>
                <a:t>“RE Channel”</a:t>
              </a:r>
              <a:endParaRPr lang="en-US" sz="1400" dirty="0">
                <a:solidFill>
                  <a:schemeClr val="accent3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3007650" y="4419600"/>
              <a:ext cx="353836" cy="6870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640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1143000"/>
          </a:xfrm>
        </p:spPr>
        <p:txBody>
          <a:bodyPr/>
          <a:lstStyle/>
          <a:p>
            <a:r>
              <a:rPr lang="en-US" dirty="0" smtClean="0"/>
              <a:t>Van der Waals Surface for RE-123</a:t>
            </a:r>
            <a:endParaRPr lang="en-US" dirty="0"/>
          </a:p>
        </p:txBody>
      </p:sp>
      <p:pic>
        <p:nvPicPr>
          <p:cNvPr id="1026" name="Picture 2" descr="E:\PMG-W2AGZ\Presentations &amp; Travel\2012\11-02 Cal-Nev APS San Luis Obispo\Talk\WorkBook\PBCO icsd_943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32163"/>
            <a:ext cx="8686800" cy="501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447800" y="4572000"/>
            <a:ext cx="2209800" cy="1283732"/>
            <a:chOff x="1447800" y="4572000"/>
            <a:chExt cx="2209800" cy="1283732"/>
          </a:xfrm>
        </p:grpSpPr>
        <p:sp>
          <p:nvSpPr>
            <p:cNvPr id="3" name="TextBox 2"/>
            <p:cNvSpPr txBox="1"/>
            <p:nvPr/>
          </p:nvSpPr>
          <p:spPr>
            <a:xfrm>
              <a:off x="1447800" y="5486400"/>
              <a:ext cx="2209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Wow !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2971800" y="4572000"/>
              <a:ext cx="381000" cy="109906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2514600" y="1240984"/>
            <a:ext cx="1066800" cy="921768"/>
            <a:chOff x="2514600" y="1240984"/>
            <a:chExt cx="1066800" cy="921768"/>
          </a:xfrm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2743200" y="1396100"/>
              <a:ext cx="0" cy="609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2743200" y="2005700"/>
              <a:ext cx="762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2688788" y="1943100"/>
              <a:ext cx="114300" cy="1143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49980" y="1240984"/>
              <a:ext cx="152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a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14600" y="1793420"/>
              <a:ext cx="152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b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29000" y="1676400"/>
              <a:ext cx="152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c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521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10" y="1334061"/>
            <a:ext cx="4147278" cy="399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sz="3600" dirty="0" smtClean="0"/>
              <a:t>Channel Structure Comparisons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1981200" y="83820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PBCO</a:t>
            </a:r>
            <a:endParaRPr lang="en-US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867275" y="838200"/>
            <a:ext cx="4124325" cy="5933420"/>
            <a:chOff x="4867275" y="838200"/>
            <a:chExt cx="4124325" cy="593342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7275" y="1334062"/>
              <a:ext cx="3961103" cy="3999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172200" y="838200"/>
              <a:ext cx="1219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CNT-5,0</a:t>
              </a:r>
              <a:endParaRPr lang="en-US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05600" y="6248400"/>
              <a:ext cx="228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/>
                <a:t>NB: Relative Dimensions Approximate</a:t>
              </a:r>
              <a:endParaRPr lang="en-US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6900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447800"/>
            <a:ext cx="3973642" cy="3960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600" dirty="0" smtClean="0"/>
              <a:t>Van der Waals Surfaces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83820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PBCO</a:t>
            </a:r>
            <a:endParaRPr lang="en-US" sz="2000" dirty="0"/>
          </a:p>
        </p:txBody>
      </p:sp>
      <p:grpSp>
        <p:nvGrpSpPr>
          <p:cNvPr id="9" name="Group 8"/>
          <p:cNvGrpSpPr/>
          <p:nvPr/>
        </p:nvGrpSpPr>
        <p:grpSpPr>
          <a:xfrm>
            <a:off x="4784689" y="838200"/>
            <a:ext cx="4206911" cy="5933420"/>
            <a:chOff x="4784689" y="838200"/>
            <a:chExt cx="4206911" cy="5933420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4689" y="1447800"/>
              <a:ext cx="4054511" cy="3960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172200" y="838200"/>
              <a:ext cx="1219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CNT-5,0</a:t>
              </a:r>
              <a:endParaRPr lang="en-US" sz="2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05600" y="6248400"/>
              <a:ext cx="228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/>
                <a:t>NB: Relative Dimensions Approximate</a:t>
              </a:r>
              <a:endParaRPr lang="en-US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0430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Landauer-Buettiker</a:t>
            </a:r>
            <a:r>
              <a:rPr lang="en-US" dirty="0" smtClean="0"/>
              <a:t> Formalism</a:t>
            </a:r>
            <a:endParaRPr lang="en-US" sz="2200" dirty="0" smtClean="0"/>
          </a:p>
        </p:txBody>
      </p:sp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7170038"/>
              </p:ext>
            </p:extLst>
          </p:nvPr>
        </p:nvGraphicFramePr>
        <p:xfrm>
          <a:off x="4876800" y="4800600"/>
          <a:ext cx="156845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3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76800" y="4800600"/>
                        <a:ext cx="156845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0" name="Group 59"/>
          <p:cNvGrpSpPr/>
          <p:nvPr/>
        </p:nvGrpSpPr>
        <p:grpSpPr>
          <a:xfrm>
            <a:off x="6705600" y="1447800"/>
            <a:ext cx="2286000" cy="2659467"/>
            <a:chOff x="6284260" y="1548516"/>
            <a:chExt cx="2495843" cy="2828851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1548516"/>
              <a:ext cx="1799853" cy="2490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4260" y="4038600"/>
              <a:ext cx="2495843" cy="338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6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601163"/>
              </p:ext>
            </p:extLst>
          </p:nvPr>
        </p:nvGraphicFramePr>
        <p:xfrm>
          <a:off x="106363" y="1312862"/>
          <a:ext cx="2941637" cy="272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4" name="Equation" r:id="rId7" imgW="2400120" imgH="2222280" progId="Equation.DSMT4">
                  <p:embed/>
                </p:oleObj>
              </mc:Choice>
              <mc:Fallback>
                <p:oleObj name="Equation" r:id="rId7" imgW="2400120" imgH="2222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6363" y="1312862"/>
                        <a:ext cx="2941637" cy="2725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265" name="Group 11264"/>
          <p:cNvGrpSpPr/>
          <p:nvPr/>
        </p:nvGrpSpPr>
        <p:grpSpPr>
          <a:xfrm>
            <a:off x="3200400" y="1295400"/>
            <a:ext cx="3657600" cy="2667000"/>
            <a:chOff x="3200400" y="1295400"/>
            <a:chExt cx="3657600" cy="2667000"/>
          </a:xfrm>
        </p:grpSpPr>
        <p:grpSp>
          <p:nvGrpSpPr>
            <p:cNvPr id="50" name="Group 49"/>
            <p:cNvGrpSpPr/>
            <p:nvPr/>
          </p:nvGrpSpPr>
          <p:grpSpPr>
            <a:xfrm>
              <a:off x="3200400" y="1295400"/>
              <a:ext cx="3657600" cy="2667000"/>
              <a:chOff x="2362200" y="1371600"/>
              <a:chExt cx="3895165" cy="266700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4249275" y="3276600"/>
                <a:ext cx="170325" cy="309280"/>
                <a:chOff x="4518215" y="2895600"/>
                <a:chExt cx="170325" cy="309280"/>
              </a:xfrm>
            </p:grpSpPr>
            <p:cxnSp>
              <p:nvCxnSpPr>
                <p:cNvPr id="6" name="Straight Connector 5"/>
                <p:cNvCxnSpPr/>
                <p:nvPr/>
              </p:nvCxnSpPr>
              <p:spPr>
                <a:xfrm>
                  <a:off x="4518215" y="2976280"/>
                  <a:ext cx="0" cy="152400"/>
                </a:xfrm>
                <a:prstGeom prst="line">
                  <a:avLst/>
                </a:prstGeom>
                <a:ln w="254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4572000" y="2895600"/>
                  <a:ext cx="0" cy="304800"/>
                </a:xfrm>
                <a:prstGeom prst="line">
                  <a:avLst/>
                </a:prstGeom>
                <a:ln w="254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4634755" y="2980760"/>
                  <a:ext cx="0" cy="152400"/>
                </a:xfrm>
                <a:prstGeom prst="line">
                  <a:avLst/>
                </a:prstGeom>
                <a:ln w="254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4688540" y="2900080"/>
                  <a:ext cx="0" cy="304800"/>
                </a:xfrm>
                <a:prstGeom prst="line">
                  <a:avLst/>
                </a:prstGeom>
                <a:ln w="254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/>
            </p:nvGrpSpPr>
            <p:grpSpPr>
              <a:xfrm>
                <a:off x="2362200" y="1667435"/>
                <a:ext cx="3895165" cy="770965"/>
                <a:chOff x="2362200" y="1524000"/>
                <a:chExt cx="3895165" cy="770965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2362200" y="1524000"/>
                  <a:ext cx="762000" cy="762000"/>
                  <a:chOff x="914400" y="1524000"/>
                  <a:chExt cx="762000" cy="762000"/>
                </a:xfrm>
              </p:grpSpPr>
              <p:sp>
                <p:nvSpPr>
                  <p:cNvPr id="2" name="Rectangle 1"/>
                  <p:cNvSpPr/>
                  <p:nvPr/>
                </p:nvSpPr>
                <p:spPr>
                  <a:xfrm>
                    <a:off x="914400" y="1524000"/>
                    <a:ext cx="762000" cy="762000"/>
                  </a:xfrm>
                  <a:prstGeom prst="rect">
                    <a:avLst/>
                  </a:prstGeom>
                  <a:solidFill>
                    <a:srgbClr val="CCFF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" name="TextBox 3"/>
                  <p:cNvSpPr txBox="1"/>
                  <p:nvPr/>
                </p:nvSpPr>
                <p:spPr>
                  <a:xfrm>
                    <a:off x="1151965" y="1703295"/>
                    <a:ext cx="3048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 smtClean="0"/>
                      <a:t>L</a:t>
                    </a:r>
                    <a:endParaRPr lang="en-US" dirty="0"/>
                  </a:p>
                </p:txBody>
              </p:sp>
            </p:grpSp>
            <p:grpSp>
              <p:nvGrpSpPr>
                <p:cNvPr id="19" name="Group 18"/>
                <p:cNvGrpSpPr/>
                <p:nvPr/>
              </p:nvGrpSpPr>
              <p:grpSpPr>
                <a:xfrm>
                  <a:off x="5495365" y="1532965"/>
                  <a:ext cx="762000" cy="762000"/>
                  <a:chOff x="914400" y="1524000"/>
                  <a:chExt cx="762000" cy="762000"/>
                </a:xfrm>
              </p:grpSpPr>
              <p:sp>
                <p:nvSpPr>
                  <p:cNvPr id="20" name="Rectangle 19"/>
                  <p:cNvSpPr/>
                  <p:nvPr/>
                </p:nvSpPr>
                <p:spPr>
                  <a:xfrm>
                    <a:off x="914400" y="1524000"/>
                    <a:ext cx="762000" cy="762000"/>
                  </a:xfrm>
                  <a:prstGeom prst="rect">
                    <a:avLst/>
                  </a:prstGeom>
                  <a:solidFill>
                    <a:srgbClr val="CCFF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1151965" y="1703295"/>
                    <a:ext cx="3048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 smtClean="0"/>
                      <a:t>R</a:t>
                    </a:r>
                    <a:endParaRPr lang="en-US" dirty="0"/>
                  </a:p>
                </p:txBody>
              </p:sp>
            </p:grpSp>
            <p:grpSp>
              <p:nvGrpSpPr>
                <p:cNvPr id="22" name="Group 21"/>
                <p:cNvGrpSpPr/>
                <p:nvPr/>
              </p:nvGrpSpPr>
              <p:grpSpPr>
                <a:xfrm>
                  <a:off x="3137645" y="1730190"/>
                  <a:ext cx="2362200" cy="381000"/>
                  <a:chOff x="6477000" y="3276600"/>
                  <a:chExt cx="2362200" cy="381000"/>
                </a:xfrm>
              </p:grpSpPr>
              <p:sp>
                <p:nvSpPr>
                  <p:cNvPr id="13" name="Rectangle 12"/>
                  <p:cNvSpPr/>
                  <p:nvPr/>
                </p:nvSpPr>
                <p:spPr>
                  <a:xfrm>
                    <a:off x="6477000" y="3276600"/>
                    <a:ext cx="2362200" cy="381000"/>
                  </a:xfrm>
                  <a:prstGeom prst="rect">
                    <a:avLst/>
                  </a:prstGeom>
                  <a:pattFill prst="horzBrick">
                    <a:fgClr>
                      <a:srgbClr val="FF0000"/>
                    </a:fgClr>
                    <a:bgClr>
                      <a:schemeClr val="bg1"/>
                    </a:bgClr>
                  </a:patt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6952135" y="3312460"/>
                    <a:ext cx="1371600" cy="307777"/>
                  </a:xfrm>
                  <a:prstGeom prst="rect">
                    <a:avLst/>
                  </a:prstGeom>
                  <a:solidFill>
                    <a:schemeClr val="bg1">
                      <a:alpha val="27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 smtClean="0"/>
                      <a:t>“Channel”</a:t>
                    </a:r>
                    <a:endParaRPr lang="en-US" sz="1400" dirty="0"/>
                  </a:p>
                </p:txBody>
              </p:sp>
            </p:grpSp>
          </p:grpSp>
          <p:cxnSp>
            <p:nvCxnSpPr>
              <p:cNvPr id="29" name="Straight Connector 28"/>
              <p:cNvCxnSpPr/>
              <p:nvPr/>
            </p:nvCxnSpPr>
            <p:spPr>
              <a:xfrm>
                <a:off x="3137645" y="2514600"/>
                <a:ext cx="0" cy="381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5504330" y="2519080"/>
                <a:ext cx="0" cy="381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3137645" y="2705100"/>
                <a:ext cx="236668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3886200" y="2420470"/>
                <a:ext cx="8382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 smtClean="0"/>
                  <a:t>L &lt; </a:t>
                </a:r>
                <a:r>
                  <a:rPr lang="en-US" sz="1600" i="1" dirty="0" smtClean="0">
                    <a:latin typeface="Script MT Bold" pitchFamily="66" charset="0"/>
                  </a:rPr>
                  <a:t> l</a:t>
                </a:r>
                <a:endParaRPr lang="en-US" sz="1600" i="1" dirty="0"/>
              </a:p>
            </p:txBody>
          </p:sp>
          <p:cxnSp>
            <p:nvCxnSpPr>
              <p:cNvPr id="37" name="Straight Arrow Connector 36"/>
              <p:cNvCxnSpPr/>
              <p:nvPr/>
            </p:nvCxnSpPr>
            <p:spPr>
              <a:xfrm>
                <a:off x="3352800" y="1676400"/>
                <a:ext cx="0" cy="19722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rot="10800000">
                <a:off x="3361760" y="2281515"/>
                <a:ext cx="0" cy="19722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3124200" y="1371600"/>
                <a:ext cx="4572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 smtClean="0"/>
                  <a:t>W</a:t>
                </a:r>
                <a:endParaRPr lang="en-US" sz="1600" i="1" dirty="0"/>
              </a:p>
            </p:txBody>
          </p:sp>
          <p:grpSp>
            <p:nvGrpSpPr>
              <p:cNvPr id="43" name="Group 42"/>
              <p:cNvGrpSpPr/>
              <p:nvPr/>
            </p:nvGrpSpPr>
            <p:grpSpPr>
              <a:xfrm>
                <a:off x="4096890" y="1548516"/>
                <a:ext cx="1237110" cy="338554"/>
                <a:chOff x="6687690" y="3886200"/>
                <a:chExt cx="1237110" cy="338554"/>
              </a:xfrm>
            </p:grpSpPr>
            <p:cxnSp>
              <p:nvCxnSpPr>
                <p:cNvPr id="41" name="Straight Arrow Connector 40"/>
                <p:cNvCxnSpPr/>
                <p:nvPr/>
              </p:nvCxnSpPr>
              <p:spPr>
                <a:xfrm>
                  <a:off x="7010400" y="4038600"/>
                  <a:ext cx="914400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TextBox 41"/>
                <p:cNvSpPr txBox="1"/>
                <p:nvPr/>
              </p:nvSpPr>
              <p:spPr>
                <a:xfrm>
                  <a:off x="6687690" y="3886200"/>
                  <a:ext cx="3810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i="1" dirty="0" err="1" smtClean="0"/>
                    <a:t>k</a:t>
                  </a:r>
                  <a:r>
                    <a:rPr lang="en-US" sz="1600" i="1" baseline="-25000" dirty="0" err="1" smtClean="0"/>
                    <a:t>z</a:t>
                  </a:r>
                  <a:endParaRPr lang="en-US" i="1" dirty="0"/>
                </a:p>
              </p:txBody>
            </p:sp>
          </p:grpSp>
          <p:cxnSp>
            <p:nvCxnSpPr>
              <p:cNvPr id="45" name="Straight Connector 44"/>
              <p:cNvCxnSpPr>
                <a:stCxn id="20" idx="2"/>
              </p:cNvCxnSpPr>
              <p:nvPr/>
            </p:nvCxnSpPr>
            <p:spPr>
              <a:xfrm>
                <a:off x="5876365" y="2438400"/>
                <a:ext cx="0" cy="9906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H="1">
                <a:off x="4419600" y="3429000"/>
                <a:ext cx="145676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H="1">
                <a:off x="2774580" y="3429000"/>
                <a:ext cx="145676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2756650" y="2438400"/>
                <a:ext cx="0" cy="9906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/>
              <p:cNvSpPr txBox="1"/>
              <p:nvPr/>
            </p:nvSpPr>
            <p:spPr>
              <a:xfrm>
                <a:off x="4191000" y="3669268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V</a:t>
                </a:r>
                <a:endParaRPr lang="en-US" dirty="0"/>
              </a:p>
            </p:txBody>
          </p:sp>
        </p:grpSp>
        <p:sp>
          <p:nvSpPr>
            <p:cNvPr id="11264" name="TextBox 11263"/>
            <p:cNvSpPr txBox="1"/>
            <p:nvPr/>
          </p:nvSpPr>
          <p:spPr>
            <a:xfrm>
              <a:off x="3200400" y="2819400"/>
              <a:ext cx="36576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i="1" dirty="0" smtClean="0">
                  <a:solidFill>
                    <a:srgbClr val="FF0000"/>
                  </a:solidFill>
                  <a:latin typeface="Script MT Bold" pitchFamily="66" charset="0"/>
                </a:rPr>
                <a:t>l  </a:t>
              </a:r>
              <a:r>
                <a:rPr lang="en-US" sz="1300" i="1" dirty="0" smtClean="0">
                  <a:solidFill>
                    <a:srgbClr val="FF0000"/>
                  </a:solidFill>
                  <a:latin typeface="Arial"/>
                  <a:cs typeface="Arial"/>
                </a:rPr>
                <a:t>≡  Electron Inelastic Mean Free Path</a:t>
              </a:r>
              <a:endParaRPr lang="en-US" sz="1300" i="1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269" name="TextBox 11268"/>
              <p:cNvSpPr txBox="1"/>
              <p:nvPr/>
            </p:nvSpPr>
            <p:spPr>
              <a:xfrm>
                <a:off x="152400" y="4343400"/>
                <a:ext cx="8839200" cy="2311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Note: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 smtClean="0"/>
                  <a:t>If </a:t>
                </a:r>
                <a:r>
                  <a:rPr lang="en-US" i="1" dirty="0" smtClean="0"/>
                  <a:t>L &gt; </a:t>
                </a:r>
                <a:r>
                  <a:rPr lang="en-US" i="1" dirty="0" smtClean="0">
                    <a:latin typeface="Script MT Bold" pitchFamily="66" charset="0"/>
                  </a:rPr>
                  <a:t>l</a:t>
                </a:r>
                <a:r>
                  <a:rPr lang="en-US" dirty="0">
                    <a:latin typeface="Script MT Bold" pitchFamily="66" charset="0"/>
                  </a:rPr>
                  <a:t> </a:t>
                </a:r>
                <a:r>
                  <a:rPr lang="en-US" dirty="0" smtClean="0">
                    <a:latin typeface="Script MT Bold" pitchFamily="66" charset="0"/>
                  </a:rPr>
                  <a:t>, </a:t>
                </a:r>
                <a:r>
                  <a:rPr lang="en-US" dirty="0" smtClean="0">
                    <a:latin typeface="+mj-lt"/>
                  </a:rPr>
                  <a:t>then </a:t>
                </a:r>
                <a:r>
                  <a:rPr lang="en-US" i="1" dirty="0" smtClean="0">
                    <a:latin typeface="+mj-lt"/>
                  </a:rPr>
                  <a:t>T(E</a:t>
                </a:r>
                <a:r>
                  <a:rPr lang="en-US" i="1" baseline="-25000" dirty="0" smtClean="0">
                    <a:latin typeface="+mj-lt"/>
                  </a:rPr>
                  <a:t>F</a:t>
                </a:r>
                <a:r>
                  <a:rPr lang="en-US" i="1" dirty="0" smtClean="0">
                    <a:latin typeface="+mj-lt"/>
                  </a:rPr>
                  <a:t>)</a:t>
                </a:r>
                <a:r>
                  <a:rPr lang="en-US" dirty="0" smtClean="0">
                    <a:latin typeface="+mj-lt"/>
                  </a:rPr>
                  <a:t> reverts to Ohm’s Law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 smtClean="0">
                    <a:latin typeface="+mj-lt"/>
                  </a:rPr>
                  <a:t>If not, ballistic boundary conditions apply, a la </a:t>
                </a:r>
                <a:r>
                  <a:rPr lang="en-US" dirty="0" err="1" smtClean="0">
                    <a:latin typeface="+mj-lt"/>
                  </a:rPr>
                  <a:t>Landauer</a:t>
                </a:r>
                <a:r>
                  <a:rPr lang="en-US" dirty="0" smtClean="0">
                    <a:latin typeface="+mj-lt"/>
                  </a:rPr>
                  <a:t>, and </a:t>
                </a:r>
                <a:r>
                  <a:rPr lang="en-US" i="1" dirty="0"/>
                  <a:t>T(E</a:t>
                </a:r>
                <a:r>
                  <a:rPr lang="en-US" i="1" baseline="-25000" dirty="0"/>
                  <a:t>F</a:t>
                </a:r>
                <a:r>
                  <a:rPr lang="en-US" i="1" dirty="0" smtClean="0"/>
                  <a:t>) </a:t>
                </a:r>
                <a:r>
                  <a:rPr lang="en-US" dirty="0" smtClean="0"/>
                  <a:t>can scale</a:t>
                </a:r>
                <a:br>
                  <a:rPr lang="en-US" dirty="0" smtClean="0"/>
                </a:br>
                <a:r>
                  <a:rPr lang="en-US" dirty="0" smtClean="0"/>
                  <a:t>from 1 to &gt;20, depending on the number of channels (</a:t>
                </a:r>
                <a:r>
                  <a:rPr lang="en-US" dirty="0" err="1" smtClean="0"/>
                  <a:t>eigenstates</a:t>
                </a:r>
                <a:r>
                  <a:rPr lang="en-US" dirty="0" smtClean="0"/>
                  <a:t>) available for transport, times </a:t>
                </a:r>
                <a:r>
                  <a:rPr lang="en-US" i="1" dirty="0" smtClean="0"/>
                  <a:t>2e</a:t>
                </a:r>
                <a:r>
                  <a:rPr lang="en-US" i="1" baseline="30000" dirty="0" smtClean="0"/>
                  <a:t>2</a:t>
                </a:r>
                <a:r>
                  <a:rPr lang="en-US" i="1" dirty="0" smtClean="0"/>
                  <a:t>/h</a:t>
                </a:r>
                <a:r>
                  <a:rPr lang="en-US" dirty="0" smtClean="0"/>
                  <a:t> =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7.75</m:t>
                    </m:r>
                    <m:r>
                      <a:rPr lang="en-US" b="0" i="0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0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b="0" i="0" smtClean="0">
                            <a:latin typeface="Cambria Math"/>
                            <a:ea typeface="Cambria Math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r>
                  <a:rPr lang="en-US" dirty="0" err="1" smtClean="0"/>
                  <a:t>siemons</a:t>
                </a:r>
                <a:r>
                  <a:rPr lang="en-US" dirty="0" smtClean="0"/>
                  <a:t> = 1/12.9 </a:t>
                </a:r>
                <a:r>
                  <a:rPr lang="en-US" i="1" dirty="0" smtClean="0"/>
                  <a:t>k</a:t>
                </a:r>
                <a:r>
                  <a:rPr lang="el-GR" i="1" dirty="0" smtClean="0"/>
                  <a:t>Ω</a:t>
                </a:r>
                <a:r>
                  <a:rPr lang="en-US" dirty="0" smtClean="0">
                    <a:latin typeface="+mj-lt"/>
                  </a:rPr>
                  <a:t> 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i="1" dirty="0" smtClean="0"/>
                  <a:t>T(E</a:t>
                </a:r>
                <a:r>
                  <a:rPr lang="en-US" i="1" baseline="-25000" dirty="0" smtClean="0"/>
                  <a:t>F</a:t>
                </a:r>
                <a:r>
                  <a:rPr lang="en-US" i="1" dirty="0" smtClean="0"/>
                  <a:t>) </a:t>
                </a:r>
                <a:r>
                  <a:rPr lang="en-US" dirty="0" smtClean="0"/>
                  <a:t>can be calculated using the </a:t>
                </a:r>
                <a:r>
                  <a:rPr lang="en-US" dirty="0" err="1" smtClean="0"/>
                  <a:t>PWcond</a:t>
                </a:r>
                <a:r>
                  <a:rPr lang="en-US" dirty="0" smtClean="0"/>
                  <a:t> tools with the Quantum-Espresso DFT package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 smtClean="0"/>
                  <a:t>The following calculations for RE-123 assume only one unit cell in the “channel.”</a:t>
                </a:r>
                <a:endParaRPr lang="en-US" dirty="0"/>
              </a:p>
            </p:txBody>
          </p:sp>
        </mc:Choice>
        <mc:Fallback xmlns="">
          <p:sp>
            <p:nvSpPr>
              <p:cNvPr id="11269" name="TextBox 112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343400"/>
                <a:ext cx="8839200" cy="2311402"/>
              </a:xfrm>
              <a:prstGeom prst="rect">
                <a:avLst/>
              </a:prstGeom>
              <a:blipFill rotWithShape="1">
                <a:blip r:embed="rId9"/>
                <a:stretch>
                  <a:fillRect l="-552" t="-1319" r="-345" b="-31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123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AULMI~1\AppData\Local\Temp\scl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8909"/>
            <a:ext cx="8855075" cy="684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PAULMI~1\AppData\Local\Temp\scl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228725"/>
            <a:ext cx="235267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87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AULMI~1\AppData\Local\Temp\scl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4223"/>
            <a:ext cx="8578850" cy="678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PAULMI~1\AppData\Local\Temp\scl2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42918"/>
            <a:ext cx="4210050" cy="175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72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PAULMI~1\AppData\Local\Temp\scl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60" y="-1"/>
            <a:ext cx="8805715" cy="681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PAULMI~1\AppData\Local\Temp\scl2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064329"/>
            <a:ext cx="4324350" cy="175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63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993"/>
            <a:ext cx="8382000" cy="6789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990600" y="2895600"/>
            <a:ext cx="2133600" cy="1371600"/>
            <a:chOff x="990600" y="2895600"/>
            <a:chExt cx="2133600" cy="1371600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990600" y="2895600"/>
              <a:ext cx="2133600" cy="1371600"/>
            </a:xfrm>
            <a:prstGeom prst="wedgeRoundRectCallout">
              <a:avLst>
                <a:gd name="adj1" fmla="val 56572"/>
                <a:gd name="adj2" fmla="val 16862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3288665"/>
              <a:ext cx="933450" cy="902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600200" y="28956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  “c”</a:t>
              </a:r>
              <a:endParaRPr lang="en-US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133600" y="3269159"/>
              <a:ext cx="990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T</a:t>
              </a:r>
              <a:r>
                <a:rPr lang="en-US" sz="1200" baseline="-25000" dirty="0" err="1" smtClean="0"/>
                <a:t>max</a:t>
              </a:r>
              <a:r>
                <a:rPr lang="en-US" sz="1200" baseline="-25000" dirty="0" smtClean="0"/>
                <a:t> </a:t>
              </a:r>
              <a:r>
                <a:rPr lang="en-US" sz="1200" dirty="0" smtClean="0"/>
                <a:t>= 4</a:t>
              </a:r>
            </a:p>
            <a:p>
              <a:r>
                <a:rPr lang="en-US" sz="1200" dirty="0" smtClean="0"/>
                <a:t>&lt;T&gt; = 0.4</a:t>
              </a:r>
            </a:p>
            <a:p>
              <a:r>
                <a:rPr lang="en-US" sz="1200" dirty="0" smtClean="0">
                  <a:sym typeface="Symbol"/>
                </a:rPr>
                <a:t>(T) = 0.7</a:t>
              </a:r>
              <a:endParaRPr lang="en-US" sz="1200" dirty="0" smtClean="0"/>
            </a:p>
            <a:p>
              <a:r>
                <a:rPr lang="en-US" sz="1200" baseline="-25000" dirty="0" smtClean="0"/>
                <a:t> </a:t>
              </a:r>
              <a:endParaRPr lang="en-US" sz="1200" baseline="-250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752600" y="919064"/>
            <a:ext cx="2133600" cy="1747936"/>
            <a:chOff x="1752600" y="919064"/>
            <a:chExt cx="2133600" cy="1747936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1752600" y="919064"/>
              <a:ext cx="2133600" cy="1671735"/>
            </a:xfrm>
            <a:prstGeom prst="wedgeRoundRectCallout">
              <a:avLst>
                <a:gd name="adj1" fmla="val 59633"/>
                <a:gd name="adj2" fmla="val 66339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62200" y="919065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  “a”</a:t>
              </a:r>
              <a:endParaRPr lang="en-US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81200" y="2082225"/>
              <a:ext cx="160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/>
                <a:t>T</a:t>
              </a:r>
              <a:r>
                <a:rPr lang="en-US" sz="1200" baseline="-25000" dirty="0" err="1" smtClean="0"/>
                <a:t>max</a:t>
              </a:r>
              <a:r>
                <a:rPr lang="en-US" sz="1200" baseline="-25000" dirty="0" smtClean="0"/>
                <a:t> </a:t>
              </a:r>
              <a:r>
                <a:rPr lang="en-US" sz="1200" dirty="0" smtClean="0"/>
                <a:t>= 14, </a:t>
              </a:r>
              <a:r>
                <a:rPr lang="en-US" sz="1200" dirty="0"/>
                <a:t>&lt;T&gt; = </a:t>
              </a:r>
              <a:r>
                <a:rPr lang="en-US" sz="1200" dirty="0" smtClean="0"/>
                <a:t>3.3</a:t>
              </a:r>
            </a:p>
            <a:p>
              <a:pPr algn="ctr"/>
              <a:r>
                <a:rPr lang="en-US" sz="1200" dirty="0" smtClean="0">
                  <a:sym typeface="Symbol"/>
                </a:rPr>
                <a:t>         (T) = 3.0</a:t>
              </a:r>
              <a:endParaRPr lang="en-US" sz="1200" dirty="0" smtClean="0"/>
            </a:p>
            <a:p>
              <a:pPr algn="ctr"/>
              <a:r>
                <a:rPr lang="en-US" sz="1200" baseline="-25000" dirty="0" smtClean="0"/>
                <a:t> </a:t>
              </a:r>
              <a:endParaRPr lang="en-US" sz="1200" baseline="-25000" dirty="0"/>
            </a:p>
          </p:txBody>
        </p:sp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1295400"/>
              <a:ext cx="1619250" cy="776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781800" y="690464"/>
            <a:ext cx="2133600" cy="1747936"/>
            <a:chOff x="6781800" y="690464"/>
            <a:chExt cx="2133600" cy="1747936"/>
          </a:xfrm>
        </p:grpSpPr>
        <p:sp>
          <p:nvSpPr>
            <p:cNvPr id="17" name="Rounded Rectangular Callout 16"/>
            <p:cNvSpPr/>
            <p:nvPr/>
          </p:nvSpPr>
          <p:spPr>
            <a:xfrm>
              <a:off x="6781800" y="690464"/>
              <a:ext cx="2133600" cy="1671735"/>
            </a:xfrm>
            <a:prstGeom prst="wedgeRoundRectCallout">
              <a:avLst>
                <a:gd name="adj1" fmla="val -101300"/>
                <a:gd name="adj2" fmla="val 35083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91400" y="690465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  “b”</a:t>
              </a:r>
              <a:endParaRPr lang="en-US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10400" y="1853625"/>
              <a:ext cx="160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/>
                <a:t>T</a:t>
              </a:r>
              <a:r>
                <a:rPr lang="en-US" sz="1200" baseline="-25000" dirty="0" err="1" smtClean="0"/>
                <a:t>max</a:t>
              </a:r>
              <a:r>
                <a:rPr lang="en-US" sz="1200" baseline="-25000" dirty="0" smtClean="0"/>
                <a:t> </a:t>
              </a:r>
              <a:r>
                <a:rPr lang="en-US" sz="1200" dirty="0" smtClean="0"/>
                <a:t>= 16, </a:t>
              </a:r>
              <a:r>
                <a:rPr lang="en-US" sz="1200" dirty="0"/>
                <a:t>&lt;T&gt; = </a:t>
              </a:r>
              <a:r>
                <a:rPr lang="en-US" sz="1200" dirty="0" smtClean="0"/>
                <a:t>4.5</a:t>
              </a:r>
            </a:p>
            <a:p>
              <a:pPr algn="ctr"/>
              <a:r>
                <a:rPr lang="en-US" sz="1200" dirty="0" smtClean="0">
                  <a:sym typeface="Symbol"/>
                </a:rPr>
                <a:t>         (T) = 3.3</a:t>
              </a:r>
              <a:endParaRPr lang="en-US" sz="1200" dirty="0" smtClean="0"/>
            </a:p>
            <a:p>
              <a:pPr algn="ctr"/>
              <a:r>
                <a:rPr lang="en-US" sz="1200" baseline="-25000" dirty="0" smtClean="0"/>
                <a:t> </a:t>
              </a:r>
              <a:endParaRPr lang="en-US" sz="1200" baseline="-25000" dirty="0"/>
            </a:p>
          </p:txBody>
        </p:sp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400" y="1052670"/>
              <a:ext cx="1608365" cy="776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861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11"/>
          <p:cNvSpPr txBox="1">
            <a:spLocks noChangeArrowheads="1"/>
          </p:cNvSpPr>
          <p:nvPr/>
        </p:nvSpPr>
        <p:spPr bwMode="auto">
          <a:xfrm>
            <a:off x="76200" y="152400"/>
            <a:ext cx="8991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Comic Sans MS" pitchFamily="66" charset="0"/>
              </a:rPr>
              <a:t>Possibilities for Observation of Quantum Transport in (RE)Ba</a:t>
            </a:r>
            <a:r>
              <a:rPr lang="en-US" sz="3200" b="1" baseline="-25000" dirty="0" smtClean="0">
                <a:solidFill>
                  <a:srgbClr val="000000"/>
                </a:solidFill>
                <a:latin typeface="Comic Sans MS" pitchFamily="66" charset="0"/>
              </a:rPr>
              <a:t>2</a:t>
            </a:r>
            <a:r>
              <a:rPr lang="en-US" sz="3200" b="1" dirty="0" smtClean="0">
                <a:solidFill>
                  <a:srgbClr val="000000"/>
                </a:solidFill>
                <a:latin typeface="Comic Sans MS" pitchFamily="66" charset="0"/>
              </a:rPr>
              <a:t>Cu</a:t>
            </a:r>
            <a:r>
              <a:rPr lang="en-US" sz="3200" b="1" baseline="-25000" dirty="0" smtClean="0">
                <a:solidFill>
                  <a:srgbClr val="000000"/>
                </a:solidFill>
                <a:latin typeface="Comic Sans MS" pitchFamily="66" charset="0"/>
              </a:rPr>
              <a:t>3</a:t>
            </a:r>
            <a:r>
              <a:rPr lang="en-US" sz="3200" b="1" dirty="0" smtClean="0">
                <a:solidFill>
                  <a:srgbClr val="000000"/>
                </a:solidFill>
                <a:latin typeface="Comic Sans MS" pitchFamily="66" charset="0"/>
              </a:rPr>
              <a:t>O</a:t>
            </a:r>
            <a:r>
              <a:rPr lang="en-US" sz="3200" b="1" baseline="-25000" dirty="0" smtClean="0">
                <a:solidFill>
                  <a:srgbClr val="000000"/>
                </a:solidFill>
                <a:latin typeface="Comic Sans MS" pitchFamily="66" charset="0"/>
              </a:rPr>
              <a:t>7-y </a:t>
            </a:r>
            <a:r>
              <a:rPr lang="en-US" sz="3200" b="1" dirty="0" err="1" smtClean="0">
                <a:solidFill>
                  <a:srgbClr val="000000"/>
                </a:solidFill>
                <a:latin typeface="Comic Sans MS" pitchFamily="66" charset="0"/>
              </a:rPr>
              <a:t>Perovskites</a:t>
            </a:r>
            <a:endParaRPr lang="en-US" sz="3200" b="1" baseline="-25000" dirty="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1219200" y="2286000"/>
            <a:ext cx="6400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Paul Michael Grant</a:t>
            </a: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Comic Sans MS" pitchFamily="66" charset="0"/>
              </a:rPr>
              <a:t>APS Senior Life </a:t>
            </a:r>
            <a:r>
              <a:rPr lang="en-US" sz="1600" b="1" dirty="0" smtClean="0">
                <a:solidFill>
                  <a:srgbClr val="000000"/>
                </a:solidFill>
                <a:latin typeface="Comic Sans MS" pitchFamily="66" charset="0"/>
              </a:rPr>
              <a:t>Fellow</a:t>
            </a:r>
            <a:br>
              <a:rPr lang="en-US" sz="1600" b="1" dirty="0" smtClean="0">
                <a:solidFill>
                  <a:srgbClr val="000000"/>
                </a:solidFill>
                <a:latin typeface="Comic Sans MS" pitchFamily="66" charset="0"/>
              </a:rPr>
            </a:br>
            <a:r>
              <a:rPr lang="en-US" sz="1600" b="1" dirty="0" smtClean="0">
                <a:solidFill>
                  <a:srgbClr val="000000"/>
                </a:solidFill>
                <a:latin typeface="Comic Sans MS" pitchFamily="66" charset="0"/>
              </a:rPr>
              <a:t>Staff Associate, JPL/</a:t>
            </a:r>
            <a:r>
              <a:rPr lang="en-US" sz="1600" b="1" dirty="0" err="1" smtClean="0">
                <a:solidFill>
                  <a:srgbClr val="000000"/>
                </a:solidFill>
                <a:latin typeface="Comic Sans MS" pitchFamily="66" charset="0"/>
              </a:rPr>
              <a:t>CalTech</a:t>
            </a:r>
            <a:endParaRPr lang="en-US" sz="1600" b="1" dirty="0">
              <a:solidFill>
                <a:srgbClr val="000000"/>
              </a:solidFill>
              <a:latin typeface="Comic Sans MS" pitchFamily="66" charset="0"/>
            </a:endParaRP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Comic Sans MS" pitchFamily="66" charset="0"/>
              </a:rPr>
              <a:t>IBM Research Staff Member Emeritus</a:t>
            </a: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Comic Sans MS" pitchFamily="66" charset="0"/>
              </a:rPr>
              <a:t>EPRI Science Fellow (Retired)</a:t>
            </a: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Comic Sans MS" pitchFamily="66" charset="0"/>
              </a:rPr>
              <a:t>Principal, W2AGZ Technologies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79071" y="2743200"/>
            <a:ext cx="6019800" cy="144655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anchor="ctr" anchorCtr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 smtClean="0">
              <a:solidFill>
                <a:srgbClr val="000000"/>
              </a:solidFill>
              <a:latin typeface="Academy Engraved LET" pitchFamily="2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Academy Engraved LET" pitchFamily="2" charset="0"/>
              </a:rPr>
              <a:t>Aging </a:t>
            </a:r>
            <a:r>
              <a:rPr lang="en-US" sz="3200" b="1" dirty="0">
                <a:solidFill>
                  <a:srgbClr val="000000"/>
                </a:solidFill>
                <a:latin typeface="Academy Engraved LET" pitchFamily="2" charset="0"/>
              </a:rPr>
              <a:t>IBM </a:t>
            </a:r>
            <a:r>
              <a:rPr lang="en-US" sz="3200" b="1" dirty="0" smtClean="0">
                <a:solidFill>
                  <a:srgbClr val="000000"/>
                </a:solidFill>
                <a:latin typeface="Academy Engraved LET" pitchFamily="2" charset="0"/>
              </a:rPr>
              <a:t>Pensioner</a:t>
            </a:r>
            <a:endParaRPr lang="en-US" sz="3200" b="1" dirty="0">
              <a:solidFill>
                <a:srgbClr val="000000"/>
              </a:solidFill>
              <a:latin typeface="Academy Engraved LET" pitchFamily="2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Academy Engraved LET" pitchFamily="2" charset="0"/>
              </a:rPr>
              <a:t>(research supported under the IBM retirement fund</a:t>
            </a:r>
            <a:r>
              <a:rPr lang="en-US" sz="2000" b="1" dirty="0" smtClean="0">
                <a:solidFill>
                  <a:srgbClr val="000000"/>
                </a:solidFill>
                <a:latin typeface="Academy Engraved LET" pitchFamily="2" charset="0"/>
              </a:rPr>
              <a:t>)</a:t>
            </a:r>
            <a:br>
              <a:rPr lang="en-US" sz="2000" b="1" dirty="0" smtClean="0">
                <a:solidFill>
                  <a:srgbClr val="000000"/>
                </a:solidFill>
                <a:latin typeface="Academy Engraved LET" pitchFamily="2" charset="0"/>
              </a:rPr>
            </a:br>
            <a:endParaRPr lang="en-US" sz="2000" b="1" dirty="0">
              <a:solidFill>
                <a:srgbClr val="000000"/>
              </a:solidFill>
              <a:latin typeface="Academy Engraved LET" pitchFamily="2" charset="0"/>
            </a:endParaRPr>
          </a:p>
        </p:txBody>
      </p:sp>
      <p:pic>
        <p:nvPicPr>
          <p:cNvPr id="7170" name="Picture 2" descr="http://wikitravel.org/upload/en/thumb/c/ce/Baltimore24.jpg/400px-Baltimore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84540"/>
            <a:ext cx="3505200" cy="22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ikitravel.org/upload/shared/thumb/d/d6/8inch_guns_at_Fort_McHenry.jpg/260px-8inch_guns_at_Fort_McHenr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2000"/>
            <a:ext cx="3701362" cy="222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5800" y="1258669"/>
            <a:ext cx="7892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  <a:t>Session R43: Electron Transfer, Charge Transfer and Transport</a:t>
            </a:r>
            <a:b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  <a:t>Talk R43.00003, 2:30 PM, Wednesday, March 20, 2013</a:t>
            </a:r>
          </a:p>
          <a:p>
            <a:pPr algn="ctr"/>
            <a: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  <a:t>Hilton Baltimore Room:  Holiday Ballroom 2</a:t>
            </a:r>
            <a:endParaRPr lang="en-US" dirty="0">
              <a:solidFill>
                <a:srgbClr val="7030A0"/>
              </a:solidFill>
              <a:latin typeface="Comic Sans MS" pitchFamily="6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829175" y="4584540"/>
            <a:ext cx="3676650" cy="2197260"/>
            <a:chOff x="4829175" y="4584540"/>
            <a:chExt cx="3676650" cy="2197260"/>
          </a:xfrm>
        </p:grpSpPr>
        <p:pic>
          <p:nvPicPr>
            <p:cNvPr id="7174" name="Picture 6" descr="C:\Users\PAULMI~1\AppData\Local\Temp\scl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9175" y="4584540"/>
              <a:ext cx="1654629" cy="1017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6" name="Picture 8" descr="C:\Users\PAULMI~1\AppData\Local\Temp\scl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55144" y="5856459"/>
              <a:ext cx="1850681" cy="925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6483804" y="5486400"/>
            <a:ext cx="1593396" cy="1295399"/>
            <a:chOff x="6483804" y="5486400"/>
            <a:chExt cx="1593396" cy="1295399"/>
          </a:xfrm>
        </p:grpSpPr>
        <p:grpSp>
          <p:nvGrpSpPr>
            <p:cNvPr id="16" name="Group 15"/>
            <p:cNvGrpSpPr/>
            <p:nvPr/>
          </p:nvGrpSpPr>
          <p:grpSpPr>
            <a:xfrm>
              <a:off x="6483804" y="5602268"/>
              <a:ext cx="1593396" cy="1179531"/>
              <a:chOff x="6483804" y="5602268"/>
              <a:chExt cx="1593396" cy="1179531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 flipH="1" flipV="1">
                <a:off x="6483804" y="5602268"/>
                <a:ext cx="171340" cy="25419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&quot;No&quot; Symbol 14"/>
              <p:cNvSpPr/>
              <p:nvPr/>
            </p:nvSpPr>
            <p:spPr>
              <a:xfrm>
                <a:off x="7086600" y="5856458"/>
                <a:ext cx="990600" cy="925341"/>
              </a:xfrm>
              <a:prstGeom prst="noSmoking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6553200" y="5486400"/>
              <a:ext cx="736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1812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944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993"/>
            <a:ext cx="8382000" cy="6789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990600" y="2895600"/>
            <a:ext cx="2133600" cy="1371600"/>
            <a:chOff x="990600" y="2895600"/>
            <a:chExt cx="2133600" cy="1371600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990600" y="2895600"/>
              <a:ext cx="2133600" cy="1371600"/>
            </a:xfrm>
            <a:prstGeom prst="wedgeRoundRectCallout">
              <a:avLst>
                <a:gd name="adj1" fmla="val 56572"/>
                <a:gd name="adj2" fmla="val 16862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3288665"/>
              <a:ext cx="933450" cy="902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600200" y="28956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</a:rPr>
                <a:t>  “c”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133600" y="3269159"/>
              <a:ext cx="990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srgbClr val="000000"/>
                  </a:solidFill>
                </a:rPr>
                <a:t>T</a:t>
              </a:r>
              <a:r>
                <a:rPr lang="en-US" sz="1200" baseline="-25000" dirty="0" err="1" smtClean="0">
                  <a:solidFill>
                    <a:srgbClr val="000000"/>
                  </a:solidFill>
                </a:rPr>
                <a:t>max</a:t>
              </a:r>
              <a:r>
                <a:rPr lang="en-US" sz="1200" baseline="-25000" dirty="0" smtClean="0">
                  <a:solidFill>
                    <a:srgbClr val="000000"/>
                  </a:solidFill>
                </a:rPr>
                <a:t> </a:t>
              </a:r>
              <a:r>
                <a:rPr lang="en-US" sz="1200" dirty="0" smtClean="0">
                  <a:solidFill>
                    <a:srgbClr val="000000"/>
                  </a:solidFill>
                </a:rPr>
                <a:t>= 4</a:t>
              </a:r>
            </a:p>
            <a:p>
              <a:r>
                <a:rPr lang="en-US" sz="1200" dirty="0" smtClean="0">
                  <a:solidFill>
                    <a:srgbClr val="000000"/>
                  </a:solidFill>
                </a:rPr>
                <a:t>&lt;T&gt; = 0.4</a:t>
              </a:r>
            </a:p>
            <a:p>
              <a:r>
                <a:rPr lang="en-US" sz="1200" dirty="0" smtClean="0">
                  <a:solidFill>
                    <a:srgbClr val="000000"/>
                  </a:solidFill>
                  <a:sym typeface="Symbol"/>
                </a:rPr>
                <a:t>(T) = 0.7</a:t>
              </a:r>
              <a:endParaRPr lang="en-US" sz="1200" dirty="0" smtClean="0">
                <a:solidFill>
                  <a:srgbClr val="000000"/>
                </a:solidFill>
              </a:endParaRPr>
            </a:p>
            <a:p>
              <a:r>
                <a:rPr lang="en-US" sz="1200" baseline="-25000" dirty="0" smtClean="0">
                  <a:solidFill>
                    <a:srgbClr val="000000"/>
                  </a:solidFill>
                </a:rPr>
                <a:t> </a:t>
              </a:r>
              <a:endParaRPr lang="en-US" sz="1200" baseline="-25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752600" y="919064"/>
            <a:ext cx="2133600" cy="1747936"/>
            <a:chOff x="1752600" y="919064"/>
            <a:chExt cx="2133600" cy="1747936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1752600" y="919064"/>
              <a:ext cx="2133600" cy="1671735"/>
            </a:xfrm>
            <a:prstGeom prst="wedgeRoundRectCallout">
              <a:avLst>
                <a:gd name="adj1" fmla="val 59633"/>
                <a:gd name="adj2" fmla="val 66339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62200" y="919065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</a:rPr>
                <a:t>  “a”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81200" y="2082225"/>
              <a:ext cx="160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>
                  <a:solidFill>
                    <a:srgbClr val="000000"/>
                  </a:solidFill>
                </a:rPr>
                <a:t>T</a:t>
              </a:r>
              <a:r>
                <a:rPr lang="en-US" sz="1200" baseline="-25000" dirty="0" err="1" smtClean="0">
                  <a:solidFill>
                    <a:srgbClr val="000000"/>
                  </a:solidFill>
                </a:rPr>
                <a:t>max</a:t>
              </a:r>
              <a:r>
                <a:rPr lang="en-US" sz="1200" baseline="-25000" dirty="0" smtClean="0">
                  <a:solidFill>
                    <a:srgbClr val="000000"/>
                  </a:solidFill>
                </a:rPr>
                <a:t> </a:t>
              </a:r>
              <a:r>
                <a:rPr lang="en-US" sz="1200" dirty="0" smtClean="0">
                  <a:solidFill>
                    <a:srgbClr val="000000"/>
                  </a:solidFill>
                </a:rPr>
                <a:t>= 14, </a:t>
              </a:r>
              <a:r>
                <a:rPr lang="en-US" sz="1200" dirty="0">
                  <a:solidFill>
                    <a:srgbClr val="000000"/>
                  </a:solidFill>
                </a:rPr>
                <a:t>&lt;T&gt; = </a:t>
              </a:r>
              <a:r>
                <a:rPr lang="en-US" sz="1200" dirty="0" smtClean="0">
                  <a:solidFill>
                    <a:srgbClr val="000000"/>
                  </a:solidFill>
                </a:rPr>
                <a:t>3.3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sym typeface="Symbol"/>
                </a:rPr>
                <a:t>         (T) = 3.0</a:t>
              </a:r>
              <a:endParaRPr lang="en-US" sz="1200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en-US" sz="1200" baseline="-25000" dirty="0" smtClean="0">
                  <a:solidFill>
                    <a:srgbClr val="000000"/>
                  </a:solidFill>
                </a:rPr>
                <a:t> </a:t>
              </a:r>
              <a:endParaRPr lang="en-US" sz="1200" baseline="-25000" dirty="0">
                <a:solidFill>
                  <a:srgbClr val="000000"/>
                </a:solidFill>
              </a:endParaRPr>
            </a:p>
          </p:txBody>
        </p:sp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1295400"/>
              <a:ext cx="1619250" cy="776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781800" y="690464"/>
            <a:ext cx="2133600" cy="1747936"/>
            <a:chOff x="6781800" y="690464"/>
            <a:chExt cx="2133600" cy="1747936"/>
          </a:xfrm>
        </p:grpSpPr>
        <p:sp>
          <p:nvSpPr>
            <p:cNvPr id="17" name="Rounded Rectangular Callout 16"/>
            <p:cNvSpPr/>
            <p:nvPr/>
          </p:nvSpPr>
          <p:spPr>
            <a:xfrm>
              <a:off x="6781800" y="690464"/>
              <a:ext cx="2133600" cy="1671735"/>
            </a:xfrm>
            <a:prstGeom prst="wedgeRoundRectCallout">
              <a:avLst>
                <a:gd name="adj1" fmla="val -101300"/>
                <a:gd name="adj2" fmla="val 35083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91400" y="690465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</a:rPr>
                <a:t>  “b”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10400" y="1853625"/>
              <a:ext cx="160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>
                  <a:solidFill>
                    <a:srgbClr val="000000"/>
                  </a:solidFill>
                </a:rPr>
                <a:t>T</a:t>
              </a:r>
              <a:r>
                <a:rPr lang="en-US" sz="1200" baseline="-25000" dirty="0" err="1" smtClean="0">
                  <a:solidFill>
                    <a:srgbClr val="000000"/>
                  </a:solidFill>
                </a:rPr>
                <a:t>max</a:t>
              </a:r>
              <a:r>
                <a:rPr lang="en-US" sz="1200" baseline="-25000" dirty="0" smtClean="0">
                  <a:solidFill>
                    <a:srgbClr val="000000"/>
                  </a:solidFill>
                </a:rPr>
                <a:t> </a:t>
              </a:r>
              <a:r>
                <a:rPr lang="en-US" sz="1200" dirty="0" smtClean="0">
                  <a:solidFill>
                    <a:srgbClr val="000000"/>
                  </a:solidFill>
                </a:rPr>
                <a:t>= 16, </a:t>
              </a:r>
              <a:r>
                <a:rPr lang="en-US" sz="1200" dirty="0">
                  <a:solidFill>
                    <a:srgbClr val="000000"/>
                  </a:solidFill>
                </a:rPr>
                <a:t>&lt;T&gt; = </a:t>
              </a:r>
              <a:r>
                <a:rPr lang="en-US" sz="1200" dirty="0" smtClean="0">
                  <a:solidFill>
                    <a:srgbClr val="000000"/>
                  </a:solidFill>
                </a:rPr>
                <a:t>4.5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sym typeface="Symbol"/>
                </a:rPr>
                <a:t>         (T) = 3.3</a:t>
              </a:r>
              <a:endParaRPr lang="en-US" sz="1200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en-US" sz="1200" baseline="-25000" dirty="0" smtClean="0">
                  <a:solidFill>
                    <a:srgbClr val="000000"/>
                  </a:solidFill>
                </a:rPr>
                <a:t> </a:t>
              </a:r>
              <a:endParaRPr lang="en-US" sz="1200" baseline="-25000" dirty="0">
                <a:solidFill>
                  <a:srgbClr val="000000"/>
                </a:solidFill>
              </a:endParaRPr>
            </a:p>
          </p:txBody>
        </p:sp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400" y="1052670"/>
              <a:ext cx="1608365" cy="776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1524000" y="2519265"/>
            <a:ext cx="7543800" cy="3500535"/>
            <a:chOff x="1524000" y="2519265"/>
            <a:chExt cx="7543800" cy="3500535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3924300"/>
              <a:ext cx="6543675" cy="209550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  <a:effectLst/>
          </p:spPr>
        </p:pic>
        <p:sp>
          <p:nvSpPr>
            <p:cNvPr id="21" name="Rounded Rectangular Callout 20"/>
            <p:cNvSpPr/>
            <p:nvPr/>
          </p:nvSpPr>
          <p:spPr>
            <a:xfrm>
              <a:off x="6934200" y="2519265"/>
              <a:ext cx="2133600" cy="1220568"/>
            </a:xfrm>
            <a:prstGeom prst="wedgeRoundRectCallout">
              <a:avLst>
                <a:gd name="adj1" fmla="val -62645"/>
                <a:gd name="adj2" fmla="val 64462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162800" y="2519265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</a:rPr>
                <a:t>“CNT 5,0”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885" y="2843214"/>
              <a:ext cx="817115" cy="755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511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905000" y="4572000"/>
            <a:ext cx="3581400" cy="914400"/>
          </a:xfrm>
          <a:prstGeom prst="rect">
            <a:avLst/>
          </a:prstGeom>
          <a:pattFill prst="dkVert">
            <a:fgClr>
              <a:schemeClr val="bg1">
                <a:lumMod val="85000"/>
              </a:schemeClr>
            </a:fgClr>
            <a:bgClr>
              <a:schemeClr val="accent6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Y-123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905000" y="4114800"/>
            <a:ext cx="3581400" cy="457200"/>
          </a:xfrm>
          <a:prstGeom prst="rect">
            <a:avLst/>
          </a:prstGeom>
          <a:pattFill prst="dkVert">
            <a:fgClr>
              <a:schemeClr val="bg1">
                <a:lumMod val="85000"/>
              </a:schemeClr>
            </a:fgClr>
            <a:bgClr>
              <a:schemeClr val="tx2">
                <a:lumMod val="40000"/>
                <a:lumOff val="60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/>
              <a:t>Pr</a:t>
            </a:r>
            <a:r>
              <a:rPr lang="en-US" dirty="0"/>
              <a:t>-123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1371600" y="4267200"/>
            <a:ext cx="0" cy="10668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8" name="TextBox 10"/>
          <p:cNvSpPr txBox="1">
            <a:spLocks noChangeArrowheads="1"/>
          </p:cNvSpPr>
          <p:nvPr/>
        </p:nvSpPr>
        <p:spPr bwMode="auto">
          <a:xfrm>
            <a:off x="958850" y="5410200"/>
            <a:ext cx="8382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/>
              <a:t>b-axis</a:t>
            </a:r>
          </a:p>
        </p:txBody>
      </p:sp>
      <p:cxnSp>
        <p:nvCxnSpPr>
          <p:cNvPr id="13" name="Straight Connector 12"/>
          <p:cNvCxnSpPr>
            <a:stCxn id="6" idx="2"/>
          </p:cNvCxnSpPr>
          <p:nvPr/>
        </p:nvCxnSpPr>
        <p:spPr bwMode="auto">
          <a:xfrm>
            <a:off x="3695700" y="5486400"/>
            <a:ext cx="0" cy="10668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>
            <a:off x="3675063" y="2819400"/>
            <a:ext cx="0" cy="8382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>
            <a:off x="3695700" y="6553200"/>
            <a:ext cx="30099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>
            <a:off x="3684588" y="2819400"/>
            <a:ext cx="30099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3" name="Picture 2" descr="C:\Users\Paul Michael Grant\AppData\Local\Microsoft\Windows\Temporary Internet Files\Content.IE5\F4TBQ31B\MC900434785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125" y="4114800"/>
            <a:ext cx="1371561" cy="137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 bwMode="auto">
          <a:xfrm>
            <a:off x="6705600" y="5334000"/>
            <a:ext cx="0" cy="12192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 bwMode="auto">
          <a:xfrm>
            <a:off x="6696075" y="2819400"/>
            <a:ext cx="0" cy="133985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Bent Arrow 23"/>
          <p:cNvSpPr/>
          <p:nvPr/>
        </p:nvSpPr>
        <p:spPr bwMode="auto">
          <a:xfrm flipH="1">
            <a:off x="6503988" y="2514600"/>
            <a:ext cx="430212" cy="6096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7178935" y="4262735"/>
            <a:ext cx="59346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6055716" y="2057400"/>
            <a:ext cx="3690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</a:t>
            </a:r>
          </a:p>
        </p:txBody>
      </p:sp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“Need to Test by Experiment”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 bwMode="auto">
          <a:xfrm>
            <a:off x="1909480" y="3657600"/>
            <a:ext cx="3581400" cy="457199"/>
          </a:xfrm>
          <a:prstGeom prst="rect">
            <a:avLst/>
          </a:prstGeom>
          <a:pattFill prst="dkVert">
            <a:fgClr>
              <a:schemeClr val="bg1">
                <a:lumMod val="85000"/>
              </a:schemeClr>
            </a:fgClr>
            <a:bgClr>
              <a:schemeClr val="accent6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Y-123</a:t>
            </a:r>
          </a:p>
        </p:txBody>
      </p:sp>
      <p:sp>
        <p:nvSpPr>
          <p:cNvPr id="10243" name="TextBox 10242"/>
          <p:cNvSpPr txBox="1"/>
          <p:nvPr/>
        </p:nvSpPr>
        <p:spPr>
          <a:xfrm>
            <a:off x="381000" y="1219200"/>
            <a:ext cx="533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Y-123 Conducting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Pr-123 Insulating (10 monolayers, ~ 50 Å)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Can be made by MBE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en-US" i="1" dirty="0" smtClean="0">
                <a:solidFill>
                  <a:srgbClr val="FF0000"/>
                </a:solidFill>
              </a:rPr>
              <a:t>But b-axis growth not easy, might be best try a-axis first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79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“The Last Word(s)”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Quantum Conductance in the a, and especially b, directions of RE-123 appears plausible.</a:t>
            </a:r>
          </a:p>
          <a:p>
            <a:r>
              <a:rPr lang="en-US" sz="2400" dirty="0" smtClean="0"/>
              <a:t>Coulomb correlation (aka “Hubbard U”) needs to be taken into account.</a:t>
            </a:r>
          </a:p>
          <a:p>
            <a:r>
              <a:rPr lang="en-US" sz="2400" dirty="0" smtClean="0"/>
              <a:t>Experimental verification is required.</a:t>
            </a:r>
          </a:p>
          <a:p>
            <a:r>
              <a:rPr lang="en-US" sz="2400" dirty="0" smtClean="0"/>
              <a:t>Can the effect be exploited for FET gate applications?  Or maybe something completely new?</a:t>
            </a:r>
          </a:p>
        </p:txBody>
      </p:sp>
    </p:spTree>
    <p:extLst>
      <p:ext uri="{BB962C8B-B14F-4D97-AF65-F5344CB8AC3E}">
        <p14:creationId xmlns:p14="http://schemas.microsoft.com/office/powerpoint/2010/main" val="302871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50925"/>
            <a:ext cx="8655050" cy="57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2438400"/>
            <a:ext cx="92075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pPr eaLnBrk="1" hangingPunct="1"/>
            <a:r>
              <a:rPr lang="en-US" smtClean="0"/>
              <a:t>Embodiment as FET Gate</a:t>
            </a:r>
          </a:p>
        </p:txBody>
      </p:sp>
    </p:spTree>
    <p:extLst>
      <p:ext uri="{BB962C8B-B14F-4D97-AF65-F5344CB8AC3E}">
        <p14:creationId xmlns:p14="http://schemas.microsoft.com/office/powerpoint/2010/main" val="63047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12047"/>
            <a:ext cx="5524523" cy="368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ttp://www.w2agz.com/Pictures/pmg%20with%201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60544"/>
            <a:ext cx="2933700" cy="414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7400" y="609600"/>
            <a:ext cx="2933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Woodstock of </a:t>
            </a:r>
          </a:p>
          <a:p>
            <a:pPr algn="ctr"/>
            <a:r>
              <a:rPr lang="en-US" sz="3600" dirty="0" smtClean="0"/>
              <a:t>Physics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105400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17 March 1987</a:t>
            </a:r>
          </a:p>
          <a:p>
            <a:pPr algn="ctr"/>
            <a:r>
              <a:rPr lang="en-US" sz="2400" dirty="0" smtClean="0"/>
              <a:t>Revealing the Structure of “1-2-3”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618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w2agz.com/Pictures/IBM%20Almaden%20HTSC%20Gro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16557"/>
            <a:ext cx="4076700" cy="513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</p:spPr>
        <p:txBody>
          <a:bodyPr/>
          <a:lstStyle/>
          <a:p>
            <a:r>
              <a:rPr lang="en-US" sz="4000" dirty="0" smtClean="0"/>
              <a:t>“We Band of Brothers (and a Sister!)”</a:t>
            </a:r>
            <a:br>
              <a:rPr lang="en-US" sz="4000" dirty="0" smtClean="0"/>
            </a:br>
            <a:r>
              <a:rPr lang="en-US" sz="4000" dirty="0" smtClean="0"/>
              <a:t>- IBM Almaden, March 1987 -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4446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95438"/>
            <a:ext cx="3829050" cy="503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PMG, Adv. Mater. 2 (1990) No. 5 p. 236</a:t>
            </a:r>
            <a:br>
              <a:rPr lang="en-US" sz="3200" dirty="0" smtClean="0"/>
            </a:br>
            <a:r>
              <a:rPr lang="en-US" sz="3200" dirty="0" smtClean="0"/>
              <a:t>RE-1237 (RE = Y, </a:t>
            </a:r>
            <a:r>
              <a:rPr lang="en-US" sz="3200" dirty="0" err="1" smtClean="0"/>
              <a:t>Pr</a:t>
            </a:r>
            <a:r>
              <a:rPr lang="en-US" sz="3200" dirty="0" smtClean="0"/>
              <a:t>, </a:t>
            </a:r>
            <a:r>
              <a:rPr lang="en-US" sz="3200" dirty="0" err="1" smtClean="0"/>
              <a:t>Nd</a:t>
            </a:r>
            <a:r>
              <a:rPr lang="en-US" sz="3200" dirty="0" smtClean="0"/>
              <a:t>...whatever)</a:t>
            </a:r>
            <a:endParaRPr lang="en-US" sz="4000" dirty="0" smtClean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467600" y="4111625"/>
            <a:ext cx="7620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7467600" y="3352800"/>
            <a:ext cx="0" cy="7588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7086600" y="4038600"/>
            <a:ext cx="381000" cy="730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5" name="TextBox 9"/>
          <p:cNvSpPr txBox="1">
            <a:spLocks noChangeArrowheads="1"/>
          </p:cNvSpPr>
          <p:nvPr/>
        </p:nvSpPr>
        <p:spPr bwMode="auto">
          <a:xfrm>
            <a:off x="7391400" y="2971800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2056" name="TextBox 11"/>
          <p:cNvSpPr txBox="1">
            <a:spLocks noChangeArrowheads="1"/>
          </p:cNvSpPr>
          <p:nvPr/>
        </p:nvSpPr>
        <p:spPr bwMode="auto">
          <a:xfrm>
            <a:off x="6781800" y="3733800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2057" name="TextBox 12"/>
          <p:cNvSpPr txBox="1">
            <a:spLocks noChangeArrowheads="1"/>
          </p:cNvSpPr>
          <p:nvPr/>
        </p:nvSpPr>
        <p:spPr bwMode="auto">
          <a:xfrm>
            <a:off x="8229600" y="38973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a</a:t>
            </a: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150813" y="2819400"/>
            <a:ext cx="3724275" cy="2535238"/>
            <a:chOff x="150631" y="2819400"/>
            <a:chExt cx="3724936" cy="2535866"/>
          </a:xfrm>
        </p:grpSpPr>
        <p:sp>
          <p:nvSpPr>
            <p:cNvPr id="11" name="Oval 10"/>
            <p:cNvSpPr/>
            <p:nvPr/>
          </p:nvSpPr>
          <p:spPr>
            <a:xfrm>
              <a:off x="3037218" y="2819400"/>
              <a:ext cx="838349" cy="83840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037218" y="4516858"/>
              <a:ext cx="838349" cy="83840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1600275" y="3352932"/>
              <a:ext cx="1436943" cy="54464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600275" y="4343778"/>
              <a:ext cx="1436943" cy="457313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4" name="TextBox 18"/>
            <p:cNvSpPr txBox="1">
              <a:spLocks noChangeArrowheads="1"/>
            </p:cNvSpPr>
            <p:nvPr/>
          </p:nvSpPr>
          <p:spPr bwMode="auto">
            <a:xfrm>
              <a:off x="150631" y="3962314"/>
              <a:ext cx="23622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</a:rPr>
                <a:t>Ba – Cu – O Channels</a:t>
              </a:r>
            </a:p>
          </p:txBody>
        </p:sp>
      </p:grpSp>
      <p:sp>
        <p:nvSpPr>
          <p:cNvPr id="2059" name="TextBox 20"/>
          <p:cNvSpPr txBox="1">
            <a:spLocks noChangeArrowheads="1"/>
          </p:cNvSpPr>
          <p:nvPr/>
        </p:nvSpPr>
        <p:spPr bwMode="auto">
          <a:xfrm>
            <a:off x="6934200" y="5029200"/>
            <a:ext cx="182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RE - Silver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Ba - Green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Cu - Blue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O   - Red</a:t>
            </a:r>
          </a:p>
        </p:txBody>
      </p:sp>
    </p:spTree>
    <p:extLst>
      <p:ext uri="{BB962C8B-B14F-4D97-AF65-F5344CB8AC3E}">
        <p14:creationId xmlns:p14="http://schemas.microsoft.com/office/powerpoint/2010/main" val="47977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“Gadgets in My Tool Box”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525963"/>
          </a:xfrm>
        </p:spPr>
        <p:txBody>
          <a:bodyPr/>
          <a:lstStyle/>
          <a:p>
            <a:r>
              <a:rPr lang="en-US" dirty="0" smtClean="0"/>
              <a:t>Graphics/Visuals</a:t>
            </a:r>
          </a:p>
          <a:p>
            <a:pPr lvl="1"/>
            <a:r>
              <a:rPr lang="en-US" dirty="0" err="1" smtClean="0"/>
              <a:t>jMol</a:t>
            </a:r>
            <a:endParaRPr lang="en-US" dirty="0" smtClean="0"/>
          </a:p>
          <a:p>
            <a:pPr lvl="1"/>
            <a:r>
              <a:rPr lang="en-US" dirty="0" err="1" smtClean="0"/>
              <a:t>XCrySDen</a:t>
            </a:r>
            <a:r>
              <a:rPr lang="en-US" dirty="0" smtClean="0"/>
              <a:t> (</a:t>
            </a:r>
            <a:r>
              <a:rPr lang="en-US" dirty="0" err="1" smtClean="0">
                <a:solidFill>
                  <a:srgbClr val="00B0F0"/>
                </a:solidFill>
              </a:rPr>
              <a:t>Kokalj</a:t>
            </a:r>
            <a:r>
              <a:rPr lang="en-US" dirty="0" smtClean="0"/>
              <a:t>)</a:t>
            </a:r>
          </a:p>
          <a:p>
            <a:r>
              <a:rPr lang="en-US" dirty="0" smtClean="0"/>
              <a:t>DFT Table Top Calculators (</a:t>
            </a:r>
            <a:r>
              <a:rPr lang="en-US" dirty="0" err="1" smtClean="0">
                <a:solidFill>
                  <a:srgbClr val="00B050"/>
                </a:solidFill>
              </a:rPr>
              <a:t>Kubuntu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PWscf</a:t>
            </a:r>
            <a:r>
              <a:rPr lang="en-US" dirty="0" smtClean="0"/>
              <a:t>  (</a:t>
            </a:r>
            <a:r>
              <a:rPr lang="en-US" dirty="0" smtClean="0">
                <a:solidFill>
                  <a:srgbClr val="00B0F0"/>
                </a:solidFill>
              </a:rPr>
              <a:t>Giannozzi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PWcond</a:t>
            </a:r>
            <a:r>
              <a:rPr lang="en-US" dirty="0" smtClean="0"/>
              <a:t> (</a:t>
            </a:r>
            <a:r>
              <a:rPr lang="en-US" dirty="0" err="1" smtClean="0">
                <a:solidFill>
                  <a:srgbClr val="00B0F0"/>
                </a:solidFill>
              </a:rPr>
              <a:t>Smogunov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Wannier90 (</a:t>
            </a:r>
            <a:r>
              <a:rPr lang="en-US" dirty="0" err="1" smtClean="0">
                <a:solidFill>
                  <a:srgbClr val="00B0F0"/>
                </a:solidFill>
              </a:rPr>
              <a:t>Mostofi</a:t>
            </a:r>
            <a:r>
              <a:rPr lang="en-US" dirty="0" smtClean="0"/>
              <a:t>)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All available for free from Quantum-Espresso and Java!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17410" name="Picture 2" descr="M:\dcim\100MEDIA\IMAG05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152" y="1066800"/>
            <a:ext cx="4039848" cy="241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15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“Power Machines in My Garage”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Antpile</a:t>
            </a:r>
            <a:r>
              <a:rPr lang="en-US" dirty="0" smtClean="0"/>
              <a:t> Cluster at JPL/NASA/</a:t>
            </a:r>
            <a:r>
              <a:rPr lang="en-US" dirty="0" err="1" smtClean="0"/>
              <a:t>CalTech</a:t>
            </a:r>
            <a:endParaRPr lang="en-US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0"/>
            <a:ext cx="5791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43800" y="3119718"/>
            <a:ext cx="144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Many Thanks </a:t>
            </a:r>
          </a:p>
          <a:p>
            <a:pPr algn="ctr"/>
            <a:r>
              <a:rPr lang="en-US" sz="1600" dirty="0" smtClean="0"/>
              <a:t>to</a:t>
            </a:r>
          </a:p>
          <a:p>
            <a:pPr algn="ctr"/>
            <a:r>
              <a:rPr lang="en-US" sz="1600" dirty="0" smtClean="0"/>
              <a:t>Paul von Allmen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5178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1-2-3</a:t>
            </a:r>
            <a:br>
              <a:rPr lang="en-US" dirty="0" smtClean="0"/>
            </a:br>
            <a:r>
              <a:rPr lang="en-US" dirty="0" smtClean="0"/>
              <a:t>“The Object of My Affection”</a:t>
            </a:r>
            <a:endParaRPr lang="en-US" dirty="0"/>
          </a:p>
        </p:txBody>
      </p:sp>
      <p:pic>
        <p:nvPicPr>
          <p:cNvPr id="4098" name="Picture 2" descr="C:\Users\PAULMI~1\AppData\Local\Temp\scl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8800"/>
            <a:ext cx="7391401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20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“Lets do the Twist...”</a:t>
            </a:r>
            <a:endParaRPr lang="en-US" dirty="0"/>
          </a:p>
        </p:txBody>
      </p:sp>
      <p:pic>
        <p:nvPicPr>
          <p:cNvPr id="3" name="Anima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1840706"/>
            <a:ext cx="8915400" cy="417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1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17856</TotalTime>
  <Words>505</Words>
  <Application>Microsoft Office PowerPoint</Application>
  <PresentationFormat>On-screen Show (4:3)</PresentationFormat>
  <Paragraphs>124</Paragraphs>
  <Slides>23</Slides>
  <Notes>3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Default Design</vt:lpstr>
      <vt:lpstr>1_Default Design</vt:lpstr>
      <vt:lpstr>Equation</vt:lpstr>
      <vt:lpstr>Setup</vt:lpstr>
      <vt:lpstr>PowerPoint Presentation</vt:lpstr>
      <vt:lpstr>PowerPoint Presentation</vt:lpstr>
      <vt:lpstr>“We Band of Brothers (and a Sister!)” - IBM Almaden, March 1987 -</vt:lpstr>
      <vt:lpstr>PMG, Adv. Mater. 2 (1990) No. 5 p. 236 RE-1237 (RE = Y, Pr, Nd...whatever)</vt:lpstr>
      <vt:lpstr>“Gadgets in My Tool Box”</vt:lpstr>
      <vt:lpstr>“Power Machines in My Garage”</vt:lpstr>
      <vt:lpstr>1-2-3 “The Object of My Affection”</vt:lpstr>
      <vt:lpstr>“Lets do the Twist...”</vt:lpstr>
      <vt:lpstr>“The abc’s (xyz’s) of RE-123”</vt:lpstr>
      <vt:lpstr>“...and Finally...”</vt:lpstr>
      <vt:lpstr>Van der Waals Surface for RE-123</vt:lpstr>
      <vt:lpstr>Channel Structure Comparisons</vt:lpstr>
      <vt:lpstr>PowerPoint Presentation</vt:lpstr>
      <vt:lpstr>Landauer-Buettiker Formalism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“Need to Test by Experiment”</vt:lpstr>
      <vt:lpstr>“The Last Word(s)”</vt:lpstr>
      <vt:lpstr>Embodiment as FET Gate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Michael Grant</dc:creator>
  <cp:lastModifiedBy>Paul Michael Grant</cp:lastModifiedBy>
  <cp:revision>159</cp:revision>
  <cp:lastPrinted>2012-10-30T03:46:02Z</cp:lastPrinted>
  <dcterms:created xsi:type="dcterms:W3CDTF">2006-08-16T00:00:00Z</dcterms:created>
  <dcterms:modified xsi:type="dcterms:W3CDTF">2013-03-12T05:17:55Z</dcterms:modified>
</cp:coreProperties>
</file>