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46"/>
  </p:notesMasterIdLst>
  <p:sldIdLst>
    <p:sldId id="256" r:id="rId3"/>
    <p:sldId id="359" r:id="rId4"/>
    <p:sldId id="357" r:id="rId5"/>
    <p:sldId id="358" r:id="rId6"/>
    <p:sldId id="257" r:id="rId7"/>
    <p:sldId id="258" r:id="rId8"/>
    <p:sldId id="259" r:id="rId9"/>
    <p:sldId id="268" r:id="rId10"/>
    <p:sldId id="360" r:id="rId11"/>
    <p:sldId id="369" r:id="rId12"/>
    <p:sldId id="364" r:id="rId13"/>
    <p:sldId id="362" r:id="rId14"/>
    <p:sldId id="361" r:id="rId15"/>
    <p:sldId id="365" r:id="rId16"/>
    <p:sldId id="366" r:id="rId17"/>
    <p:sldId id="367" r:id="rId18"/>
    <p:sldId id="377" r:id="rId19"/>
    <p:sldId id="378" r:id="rId20"/>
    <p:sldId id="379" r:id="rId21"/>
    <p:sldId id="385" r:id="rId22"/>
    <p:sldId id="386" r:id="rId23"/>
    <p:sldId id="382" r:id="rId24"/>
    <p:sldId id="262" r:id="rId25"/>
    <p:sldId id="380" r:id="rId26"/>
    <p:sldId id="275" r:id="rId27"/>
    <p:sldId id="263" r:id="rId28"/>
    <p:sldId id="264" r:id="rId29"/>
    <p:sldId id="383" r:id="rId30"/>
    <p:sldId id="271" r:id="rId31"/>
    <p:sldId id="276" r:id="rId32"/>
    <p:sldId id="368" r:id="rId33"/>
    <p:sldId id="353" r:id="rId34"/>
    <p:sldId id="373" r:id="rId35"/>
    <p:sldId id="395" r:id="rId36"/>
    <p:sldId id="392" r:id="rId37"/>
    <p:sldId id="393" r:id="rId38"/>
    <p:sldId id="391" r:id="rId39"/>
    <p:sldId id="396" r:id="rId40"/>
    <p:sldId id="272" r:id="rId41"/>
    <p:sldId id="372" r:id="rId42"/>
    <p:sldId id="394" r:id="rId43"/>
    <p:sldId id="278" r:id="rId44"/>
    <p:sldId id="280" r:id="rId45"/>
    <p:sldId id="281" r:id="rId46"/>
    <p:sldId id="356" r:id="rId47"/>
    <p:sldId id="374" r:id="rId48"/>
    <p:sldId id="423" r:id="rId49"/>
    <p:sldId id="424" r:id="rId50"/>
    <p:sldId id="303" r:id="rId51"/>
    <p:sldId id="282" r:id="rId52"/>
    <p:sldId id="283" r:id="rId53"/>
    <p:sldId id="381" r:id="rId54"/>
    <p:sldId id="352" r:id="rId55"/>
    <p:sldId id="284" r:id="rId56"/>
    <p:sldId id="299" r:id="rId57"/>
    <p:sldId id="300" r:id="rId58"/>
    <p:sldId id="301" r:id="rId59"/>
    <p:sldId id="287" r:id="rId60"/>
    <p:sldId id="306" r:id="rId61"/>
    <p:sldId id="421" r:id="rId62"/>
    <p:sldId id="422" r:id="rId63"/>
    <p:sldId id="375" r:id="rId64"/>
    <p:sldId id="363" r:id="rId65"/>
    <p:sldId id="376" r:id="rId66"/>
    <p:sldId id="413" r:id="rId67"/>
    <p:sldId id="266" r:id="rId68"/>
    <p:sldId id="354" r:id="rId69"/>
    <p:sldId id="414" r:id="rId70"/>
    <p:sldId id="419" r:id="rId71"/>
    <p:sldId id="397" r:id="rId72"/>
    <p:sldId id="398" r:id="rId73"/>
    <p:sldId id="399" r:id="rId74"/>
    <p:sldId id="400" r:id="rId75"/>
    <p:sldId id="401" r:id="rId76"/>
    <p:sldId id="402" r:id="rId77"/>
    <p:sldId id="403" r:id="rId78"/>
    <p:sldId id="404" r:id="rId79"/>
    <p:sldId id="415" r:id="rId80"/>
    <p:sldId id="416" r:id="rId81"/>
    <p:sldId id="389" r:id="rId82"/>
    <p:sldId id="351" r:id="rId83"/>
    <p:sldId id="390" r:id="rId84"/>
    <p:sldId id="350" r:id="rId85"/>
    <p:sldId id="289" r:id="rId86"/>
    <p:sldId id="269" r:id="rId87"/>
    <p:sldId id="270" r:id="rId88"/>
    <p:sldId id="388" r:id="rId89"/>
    <p:sldId id="405" r:id="rId90"/>
    <p:sldId id="406" r:id="rId91"/>
    <p:sldId id="407" r:id="rId92"/>
    <p:sldId id="408" r:id="rId93"/>
    <p:sldId id="409" r:id="rId94"/>
    <p:sldId id="410" r:id="rId95"/>
    <p:sldId id="411" r:id="rId96"/>
    <p:sldId id="412" r:id="rId97"/>
    <p:sldId id="418" r:id="rId98"/>
    <p:sldId id="273" r:id="rId99"/>
    <p:sldId id="265" r:id="rId100"/>
    <p:sldId id="371" r:id="rId101"/>
    <p:sldId id="277" r:id="rId102"/>
    <p:sldId id="285" r:id="rId103"/>
    <p:sldId id="286" r:id="rId104"/>
    <p:sldId id="288" r:id="rId105"/>
    <p:sldId id="290" r:id="rId106"/>
    <p:sldId id="291" r:id="rId107"/>
    <p:sldId id="292" r:id="rId108"/>
    <p:sldId id="293" r:id="rId109"/>
    <p:sldId id="294" r:id="rId110"/>
    <p:sldId id="295" r:id="rId111"/>
    <p:sldId id="296" r:id="rId112"/>
    <p:sldId id="298" r:id="rId113"/>
    <p:sldId id="302" r:id="rId114"/>
    <p:sldId id="304" r:id="rId115"/>
    <p:sldId id="307" r:id="rId116"/>
    <p:sldId id="308" r:id="rId117"/>
    <p:sldId id="311" r:id="rId118"/>
    <p:sldId id="312" r:id="rId119"/>
    <p:sldId id="314" r:id="rId120"/>
    <p:sldId id="316" r:id="rId121"/>
    <p:sldId id="317" r:id="rId122"/>
    <p:sldId id="318" r:id="rId123"/>
    <p:sldId id="319" r:id="rId124"/>
    <p:sldId id="321" r:id="rId125"/>
    <p:sldId id="322" r:id="rId126"/>
    <p:sldId id="323" r:id="rId127"/>
    <p:sldId id="324" r:id="rId128"/>
    <p:sldId id="325" r:id="rId129"/>
    <p:sldId id="335" r:id="rId130"/>
    <p:sldId id="336" r:id="rId131"/>
    <p:sldId id="337" r:id="rId132"/>
    <p:sldId id="338" r:id="rId133"/>
    <p:sldId id="387" r:id="rId134"/>
    <p:sldId id="339" r:id="rId135"/>
    <p:sldId id="340" r:id="rId136"/>
    <p:sldId id="341" r:id="rId137"/>
    <p:sldId id="342" r:id="rId138"/>
    <p:sldId id="344" r:id="rId139"/>
    <p:sldId id="348" r:id="rId140"/>
    <p:sldId id="349" r:id="rId141"/>
    <p:sldId id="355" r:id="rId142"/>
    <p:sldId id="261" r:id="rId143"/>
    <p:sldId id="384" r:id="rId144"/>
    <p:sldId id="417" r:id="rId14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82" autoAdjust="0"/>
  </p:normalViewPr>
  <p:slideViewPr>
    <p:cSldViewPr>
      <p:cViewPr varScale="1">
        <p:scale>
          <a:sx n="104" d="100"/>
          <a:sy n="104" d="100"/>
        </p:scale>
        <p:origin x="-112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image" Target="../media/image1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23849A41-F2AE-4894-8D90-17F8F8BC9FBD}" type="datetimeFigureOut">
              <a:rPr lang="en-US" smtClean="0"/>
              <a:t>7/10/2013</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83D7D8C2-F547-4989-91FF-B0D4C96D896E}" type="slidenum">
              <a:rPr lang="en-US" smtClean="0"/>
              <a:t>‹#›</a:t>
            </a:fld>
            <a:endParaRPr lang="en-US"/>
          </a:p>
        </p:txBody>
      </p:sp>
    </p:spTree>
    <p:extLst>
      <p:ext uri="{BB962C8B-B14F-4D97-AF65-F5344CB8AC3E}">
        <p14:creationId xmlns:p14="http://schemas.microsoft.com/office/powerpoint/2010/main" val="415084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D7D8C2-F547-4989-91FF-B0D4C96D896E}" type="slidenum">
              <a:rPr lang="en-US" smtClean="0"/>
              <a:t>4</a:t>
            </a:fld>
            <a:endParaRPr lang="en-US"/>
          </a:p>
        </p:txBody>
      </p:sp>
    </p:spTree>
    <p:extLst>
      <p:ext uri="{BB962C8B-B14F-4D97-AF65-F5344CB8AC3E}">
        <p14:creationId xmlns:p14="http://schemas.microsoft.com/office/powerpoint/2010/main" val="2433664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B3199-8D8C-402A-91FA-4851FF532518}" type="slidenum">
              <a:rPr lang="en-US"/>
              <a:pPr/>
              <a:t>70</a:t>
            </a:fld>
            <a:endParaRPr 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2358BC-9DF1-4454-BEDC-A05F3FAA1AA8}" type="slidenum">
              <a:rPr lang="en-US"/>
              <a:pPr/>
              <a:t>71</a:t>
            </a:fld>
            <a:endParaRPr lang="en-US"/>
          </a:p>
        </p:txBody>
      </p:sp>
      <p:sp>
        <p:nvSpPr>
          <p:cNvPr id="261122" name="Rectangle 2"/>
          <p:cNvSpPr>
            <a:spLocks noGrp="1" noRot="1" noChangeAspect="1" noChangeArrowheads="1" noTextEdit="1"/>
          </p:cNvSpPr>
          <p:nvPr>
            <p:ph type="sldImg"/>
          </p:nvPr>
        </p:nvSpPr>
        <p:spPr>
          <a:xfrm>
            <a:off x="1206500" y="704850"/>
            <a:ext cx="4692650" cy="3519488"/>
          </a:xfrm>
          <a:ln/>
        </p:spPr>
      </p:sp>
      <p:sp>
        <p:nvSpPr>
          <p:cNvPr id="261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5FF00-20A3-4E18-A5A9-0BBAF95E3970}" type="slidenum">
              <a:rPr lang="en-US"/>
              <a:pPr/>
              <a:t>72</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93A409-EDC1-4785-9CF4-041A1D3797D4}" type="slidenum">
              <a:rPr lang="en-US"/>
              <a:pPr/>
              <a:t>73</a:t>
            </a:fld>
            <a:endParaRPr 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BEF8AC-1094-46D7-9EF9-2D914BFFF62E}" type="slidenum">
              <a:rPr lang="en-US"/>
              <a:pPr/>
              <a:t>74</a:t>
            </a:fld>
            <a:endParaRPr 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01B77-FA11-4519-AF3B-D361D84B2D7E}" type="slidenum">
              <a:rPr lang="en-US"/>
              <a:pPr/>
              <a:t>75</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01B77-FA11-4519-AF3B-D361D84B2D7E}" type="slidenum">
              <a:rPr lang="en-US"/>
              <a:pPr/>
              <a:t>76</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E99DCC-BDD4-4EE8-A1B3-795519FEC1CF}" type="slidenum">
              <a:rPr lang="en-US"/>
              <a:pPr/>
              <a:t>78</a:t>
            </a:fld>
            <a:endParaRPr lang="en-US"/>
          </a:p>
        </p:txBody>
      </p:sp>
      <p:sp>
        <p:nvSpPr>
          <p:cNvPr id="292866" name="Rectangle 2"/>
          <p:cNvSpPr>
            <a:spLocks noGrp="1" noRot="1" noChangeAspect="1" noChangeArrowheads="1" noTextEdit="1"/>
          </p:cNvSpPr>
          <p:nvPr>
            <p:ph type="sldImg"/>
          </p:nvPr>
        </p:nvSpPr>
        <p:spPr>
          <a:xfrm>
            <a:off x="1206500" y="704850"/>
            <a:ext cx="4692650" cy="3519488"/>
          </a:xfrm>
          <a:ln/>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940E7-326C-42AC-93BA-7E9CD7F0989C}" type="slidenum">
              <a:rPr lang="en-US"/>
              <a:pPr/>
              <a:t>80</a:t>
            </a:fld>
            <a:endParaRPr lang="en-US"/>
          </a:p>
        </p:txBody>
      </p:sp>
      <p:sp>
        <p:nvSpPr>
          <p:cNvPr id="294914" name="Rectangle 2"/>
          <p:cNvSpPr>
            <a:spLocks noGrp="1" noRot="1" noChangeAspect="1" noChangeArrowheads="1" noTextEdit="1"/>
          </p:cNvSpPr>
          <p:nvPr>
            <p:ph type="sldImg"/>
          </p:nvPr>
        </p:nvSpPr>
        <p:spPr>
          <a:xfrm>
            <a:off x="1206500" y="704850"/>
            <a:ext cx="4692650" cy="3519488"/>
          </a:xfrm>
          <a:ln/>
        </p:spPr>
      </p:sp>
      <p:sp>
        <p:nvSpPr>
          <p:cNvPr id="294915" name="Rectangle 3"/>
          <p:cNvSpPr>
            <a:spLocks noGrp="1" noChangeArrowheads="1"/>
          </p:cNvSpPr>
          <p:nvPr>
            <p:ph type="body" idx="1"/>
          </p:nvPr>
        </p:nvSpPr>
        <p:spPr/>
        <p:txBody>
          <a:bodyPr/>
          <a:lstStyle/>
          <a:p>
            <a:r>
              <a:rPr lang="en-US" dirty="0" smtClean="0"/>
              <a:t>Minister Development and International Cooperation</a:t>
            </a:r>
          </a:p>
          <a:p>
            <a:r>
              <a:rPr lang="en-US" dirty="0" smtClean="0"/>
              <a:t>  H.E </a:t>
            </a:r>
            <a:r>
              <a:rPr lang="en-US" dirty="0" err="1" smtClean="0"/>
              <a:t>Sheikha</a:t>
            </a:r>
            <a:r>
              <a:rPr lang="en-US" dirty="0" smtClean="0"/>
              <a:t> </a:t>
            </a:r>
            <a:r>
              <a:rPr lang="en-US" dirty="0" err="1" smtClean="0"/>
              <a:t>Lubna</a:t>
            </a:r>
            <a:r>
              <a:rPr lang="en-US" dirty="0" smtClean="0"/>
              <a:t> </a:t>
            </a:r>
            <a:r>
              <a:rPr lang="en-US" dirty="0" err="1" smtClean="0"/>
              <a:t>Bint</a:t>
            </a:r>
            <a:r>
              <a:rPr lang="en-US" dirty="0" smtClean="0"/>
              <a:t> Khalid Al </a:t>
            </a:r>
            <a:r>
              <a:rPr lang="en-US" dirty="0" err="1" smtClean="0"/>
              <a:t>Qasimi</a:t>
            </a:r>
            <a:r>
              <a:rPr lang="en-US" dirty="0" smtClean="0"/>
              <a:t> </a:t>
            </a:r>
          </a:p>
          <a:p>
            <a:r>
              <a:rPr lang="en-US" dirty="0" err="1" smtClean="0"/>
              <a:t>Tripi</a:t>
            </a:r>
            <a:r>
              <a:rPr lang="en-US" dirty="0" smtClean="0"/>
              <a:t> </a:t>
            </a:r>
            <a:r>
              <a:rPr lang="en-US" dirty="0" err="1" smtClean="0"/>
              <a:t>Livni</a:t>
            </a:r>
            <a:r>
              <a:rPr lang="en-US" dirty="0" smtClean="0"/>
              <a:t>...Israel</a:t>
            </a:r>
            <a:r>
              <a:rPr lang="en-US" baseline="0" dirty="0" smtClean="0"/>
              <a:t> Cabinet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9C4283-B026-4FDA-A662-74E39E118324}" type="slidenum">
              <a:rPr lang="en-US" smtClean="0"/>
              <a:pPr fontAlgn="base">
                <a:spcBef>
                  <a:spcPct val="0"/>
                </a:spcBef>
                <a:spcAft>
                  <a:spcPct val="0"/>
                </a:spcAft>
                <a:defRPr/>
              </a:pPr>
              <a:t>84</a:t>
            </a:fld>
            <a:endParaRPr lang="en-US" smtClean="0"/>
          </a:p>
        </p:txBody>
      </p:sp>
      <p:sp>
        <p:nvSpPr>
          <p:cNvPr id="181251" name="Rectangle 2"/>
          <p:cNvSpPr>
            <a:spLocks noGrp="1" noRot="1" noChangeAspect="1" noChangeArrowheads="1" noTextEdit="1"/>
          </p:cNvSpPr>
          <p:nvPr>
            <p:ph type="sldImg"/>
          </p:nvPr>
        </p:nvSpPr>
        <p:spPr bwMode="auto">
          <a:xfrm>
            <a:off x="1214438" y="711200"/>
            <a:ext cx="4675187" cy="35067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2" name="Rectangle 3"/>
          <p:cNvSpPr>
            <a:spLocks noGrp="1" noChangeArrowheads="1"/>
          </p:cNvSpPr>
          <p:nvPr>
            <p:ph type="body" idx="1"/>
          </p:nvPr>
        </p:nvSpPr>
        <p:spPr bwMode="auto">
          <a:xfrm>
            <a:off x="946997" y="4454638"/>
            <a:ext cx="5208482" cy="45671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65610" indent="-294465" eaLnBrk="0" hangingPunct="0">
              <a:defRPr>
                <a:solidFill>
                  <a:schemeClr val="tx1"/>
                </a:solidFill>
                <a:latin typeface="Arial" charset="0"/>
                <a:cs typeface="Arial" charset="0"/>
              </a:defRPr>
            </a:lvl2pPr>
            <a:lvl3pPr marL="1177862" indent="-235572" eaLnBrk="0" hangingPunct="0">
              <a:defRPr>
                <a:solidFill>
                  <a:schemeClr val="tx1"/>
                </a:solidFill>
                <a:latin typeface="Arial" charset="0"/>
                <a:cs typeface="Arial" charset="0"/>
              </a:defRPr>
            </a:lvl3pPr>
            <a:lvl4pPr marL="1649006" indent="-235572" eaLnBrk="0" hangingPunct="0">
              <a:defRPr>
                <a:solidFill>
                  <a:schemeClr val="tx1"/>
                </a:solidFill>
                <a:latin typeface="Arial" charset="0"/>
                <a:cs typeface="Arial" charset="0"/>
              </a:defRPr>
            </a:lvl4pPr>
            <a:lvl5pPr marL="2120151" indent="-235572" eaLnBrk="0" hangingPunct="0">
              <a:defRPr>
                <a:solidFill>
                  <a:schemeClr val="tx1"/>
                </a:solidFill>
                <a:latin typeface="Arial" charset="0"/>
                <a:cs typeface="Arial" charset="0"/>
              </a:defRPr>
            </a:lvl5pPr>
            <a:lvl6pPr marL="2591295" indent="-235572" eaLnBrk="0" fontAlgn="base" hangingPunct="0">
              <a:spcBef>
                <a:spcPct val="0"/>
              </a:spcBef>
              <a:spcAft>
                <a:spcPct val="0"/>
              </a:spcAft>
              <a:defRPr>
                <a:solidFill>
                  <a:schemeClr val="tx1"/>
                </a:solidFill>
                <a:latin typeface="Arial" charset="0"/>
                <a:cs typeface="Arial" charset="0"/>
              </a:defRPr>
            </a:lvl6pPr>
            <a:lvl7pPr marL="3062440" indent="-235572" eaLnBrk="0" fontAlgn="base" hangingPunct="0">
              <a:spcBef>
                <a:spcPct val="0"/>
              </a:spcBef>
              <a:spcAft>
                <a:spcPct val="0"/>
              </a:spcAft>
              <a:defRPr>
                <a:solidFill>
                  <a:schemeClr val="tx1"/>
                </a:solidFill>
                <a:latin typeface="Arial" charset="0"/>
                <a:cs typeface="Arial" charset="0"/>
              </a:defRPr>
            </a:lvl7pPr>
            <a:lvl8pPr marL="3533585" indent="-235572" eaLnBrk="0" fontAlgn="base" hangingPunct="0">
              <a:spcBef>
                <a:spcPct val="0"/>
              </a:spcBef>
              <a:spcAft>
                <a:spcPct val="0"/>
              </a:spcAft>
              <a:defRPr>
                <a:solidFill>
                  <a:schemeClr val="tx1"/>
                </a:solidFill>
                <a:latin typeface="Arial" charset="0"/>
                <a:cs typeface="Arial" charset="0"/>
              </a:defRPr>
            </a:lvl8pPr>
            <a:lvl9pPr marL="4004729" indent="-235572" eaLnBrk="0" fontAlgn="base" hangingPunct="0">
              <a:spcBef>
                <a:spcPct val="0"/>
              </a:spcBef>
              <a:spcAft>
                <a:spcPct val="0"/>
              </a:spcAft>
              <a:defRPr>
                <a:solidFill>
                  <a:schemeClr val="tx1"/>
                </a:solidFill>
                <a:latin typeface="Arial" charset="0"/>
                <a:cs typeface="Arial" charset="0"/>
              </a:defRPr>
            </a:lvl9pPr>
          </a:lstStyle>
          <a:p>
            <a:pPr eaLnBrk="1" hangingPunct="1"/>
            <a:fld id="{B9C3A7A3-C660-4FCF-A38A-E9C1BDC87748}" type="slidenum">
              <a:rPr lang="en-US" smtClean="0"/>
              <a:pPr eaLnBrk="1" hangingPunct="1"/>
              <a:t>8</a:t>
            </a:fld>
            <a:endParaRPr lang="en-US" smtClean="0"/>
          </a:p>
        </p:txBody>
      </p:sp>
      <p:sp>
        <p:nvSpPr>
          <p:cNvPr id="142339" name="Slide Image Placeholder 1"/>
          <p:cNvSpPr>
            <a:spLocks noGrp="1" noRot="1" noChangeAspect="1" noTextEdit="1"/>
          </p:cNvSpPr>
          <p:nvPr>
            <p:ph type="sldImg"/>
          </p:nvPr>
        </p:nvSpPr>
        <p:spPr>
          <a:xfrm>
            <a:off x="1206500" y="704850"/>
            <a:ext cx="4691063" cy="3517900"/>
          </a:xfrm>
          <a:ln/>
        </p:spPr>
      </p:sp>
      <p:sp>
        <p:nvSpPr>
          <p:cNvPr id="142340" name="Notes Placeholder 2"/>
          <p:cNvSpPr>
            <a:spLocks noGrp="1"/>
          </p:cNvSpPr>
          <p:nvPr>
            <p:ph type="body" idx="1"/>
          </p:nvPr>
        </p:nvSpPr>
        <p:spPr>
          <a:xfrm>
            <a:off x="708605" y="4459526"/>
            <a:ext cx="5685268" cy="42248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10" tIns="47105" rIns="94210" bIns="47105"/>
          <a:lstStyle/>
          <a:p>
            <a:pPr eaLnBrk="1" hangingPunct="1">
              <a:spcBef>
                <a:spcPct val="0"/>
              </a:spcBef>
            </a:pPr>
            <a:endParaRPr lang="en-US" smtClean="0"/>
          </a:p>
        </p:txBody>
      </p:sp>
      <p:sp>
        <p:nvSpPr>
          <p:cNvPr id="142341" name="Slide Number Placeholder 3"/>
          <p:cNvSpPr txBox="1">
            <a:spLocks noGrp="1"/>
          </p:cNvSpPr>
          <p:nvPr/>
        </p:nvSpPr>
        <p:spPr bwMode="auto">
          <a:xfrm>
            <a:off x="4023092" y="8915791"/>
            <a:ext cx="3077739" cy="47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10" tIns="47105" rIns="94210" bIns="47105"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85C7C9DF-4DB2-431C-870C-B595E072497A}" type="slidenum">
              <a:rPr lang="en-US" sz="1100">
                <a:solidFill>
                  <a:srgbClr val="000000"/>
                </a:solidFill>
              </a:rPr>
              <a:pPr algn="r" eaLnBrk="1" hangingPunct="1"/>
              <a:t>8</a:t>
            </a:fld>
            <a:endParaRPr lang="en-US" sz="11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65610" indent="-294465" eaLnBrk="0" hangingPunct="0">
              <a:defRPr>
                <a:solidFill>
                  <a:schemeClr val="tx1"/>
                </a:solidFill>
                <a:latin typeface="Arial" charset="0"/>
                <a:cs typeface="Arial" charset="0"/>
              </a:defRPr>
            </a:lvl2pPr>
            <a:lvl3pPr marL="1177862" indent="-235572" eaLnBrk="0" hangingPunct="0">
              <a:defRPr>
                <a:solidFill>
                  <a:schemeClr val="tx1"/>
                </a:solidFill>
                <a:latin typeface="Arial" charset="0"/>
                <a:cs typeface="Arial" charset="0"/>
              </a:defRPr>
            </a:lvl3pPr>
            <a:lvl4pPr marL="1649006" indent="-235572" eaLnBrk="0" hangingPunct="0">
              <a:defRPr>
                <a:solidFill>
                  <a:schemeClr val="tx1"/>
                </a:solidFill>
                <a:latin typeface="Arial" charset="0"/>
                <a:cs typeface="Arial" charset="0"/>
              </a:defRPr>
            </a:lvl4pPr>
            <a:lvl5pPr marL="2120151" indent="-235572" eaLnBrk="0" hangingPunct="0">
              <a:defRPr>
                <a:solidFill>
                  <a:schemeClr val="tx1"/>
                </a:solidFill>
                <a:latin typeface="Arial" charset="0"/>
                <a:cs typeface="Arial" charset="0"/>
              </a:defRPr>
            </a:lvl5pPr>
            <a:lvl6pPr marL="2591295" indent="-235572" eaLnBrk="0" fontAlgn="base" hangingPunct="0">
              <a:spcBef>
                <a:spcPct val="0"/>
              </a:spcBef>
              <a:spcAft>
                <a:spcPct val="0"/>
              </a:spcAft>
              <a:defRPr>
                <a:solidFill>
                  <a:schemeClr val="tx1"/>
                </a:solidFill>
                <a:latin typeface="Arial" charset="0"/>
                <a:cs typeface="Arial" charset="0"/>
              </a:defRPr>
            </a:lvl6pPr>
            <a:lvl7pPr marL="3062440" indent="-235572" eaLnBrk="0" fontAlgn="base" hangingPunct="0">
              <a:spcBef>
                <a:spcPct val="0"/>
              </a:spcBef>
              <a:spcAft>
                <a:spcPct val="0"/>
              </a:spcAft>
              <a:defRPr>
                <a:solidFill>
                  <a:schemeClr val="tx1"/>
                </a:solidFill>
                <a:latin typeface="Arial" charset="0"/>
                <a:cs typeface="Arial" charset="0"/>
              </a:defRPr>
            </a:lvl7pPr>
            <a:lvl8pPr marL="3533585" indent="-235572" eaLnBrk="0" fontAlgn="base" hangingPunct="0">
              <a:spcBef>
                <a:spcPct val="0"/>
              </a:spcBef>
              <a:spcAft>
                <a:spcPct val="0"/>
              </a:spcAft>
              <a:defRPr>
                <a:solidFill>
                  <a:schemeClr val="tx1"/>
                </a:solidFill>
                <a:latin typeface="Arial" charset="0"/>
                <a:cs typeface="Arial" charset="0"/>
              </a:defRPr>
            </a:lvl8pPr>
            <a:lvl9pPr marL="4004729" indent="-235572" eaLnBrk="0" fontAlgn="base" hangingPunct="0">
              <a:spcBef>
                <a:spcPct val="0"/>
              </a:spcBef>
              <a:spcAft>
                <a:spcPct val="0"/>
              </a:spcAft>
              <a:defRPr>
                <a:solidFill>
                  <a:schemeClr val="tx1"/>
                </a:solidFill>
                <a:latin typeface="Arial" charset="0"/>
                <a:cs typeface="Arial" charset="0"/>
              </a:defRPr>
            </a:lvl9pPr>
          </a:lstStyle>
          <a:p>
            <a:pPr eaLnBrk="1" hangingPunct="1"/>
            <a:fld id="{D1268660-126C-4DF2-B115-371EB95AF743}" type="slidenum">
              <a:rPr lang="en-US" smtClean="0"/>
              <a:pPr eaLnBrk="1" hangingPunct="1"/>
              <a:t>85</a:t>
            </a:fld>
            <a:endParaRPr lang="en-US" smtClean="0"/>
          </a:p>
        </p:txBody>
      </p:sp>
      <p:sp>
        <p:nvSpPr>
          <p:cNvPr id="160771" name="Rectangle 7"/>
          <p:cNvSpPr txBox="1">
            <a:spLocks noGrp="1" noChangeArrowheads="1"/>
          </p:cNvSpPr>
          <p:nvPr/>
        </p:nvSpPr>
        <p:spPr bwMode="auto">
          <a:xfrm>
            <a:off x="4023092" y="8915791"/>
            <a:ext cx="3077739" cy="47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10" tIns="47105" rIns="94210" bIns="47105"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7BE32AE0-0A76-4DD2-8255-7ACF83D9010C}" type="slidenum">
              <a:rPr lang="en-US" sz="1100"/>
              <a:pPr algn="r" eaLnBrk="1" hangingPunct="1"/>
              <a:t>85</a:t>
            </a:fld>
            <a:endParaRPr lang="en-US" sz="1100"/>
          </a:p>
        </p:txBody>
      </p:sp>
      <p:sp>
        <p:nvSpPr>
          <p:cNvPr id="160772" name="Rectangle 2"/>
          <p:cNvSpPr>
            <a:spLocks noGrp="1" noRot="1" noChangeAspect="1" noChangeArrowheads="1" noTextEdit="1"/>
          </p:cNvSpPr>
          <p:nvPr>
            <p:ph type="sldImg"/>
          </p:nvPr>
        </p:nvSpPr>
        <p:spPr>
          <a:xfrm>
            <a:off x="1214438" y="711200"/>
            <a:ext cx="4675187" cy="3506788"/>
          </a:xfrm>
          <a:ln/>
        </p:spPr>
      </p:sp>
      <p:sp>
        <p:nvSpPr>
          <p:cNvPr id="160773" name="Rectangle 3"/>
          <p:cNvSpPr>
            <a:spLocks noGrp="1" noChangeArrowheads="1"/>
          </p:cNvSpPr>
          <p:nvPr>
            <p:ph type="body" idx="1"/>
          </p:nvPr>
        </p:nvSpPr>
        <p:spPr>
          <a:xfrm>
            <a:off x="948642" y="4456266"/>
            <a:ext cx="5205193" cy="4565472"/>
          </a:xfrm>
          <a:noFill/>
        </p:spPr>
        <p:txBody>
          <a:bodyPr lIns="94210" tIns="47105" rIns="94210" bIns="47105"/>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65610" indent="-294465" eaLnBrk="0" hangingPunct="0">
              <a:defRPr>
                <a:solidFill>
                  <a:schemeClr val="tx1"/>
                </a:solidFill>
                <a:latin typeface="Arial" charset="0"/>
                <a:cs typeface="Arial" charset="0"/>
              </a:defRPr>
            </a:lvl2pPr>
            <a:lvl3pPr marL="1177862" indent="-235572" eaLnBrk="0" hangingPunct="0">
              <a:defRPr>
                <a:solidFill>
                  <a:schemeClr val="tx1"/>
                </a:solidFill>
                <a:latin typeface="Arial" charset="0"/>
                <a:cs typeface="Arial" charset="0"/>
              </a:defRPr>
            </a:lvl3pPr>
            <a:lvl4pPr marL="1649006" indent="-235572" eaLnBrk="0" hangingPunct="0">
              <a:defRPr>
                <a:solidFill>
                  <a:schemeClr val="tx1"/>
                </a:solidFill>
                <a:latin typeface="Arial" charset="0"/>
                <a:cs typeface="Arial" charset="0"/>
              </a:defRPr>
            </a:lvl4pPr>
            <a:lvl5pPr marL="2120151" indent="-235572" eaLnBrk="0" hangingPunct="0">
              <a:defRPr>
                <a:solidFill>
                  <a:schemeClr val="tx1"/>
                </a:solidFill>
                <a:latin typeface="Arial" charset="0"/>
                <a:cs typeface="Arial" charset="0"/>
              </a:defRPr>
            </a:lvl5pPr>
            <a:lvl6pPr marL="2591295" indent="-235572" eaLnBrk="0" fontAlgn="base" hangingPunct="0">
              <a:spcBef>
                <a:spcPct val="0"/>
              </a:spcBef>
              <a:spcAft>
                <a:spcPct val="0"/>
              </a:spcAft>
              <a:defRPr>
                <a:solidFill>
                  <a:schemeClr val="tx1"/>
                </a:solidFill>
                <a:latin typeface="Arial" charset="0"/>
                <a:cs typeface="Arial" charset="0"/>
              </a:defRPr>
            </a:lvl6pPr>
            <a:lvl7pPr marL="3062440" indent="-235572" eaLnBrk="0" fontAlgn="base" hangingPunct="0">
              <a:spcBef>
                <a:spcPct val="0"/>
              </a:spcBef>
              <a:spcAft>
                <a:spcPct val="0"/>
              </a:spcAft>
              <a:defRPr>
                <a:solidFill>
                  <a:schemeClr val="tx1"/>
                </a:solidFill>
                <a:latin typeface="Arial" charset="0"/>
                <a:cs typeface="Arial" charset="0"/>
              </a:defRPr>
            </a:lvl7pPr>
            <a:lvl8pPr marL="3533585" indent="-235572" eaLnBrk="0" fontAlgn="base" hangingPunct="0">
              <a:spcBef>
                <a:spcPct val="0"/>
              </a:spcBef>
              <a:spcAft>
                <a:spcPct val="0"/>
              </a:spcAft>
              <a:defRPr>
                <a:solidFill>
                  <a:schemeClr val="tx1"/>
                </a:solidFill>
                <a:latin typeface="Arial" charset="0"/>
                <a:cs typeface="Arial" charset="0"/>
              </a:defRPr>
            </a:lvl8pPr>
            <a:lvl9pPr marL="4004729" indent="-235572" eaLnBrk="0" fontAlgn="base" hangingPunct="0">
              <a:spcBef>
                <a:spcPct val="0"/>
              </a:spcBef>
              <a:spcAft>
                <a:spcPct val="0"/>
              </a:spcAft>
              <a:defRPr>
                <a:solidFill>
                  <a:schemeClr val="tx1"/>
                </a:solidFill>
                <a:latin typeface="Arial" charset="0"/>
                <a:cs typeface="Arial" charset="0"/>
              </a:defRPr>
            </a:lvl9pPr>
          </a:lstStyle>
          <a:p>
            <a:pPr eaLnBrk="1" hangingPunct="1"/>
            <a:fld id="{F4602A64-D5A5-48C8-897A-D4A73897389B}" type="slidenum">
              <a:rPr lang="en-US" smtClean="0"/>
              <a:pPr eaLnBrk="1" hangingPunct="1"/>
              <a:t>86</a:t>
            </a:fld>
            <a:endParaRPr lang="en-US" smtClean="0"/>
          </a:p>
        </p:txBody>
      </p:sp>
      <p:sp>
        <p:nvSpPr>
          <p:cNvPr id="161795" name="Rectangle 7"/>
          <p:cNvSpPr txBox="1">
            <a:spLocks noGrp="1" noChangeArrowheads="1"/>
          </p:cNvSpPr>
          <p:nvPr/>
        </p:nvSpPr>
        <p:spPr bwMode="auto">
          <a:xfrm>
            <a:off x="4023092" y="8915791"/>
            <a:ext cx="3077739" cy="47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10" tIns="47105" rIns="94210" bIns="47105"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320A137-D875-4AF4-ABD2-0ECF8DF613EB}" type="slidenum">
              <a:rPr lang="en-US" sz="1100"/>
              <a:pPr algn="r" eaLnBrk="1" hangingPunct="1"/>
              <a:t>86</a:t>
            </a:fld>
            <a:endParaRPr lang="en-US" sz="1100"/>
          </a:p>
        </p:txBody>
      </p:sp>
      <p:sp>
        <p:nvSpPr>
          <p:cNvPr id="161796" name="Rectangle 2"/>
          <p:cNvSpPr>
            <a:spLocks noGrp="1" noRot="1" noChangeAspect="1" noChangeArrowheads="1" noTextEdit="1"/>
          </p:cNvSpPr>
          <p:nvPr>
            <p:ph type="sldImg"/>
          </p:nvPr>
        </p:nvSpPr>
        <p:spPr>
          <a:xfrm>
            <a:off x="1214438" y="711200"/>
            <a:ext cx="4675187" cy="3506788"/>
          </a:xfrm>
          <a:ln/>
        </p:spPr>
      </p:sp>
      <p:sp>
        <p:nvSpPr>
          <p:cNvPr id="161797" name="Rectangle 3"/>
          <p:cNvSpPr>
            <a:spLocks noGrp="1" noChangeArrowheads="1"/>
          </p:cNvSpPr>
          <p:nvPr>
            <p:ph type="body" idx="1"/>
          </p:nvPr>
        </p:nvSpPr>
        <p:spPr>
          <a:xfrm>
            <a:off x="948642" y="4456266"/>
            <a:ext cx="5205193" cy="4565472"/>
          </a:xfrm>
          <a:noFill/>
        </p:spPr>
        <p:txBody>
          <a:bodyPr lIns="94210" tIns="47105" rIns="94210" bIns="47105"/>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48A130-7124-473E-A3AA-8ADDFE376204}" type="slidenum">
              <a:rPr lang="en-US" smtClean="0"/>
              <a:pPr>
                <a:defRPr/>
              </a:pPr>
              <a:t>100</a:t>
            </a:fld>
            <a:endParaRPr lang="en-US" smtClean="0"/>
          </a:p>
        </p:txBody>
      </p:sp>
      <p:sp>
        <p:nvSpPr>
          <p:cNvPr id="142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D15400-3EBA-4187-8A88-4CA354C922FA}" type="slidenum">
              <a:rPr lang="en-US" smtClean="0"/>
              <a:pPr fontAlgn="base">
                <a:spcBef>
                  <a:spcPct val="0"/>
                </a:spcBef>
                <a:spcAft>
                  <a:spcPct val="0"/>
                </a:spcAft>
                <a:defRPr/>
              </a:pPr>
              <a:t>103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B8559C-3A24-4C3D-AA6A-06B02ECDCD76}" type="slidenum">
              <a:rPr lang="en-US" smtClean="0"/>
              <a:pPr fontAlgn="base">
                <a:spcBef>
                  <a:spcPct val="0"/>
                </a:spcBef>
                <a:spcAft>
                  <a:spcPct val="0"/>
                </a:spcAft>
                <a:defRPr/>
              </a:pPr>
              <a:t>105</a:t>
            </a:fld>
            <a:endParaRPr lang="en-US" smtClean="0"/>
          </a:p>
        </p:txBody>
      </p:sp>
      <p:sp>
        <p:nvSpPr>
          <p:cNvPr id="179203" name="Rectangle 2"/>
          <p:cNvSpPr>
            <a:spLocks noGrp="1" noRot="1" noChangeAspect="1" noChangeArrowheads="1" noTextEdit="1"/>
          </p:cNvSpPr>
          <p:nvPr>
            <p:ph type="sldImg"/>
          </p:nvPr>
        </p:nvSpPr>
        <p:spPr bwMode="auto">
          <a:xfrm>
            <a:off x="1208088" y="704850"/>
            <a:ext cx="4689475" cy="351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C381164-6084-4AD2-9A92-BCC171A53671}" type="slidenum">
              <a:rPr lang="en-US"/>
              <a:pPr/>
              <a:t>108</a:t>
            </a:fld>
            <a:endParaRPr lang="en-US"/>
          </a:p>
        </p:txBody>
      </p:sp>
      <p:sp>
        <p:nvSpPr>
          <p:cNvPr id="49154" name="Rectangle 7"/>
          <p:cNvSpPr txBox="1">
            <a:spLocks noGrp="1" noChangeArrowheads="1"/>
          </p:cNvSpPr>
          <p:nvPr/>
        </p:nvSpPr>
        <p:spPr bwMode="auto">
          <a:xfrm>
            <a:off x="4022886" y="8916568"/>
            <a:ext cx="3078048" cy="4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2" tIns="47092" rIns="94182" bIns="47092" anchor="b"/>
          <a:lstStyle>
            <a:lvl1pPr algn="l">
              <a:defRPr>
                <a:solidFill>
                  <a:schemeClr val="tx1"/>
                </a:solidFill>
                <a:latin typeface="Arial" pitchFamily="34" charset="0"/>
                <a:cs typeface="Arial" pitchFamily="34" charset="0"/>
              </a:defRPr>
            </a:lvl1pPr>
            <a:lvl2pPr marL="744538" indent="-288925"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598613" indent="-227013" algn="l">
              <a:defRPr>
                <a:solidFill>
                  <a:schemeClr val="tx1"/>
                </a:solidFill>
                <a:latin typeface="Arial" pitchFamily="34" charset="0"/>
                <a:cs typeface="Arial" pitchFamily="34" charset="0"/>
              </a:defRPr>
            </a:lvl4pPr>
            <a:lvl5pPr marL="2055813" indent="-227013" algn="l">
              <a:defRPr>
                <a:solidFill>
                  <a:schemeClr val="tx1"/>
                </a:solidFill>
                <a:latin typeface="Arial" pitchFamily="34" charset="0"/>
                <a:cs typeface="Arial" pitchFamily="34" charset="0"/>
              </a:defRPr>
            </a:lvl5pPr>
            <a:lvl6pPr marL="2513013" indent="-227013" fontAlgn="base">
              <a:spcBef>
                <a:spcPct val="0"/>
              </a:spcBef>
              <a:spcAft>
                <a:spcPct val="0"/>
              </a:spcAft>
              <a:defRPr>
                <a:solidFill>
                  <a:schemeClr val="tx1"/>
                </a:solidFill>
                <a:latin typeface="Arial" pitchFamily="34" charset="0"/>
                <a:cs typeface="Arial" pitchFamily="34" charset="0"/>
              </a:defRPr>
            </a:lvl6pPr>
            <a:lvl7pPr marL="2970213" indent="-227013" fontAlgn="base">
              <a:spcBef>
                <a:spcPct val="0"/>
              </a:spcBef>
              <a:spcAft>
                <a:spcPct val="0"/>
              </a:spcAft>
              <a:defRPr>
                <a:solidFill>
                  <a:schemeClr val="tx1"/>
                </a:solidFill>
                <a:latin typeface="Arial" pitchFamily="34" charset="0"/>
                <a:cs typeface="Arial" pitchFamily="34" charset="0"/>
              </a:defRPr>
            </a:lvl7pPr>
            <a:lvl8pPr marL="3427413" indent="-227013" fontAlgn="base">
              <a:spcBef>
                <a:spcPct val="0"/>
              </a:spcBef>
              <a:spcAft>
                <a:spcPct val="0"/>
              </a:spcAft>
              <a:defRPr>
                <a:solidFill>
                  <a:schemeClr val="tx1"/>
                </a:solidFill>
                <a:latin typeface="Arial" pitchFamily="34" charset="0"/>
                <a:cs typeface="Arial" pitchFamily="34" charset="0"/>
              </a:defRPr>
            </a:lvl8pPr>
            <a:lvl9pPr marL="3884613" indent="-227013" fontAlgn="base">
              <a:spcBef>
                <a:spcPct val="0"/>
              </a:spcBef>
              <a:spcAft>
                <a:spcPct val="0"/>
              </a:spcAft>
              <a:defRPr>
                <a:solidFill>
                  <a:schemeClr val="tx1"/>
                </a:solidFill>
                <a:latin typeface="Arial" pitchFamily="34" charset="0"/>
                <a:cs typeface="Arial" pitchFamily="34" charset="0"/>
              </a:defRPr>
            </a:lvl9pPr>
          </a:lstStyle>
          <a:p>
            <a:pPr algn="r"/>
            <a:fld id="{6C8000A4-A8D1-43E1-A47D-6EBF2C9A69DF}" type="slidenum">
              <a:rPr lang="en-US" sz="1000">
                <a:latin typeface="Calibri" pitchFamily="34" charset="0"/>
              </a:rPr>
              <a:pPr algn="r"/>
              <a:t>108</a:t>
            </a:fld>
            <a:endParaRPr lang="en-US" sz="1000">
              <a:latin typeface="Calibri" pitchFamily="34" charset="0"/>
            </a:endParaRPr>
          </a:p>
        </p:txBody>
      </p:sp>
      <p:sp>
        <p:nvSpPr>
          <p:cNvPr id="49155" name="Rectangle 2"/>
          <p:cNvSpPr>
            <a:spLocks noGrp="1" noRot="1" noChangeAspect="1" noChangeArrowheads="1" noTextEdit="1"/>
          </p:cNvSpPr>
          <p:nvPr>
            <p:ph type="sldImg"/>
          </p:nvPr>
        </p:nvSpPr>
        <p:spPr>
          <a:xfrm>
            <a:off x="1209675" y="704850"/>
            <a:ext cx="4687888" cy="3517900"/>
          </a:xfrm>
          <a:ln/>
        </p:spPr>
      </p:sp>
      <p:sp>
        <p:nvSpPr>
          <p:cNvPr id="49156" name="Rectangle 3"/>
          <p:cNvSpPr>
            <a:spLocks noGrp="1" noChangeArrowheads="1"/>
          </p:cNvSpPr>
          <p:nvPr>
            <p:ph type="body" idx="1"/>
          </p:nvPr>
        </p:nvSpPr>
        <p:spPr/>
        <p:txBody>
          <a:bodyPr lIns="94182" tIns="47092" rIns="94182" bIns="47092"/>
          <a:lstStyle/>
          <a:p>
            <a:pPr>
              <a:spcBef>
                <a:spcPct val="0"/>
              </a:spcBef>
            </a:pPr>
            <a:endParaRPr lang="pl-P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txBox="1">
            <a:spLocks noGrp="1" noChangeArrowheads="1"/>
          </p:cNvSpPr>
          <p:nvPr/>
        </p:nvSpPr>
        <p:spPr bwMode="auto">
          <a:xfrm>
            <a:off x="4023092" y="8917422"/>
            <a:ext cx="3077739" cy="46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17" tIns="47108" rIns="94217" bIns="47108" anchor="b"/>
          <a:lstStyle>
            <a:lvl1pPr defTabSz="898525" eaLnBrk="0" hangingPunct="0">
              <a:defRPr>
                <a:solidFill>
                  <a:schemeClr val="tx1"/>
                </a:solidFill>
                <a:latin typeface="Calibri" pitchFamily="34" charset="0"/>
                <a:cs typeface="Arial" pitchFamily="34" charset="0"/>
              </a:defRPr>
            </a:lvl1pPr>
            <a:lvl2pPr marL="742950" indent="-285750" defTabSz="898525" eaLnBrk="0" hangingPunct="0">
              <a:defRPr>
                <a:solidFill>
                  <a:schemeClr val="tx1"/>
                </a:solidFill>
                <a:latin typeface="Calibri" pitchFamily="34" charset="0"/>
                <a:cs typeface="Arial" pitchFamily="34" charset="0"/>
              </a:defRPr>
            </a:lvl2pPr>
            <a:lvl3pPr marL="1143000" indent="-228600" defTabSz="898525" eaLnBrk="0" hangingPunct="0">
              <a:defRPr>
                <a:solidFill>
                  <a:schemeClr val="tx1"/>
                </a:solidFill>
                <a:latin typeface="Calibri" pitchFamily="34" charset="0"/>
                <a:cs typeface="Arial" pitchFamily="34" charset="0"/>
              </a:defRPr>
            </a:lvl3pPr>
            <a:lvl4pPr marL="1600200" indent="-228600" defTabSz="898525" eaLnBrk="0" hangingPunct="0">
              <a:defRPr>
                <a:solidFill>
                  <a:schemeClr val="tx1"/>
                </a:solidFill>
                <a:latin typeface="Calibri" pitchFamily="34" charset="0"/>
                <a:cs typeface="Arial" pitchFamily="34" charset="0"/>
              </a:defRPr>
            </a:lvl4pPr>
            <a:lvl5pPr marL="2057400" indent="-228600" defTabSz="898525" eaLnBrk="0" hangingPunct="0">
              <a:defRPr>
                <a:solidFill>
                  <a:schemeClr val="tx1"/>
                </a:solidFill>
                <a:latin typeface="Calibri" pitchFamily="34" charset="0"/>
                <a:cs typeface="Arial" pitchFamily="34" charset="0"/>
              </a:defRPr>
            </a:lvl5pPr>
            <a:lvl6pPr marL="2514600" indent="-228600" defTabSz="898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898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898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898525"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fld id="{F9B24D45-3329-4D30-B49B-9DDBDAD6918F}" type="slidenum">
              <a:rPr lang="en-US" sz="1200">
                <a:solidFill>
                  <a:srgbClr val="000000"/>
                </a:solidFill>
              </a:rPr>
              <a:pPr algn="r" eaLnBrk="1" hangingPunct="1"/>
              <a:t>109</a:t>
            </a:fld>
            <a:endParaRPr lang="en-US" sz="1200">
              <a:solidFill>
                <a:srgbClr val="000000"/>
              </a:solidFill>
            </a:endParaRPr>
          </a:p>
        </p:txBody>
      </p:sp>
      <p:sp>
        <p:nvSpPr>
          <p:cNvPr id="276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217" tIns="47108" rIns="94217" bIns="47108"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65610" indent="-294465" eaLnBrk="0" hangingPunct="0">
              <a:defRPr>
                <a:solidFill>
                  <a:schemeClr val="tx1"/>
                </a:solidFill>
                <a:latin typeface="Calibri" pitchFamily="34" charset="0"/>
                <a:cs typeface="Arial" pitchFamily="34" charset="0"/>
              </a:defRPr>
            </a:lvl2pPr>
            <a:lvl3pPr marL="1177862" indent="-235572" eaLnBrk="0" hangingPunct="0">
              <a:defRPr>
                <a:solidFill>
                  <a:schemeClr val="tx1"/>
                </a:solidFill>
                <a:latin typeface="Calibri" pitchFamily="34" charset="0"/>
                <a:cs typeface="Arial" pitchFamily="34" charset="0"/>
              </a:defRPr>
            </a:lvl3pPr>
            <a:lvl4pPr marL="1649006" indent="-235572" eaLnBrk="0" hangingPunct="0">
              <a:defRPr>
                <a:solidFill>
                  <a:schemeClr val="tx1"/>
                </a:solidFill>
                <a:latin typeface="Calibri" pitchFamily="34" charset="0"/>
                <a:cs typeface="Arial" pitchFamily="34" charset="0"/>
              </a:defRPr>
            </a:lvl4pPr>
            <a:lvl5pPr marL="2120151" indent="-235572" eaLnBrk="0" hangingPunct="0">
              <a:defRPr>
                <a:solidFill>
                  <a:schemeClr val="tx1"/>
                </a:solidFill>
                <a:latin typeface="Calibri" pitchFamily="34" charset="0"/>
                <a:cs typeface="Arial" pitchFamily="34" charset="0"/>
              </a:defRPr>
            </a:lvl5pPr>
            <a:lvl6pPr marL="2591295" indent="-235572" eaLnBrk="0" fontAlgn="base" hangingPunct="0">
              <a:spcBef>
                <a:spcPct val="0"/>
              </a:spcBef>
              <a:spcAft>
                <a:spcPct val="0"/>
              </a:spcAft>
              <a:defRPr>
                <a:solidFill>
                  <a:schemeClr val="tx1"/>
                </a:solidFill>
                <a:latin typeface="Calibri" pitchFamily="34" charset="0"/>
                <a:cs typeface="Arial" pitchFamily="34" charset="0"/>
              </a:defRPr>
            </a:lvl6pPr>
            <a:lvl7pPr marL="3062440" indent="-235572" eaLnBrk="0" fontAlgn="base" hangingPunct="0">
              <a:spcBef>
                <a:spcPct val="0"/>
              </a:spcBef>
              <a:spcAft>
                <a:spcPct val="0"/>
              </a:spcAft>
              <a:defRPr>
                <a:solidFill>
                  <a:schemeClr val="tx1"/>
                </a:solidFill>
                <a:latin typeface="Calibri" pitchFamily="34" charset="0"/>
                <a:cs typeface="Arial" pitchFamily="34" charset="0"/>
              </a:defRPr>
            </a:lvl7pPr>
            <a:lvl8pPr marL="3533585" indent="-235572" eaLnBrk="0" fontAlgn="base" hangingPunct="0">
              <a:spcBef>
                <a:spcPct val="0"/>
              </a:spcBef>
              <a:spcAft>
                <a:spcPct val="0"/>
              </a:spcAft>
              <a:defRPr>
                <a:solidFill>
                  <a:schemeClr val="tx1"/>
                </a:solidFill>
                <a:latin typeface="Calibri" pitchFamily="34" charset="0"/>
                <a:cs typeface="Arial" pitchFamily="34" charset="0"/>
              </a:defRPr>
            </a:lvl8pPr>
            <a:lvl9pPr marL="4004729" indent="-235572"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fld id="{0DBB196B-CB9A-4889-9ADB-94FD69A0B056}" type="slidenum">
              <a:rPr lang="en-US" smtClean="0">
                <a:solidFill>
                  <a:srgbClr val="000000"/>
                </a:solidFill>
                <a:latin typeface="Arial" pitchFamily="34" charset="0"/>
              </a:rPr>
              <a:pPr eaLnBrk="1" fontAlgn="base" hangingPunct="1">
                <a:spcBef>
                  <a:spcPct val="0"/>
                </a:spcBef>
                <a:spcAft>
                  <a:spcPct val="0"/>
                </a:spcAft>
              </a:pPr>
              <a:t>110</a:t>
            </a:fld>
            <a:endParaRPr lang="en-US" smtClean="0">
              <a:solidFill>
                <a:srgbClr val="000000"/>
              </a:solidFill>
              <a:latin typeface="Arial" pitchFamily="34" charset="0"/>
            </a:endParaRPr>
          </a:p>
        </p:txBody>
      </p:sp>
      <p:sp>
        <p:nvSpPr>
          <p:cNvPr id="289795" name="Slide Image Placeholder 1"/>
          <p:cNvSpPr>
            <a:spLocks noGrp="1" noRot="1" noChangeAspect="1" noTextEdit="1"/>
          </p:cNvSpPr>
          <p:nvPr>
            <p:ph type="sldImg"/>
          </p:nvPr>
        </p:nvSpPr>
        <p:spPr bwMode="auto">
          <a:xfrm>
            <a:off x="1206500" y="704850"/>
            <a:ext cx="4689475" cy="351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cs typeface="Arial" pitchFamily="34" charset="0"/>
            </a:endParaRPr>
          </a:p>
        </p:txBody>
      </p:sp>
      <p:sp>
        <p:nvSpPr>
          <p:cNvPr id="289797" name="Slide Number Placeholder 3"/>
          <p:cNvSpPr txBox="1">
            <a:spLocks noGrp="1"/>
          </p:cNvSpPr>
          <p:nvPr/>
        </p:nvSpPr>
        <p:spPr bwMode="auto">
          <a:xfrm>
            <a:off x="4023092" y="8915791"/>
            <a:ext cx="3077739" cy="47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10" tIns="47105" rIns="94210" bIns="47105" anchor="b"/>
          <a:lstStyle>
            <a:lvl1pPr defTabSz="966788" eaLnBrk="0" hangingPunct="0">
              <a:defRPr>
                <a:solidFill>
                  <a:schemeClr val="tx1"/>
                </a:solidFill>
                <a:latin typeface="Calibri" pitchFamily="34" charset="0"/>
                <a:cs typeface="Arial" pitchFamily="34" charset="0"/>
              </a:defRPr>
            </a:lvl1pPr>
            <a:lvl2pPr marL="742950" indent="-285750" defTabSz="966788" eaLnBrk="0" hangingPunct="0">
              <a:defRPr>
                <a:solidFill>
                  <a:schemeClr val="tx1"/>
                </a:solidFill>
                <a:latin typeface="Calibri" pitchFamily="34" charset="0"/>
                <a:cs typeface="Arial" pitchFamily="34" charset="0"/>
              </a:defRPr>
            </a:lvl2pPr>
            <a:lvl3pPr marL="1143000" indent="-228600" defTabSz="966788" eaLnBrk="0" hangingPunct="0">
              <a:defRPr>
                <a:solidFill>
                  <a:schemeClr val="tx1"/>
                </a:solidFill>
                <a:latin typeface="Calibri" pitchFamily="34" charset="0"/>
                <a:cs typeface="Arial" pitchFamily="34" charset="0"/>
              </a:defRPr>
            </a:lvl3pPr>
            <a:lvl4pPr marL="1600200" indent="-228600" defTabSz="966788" eaLnBrk="0" hangingPunct="0">
              <a:defRPr>
                <a:solidFill>
                  <a:schemeClr val="tx1"/>
                </a:solidFill>
                <a:latin typeface="Calibri" pitchFamily="34" charset="0"/>
                <a:cs typeface="Arial" pitchFamily="34" charset="0"/>
              </a:defRPr>
            </a:lvl4pPr>
            <a:lvl5pPr marL="2057400" indent="-228600" defTabSz="966788" eaLnBrk="0" hangingPunct="0">
              <a:defRPr>
                <a:solidFill>
                  <a:schemeClr val="tx1"/>
                </a:solidFill>
                <a:latin typeface="Calibri" pitchFamily="34" charset="0"/>
                <a:cs typeface="Arial" pitchFamily="34" charset="0"/>
              </a:defRPr>
            </a:lvl5pPr>
            <a:lvl6pPr marL="2514600" indent="-228600" defTabSz="9667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667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667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66788"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fld id="{CE538F43-1B75-4ADA-A821-D400D04C04B9}" type="slidenum">
              <a:rPr lang="en-US" sz="1100">
                <a:solidFill>
                  <a:srgbClr val="000000"/>
                </a:solidFill>
              </a:rPr>
              <a:pPr algn="r" eaLnBrk="1" hangingPunct="1"/>
              <a:t>110</a:t>
            </a:fld>
            <a:endParaRPr lang="en-US" sz="11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65529" indent="-294433">
              <a:defRPr>
                <a:solidFill>
                  <a:schemeClr val="tx1"/>
                </a:solidFill>
                <a:latin typeface="Arial" pitchFamily="34" charset="0"/>
              </a:defRPr>
            </a:lvl2pPr>
            <a:lvl3pPr marL="1177737" indent="-235548">
              <a:defRPr>
                <a:solidFill>
                  <a:schemeClr val="tx1"/>
                </a:solidFill>
                <a:latin typeface="Arial" pitchFamily="34" charset="0"/>
              </a:defRPr>
            </a:lvl3pPr>
            <a:lvl4pPr marL="1648832" indent="-235548">
              <a:defRPr>
                <a:solidFill>
                  <a:schemeClr val="tx1"/>
                </a:solidFill>
                <a:latin typeface="Arial" pitchFamily="34" charset="0"/>
              </a:defRPr>
            </a:lvl4pPr>
            <a:lvl5pPr marL="2119927" indent="-235548">
              <a:defRPr>
                <a:solidFill>
                  <a:schemeClr val="tx1"/>
                </a:solidFill>
                <a:latin typeface="Arial" pitchFamily="34" charset="0"/>
              </a:defRPr>
            </a:lvl5pPr>
            <a:lvl6pPr marL="2591021" indent="-235548" eaLnBrk="0" fontAlgn="base" hangingPunct="0">
              <a:spcBef>
                <a:spcPct val="0"/>
              </a:spcBef>
              <a:spcAft>
                <a:spcPct val="0"/>
              </a:spcAft>
              <a:defRPr>
                <a:solidFill>
                  <a:schemeClr val="tx1"/>
                </a:solidFill>
                <a:latin typeface="Arial" pitchFamily="34" charset="0"/>
              </a:defRPr>
            </a:lvl6pPr>
            <a:lvl7pPr marL="3062116" indent="-235548" eaLnBrk="0" fontAlgn="base" hangingPunct="0">
              <a:spcBef>
                <a:spcPct val="0"/>
              </a:spcBef>
              <a:spcAft>
                <a:spcPct val="0"/>
              </a:spcAft>
              <a:defRPr>
                <a:solidFill>
                  <a:schemeClr val="tx1"/>
                </a:solidFill>
                <a:latin typeface="Arial" pitchFamily="34" charset="0"/>
              </a:defRPr>
            </a:lvl7pPr>
            <a:lvl8pPr marL="3533211" indent="-235548" eaLnBrk="0" fontAlgn="base" hangingPunct="0">
              <a:spcBef>
                <a:spcPct val="0"/>
              </a:spcBef>
              <a:spcAft>
                <a:spcPct val="0"/>
              </a:spcAft>
              <a:defRPr>
                <a:solidFill>
                  <a:schemeClr val="tx1"/>
                </a:solidFill>
                <a:latin typeface="Arial" pitchFamily="34" charset="0"/>
              </a:defRPr>
            </a:lvl8pPr>
            <a:lvl9pPr marL="4004306" indent="-235548" eaLnBrk="0" fontAlgn="base" hangingPunct="0">
              <a:spcBef>
                <a:spcPct val="0"/>
              </a:spcBef>
              <a:spcAft>
                <a:spcPct val="0"/>
              </a:spcAft>
              <a:defRPr>
                <a:solidFill>
                  <a:schemeClr val="tx1"/>
                </a:solidFill>
                <a:latin typeface="Arial" pitchFamily="34" charset="0"/>
              </a:defRPr>
            </a:lvl9pPr>
          </a:lstStyle>
          <a:p>
            <a:fld id="{97DC7F9B-D0D2-4A1B-920A-4E1DD4E778BF}" type="slidenum">
              <a:rPr lang="en-US" smtClean="0"/>
              <a:pPr/>
              <a:t>111</a:t>
            </a:fld>
            <a:endParaRPr lang="en-US" smtClean="0"/>
          </a:p>
        </p:txBody>
      </p:sp>
      <p:sp>
        <p:nvSpPr>
          <p:cNvPr id="73731" name="Rectangle 2"/>
          <p:cNvSpPr>
            <a:spLocks noGrp="1" noRot="1" noChangeAspect="1" noChangeArrowheads="1" noTextEdit="1"/>
          </p:cNvSpPr>
          <p:nvPr>
            <p:ph type="sldImg"/>
          </p:nvPr>
        </p:nvSpPr>
        <p:spPr>
          <a:xfrm>
            <a:off x="1206500" y="704850"/>
            <a:ext cx="4692650" cy="3519488"/>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208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5610" indent="-294465">
              <a:defRPr>
                <a:solidFill>
                  <a:schemeClr val="tx1"/>
                </a:solidFill>
                <a:latin typeface="Calibri" pitchFamily="34" charset="0"/>
              </a:defRPr>
            </a:lvl2pPr>
            <a:lvl3pPr marL="1177862" indent="-235572">
              <a:defRPr>
                <a:solidFill>
                  <a:schemeClr val="tx1"/>
                </a:solidFill>
                <a:latin typeface="Calibri" pitchFamily="34" charset="0"/>
              </a:defRPr>
            </a:lvl3pPr>
            <a:lvl4pPr marL="1649006" indent="-235572">
              <a:defRPr>
                <a:solidFill>
                  <a:schemeClr val="tx1"/>
                </a:solidFill>
                <a:latin typeface="Calibri" pitchFamily="34" charset="0"/>
              </a:defRPr>
            </a:lvl4pPr>
            <a:lvl5pPr marL="2120151" indent="-235572">
              <a:defRPr>
                <a:solidFill>
                  <a:schemeClr val="tx1"/>
                </a:solidFill>
                <a:latin typeface="Calibri" pitchFamily="34" charset="0"/>
              </a:defRPr>
            </a:lvl5pPr>
            <a:lvl6pPr marL="2591295" indent="-235572" fontAlgn="base">
              <a:spcBef>
                <a:spcPct val="0"/>
              </a:spcBef>
              <a:spcAft>
                <a:spcPct val="0"/>
              </a:spcAft>
              <a:defRPr>
                <a:solidFill>
                  <a:schemeClr val="tx1"/>
                </a:solidFill>
                <a:latin typeface="Calibri" pitchFamily="34" charset="0"/>
              </a:defRPr>
            </a:lvl6pPr>
            <a:lvl7pPr marL="3062440" indent="-235572" fontAlgn="base">
              <a:spcBef>
                <a:spcPct val="0"/>
              </a:spcBef>
              <a:spcAft>
                <a:spcPct val="0"/>
              </a:spcAft>
              <a:defRPr>
                <a:solidFill>
                  <a:schemeClr val="tx1"/>
                </a:solidFill>
                <a:latin typeface="Calibri" pitchFamily="34" charset="0"/>
              </a:defRPr>
            </a:lvl7pPr>
            <a:lvl8pPr marL="3533585" indent="-235572" fontAlgn="base">
              <a:spcBef>
                <a:spcPct val="0"/>
              </a:spcBef>
              <a:spcAft>
                <a:spcPct val="0"/>
              </a:spcAft>
              <a:defRPr>
                <a:solidFill>
                  <a:schemeClr val="tx1"/>
                </a:solidFill>
                <a:latin typeface="Calibri" pitchFamily="34" charset="0"/>
              </a:defRPr>
            </a:lvl8pPr>
            <a:lvl9pPr marL="4004729" indent="-23557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28607BE-FE86-448D-A2E9-3B5AE18E3344}" type="slidenum">
              <a:rPr lang="en-US" smtClean="0"/>
              <a:pPr fontAlgn="base">
                <a:spcBef>
                  <a:spcPct val="0"/>
                </a:spcBef>
                <a:spcAft>
                  <a:spcPct val="0"/>
                </a:spcAft>
                <a:defRPr/>
              </a:pPr>
              <a:t>118</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this in your portion somewhere</a:t>
            </a:r>
            <a:r>
              <a:rPr lang="en-US" baseline="0" dirty="0" smtClean="0"/>
              <a:t> appropriate...I’ll send </a:t>
            </a:r>
            <a:r>
              <a:rPr lang="en-US" baseline="0" dirty="0" err="1" smtClean="0"/>
              <a:t>NbTi</a:t>
            </a:r>
            <a:r>
              <a:rPr lang="en-US" baseline="0" dirty="0" smtClean="0"/>
              <a:t> and Nb3Sn atomic structures later.</a:t>
            </a:r>
            <a:endParaRPr lang="en-US" dirty="0"/>
          </a:p>
        </p:txBody>
      </p:sp>
      <p:sp>
        <p:nvSpPr>
          <p:cNvPr id="4" name="Slide Number Placeholder 3"/>
          <p:cNvSpPr>
            <a:spLocks noGrp="1"/>
          </p:cNvSpPr>
          <p:nvPr>
            <p:ph type="sldNum" sz="quarter" idx="10"/>
          </p:nvPr>
        </p:nvSpPr>
        <p:spPr/>
        <p:txBody>
          <a:bodyPr/>
          <a:lstStyle/>
          <a:p>
            <a:fld id="{49FA7509-0207-294B-87C8-88FB53DBB255}" type="slidenum">
              <a:rPr lang="en-US" smtClean="0"/>
              <a:pPr/>
              <a:t>34</a:t>
            </a:fld>
            <a:endParaRPr lang="en-US"/>
          </a:p>
        </p:txBody>
      </p:sp>
    </p:spTree>
    <p:extLst>
      <p:ext uri="{BB962C8B-B14F-4D97-AF65-F5344CB8AC3E}">
        <p14:creationId xmlns:p14="http://schemas.microsoft.com/office/powerpoint/2010/main" val="377553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Leading up to Superconductivity</a:t>
            </a:r>
            <a:endParaRPr lang="en-US" dirty="0"/>
          </a:p>
        </p:txBody>
      </p:sp>
      <p:sp>
        <p:nvSpPr>
          <p:cNvPr id="4" name="Slide Number Placeholder 3"/>
          <p:cNvSpPr>
            <a:spLocks noGrp="1"/>
          </p:cNvSpPr>
          <p:nvPr>
            <p:ph type="sldNum" sz="quarter" idx="10"/>
          </p:nvPr>
        </p:nvSpPr>
        <p:spPr/>
        <p:txBody>
          <a:bodyPr/>
          <a:lstStyle/>
          <a:p>
            <a:fld id="{49FA7509-0207-294B-87C8-88FB53DBB255}" type="slidenum">
              <a:rPr lang="en-US" smtClean="0"/>
              <a:pPr/>
              <a:t>120</a:t>
            </a:fld>
            <a:endParaRPr lang="en-US"/>
          </a:p>
        </p:txBody>
      </p:sp>
    </p:spTree>
    <p:extLst>
      <p:ext uri="{BB962C8B-B14F-4D97-AF65-F5344CB8AC3E}">
        <p14:creationId xmlns:p14="http://schemas.microsoft.com/office/powerpoint/2010/main" val="3148112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5610" indent="-294465">
              <a:defRPr>
                <a:solidFill>
                  <a:schemeClr val="tx1"/>
                </a:solidFill>
                <a:latin typeface="Calibri" pitchFamily="34" charset="0"/>
              </a:defRPr>
            </a:lvl2pPr>
            <a:lvl3pPr marL="1177862" indent="-235572">
              <a:defRPr>
                <a:solidFill>
                  <a:schemeClr val="tx1"/>
                </a:solidFill>
                <a:latin typeface="Calibri" pitchFamily="34" charset="0"/>
              </a:defRPr>
            </a:lvl3pPr>
            <a:lvl4pPr marL="1649006" indent="-235572">
              <a:defRPr>
                <a:solidFill>
                  <a:schemeClr val="tx1"/>
                </a:solidFill>
                <a:latin typeface="Calibri" pitchFamily="34" charset="0"/>
              </a:defRPr>
            </a:lvl4pPr>
            <a:lvl5pPr marL="2120151" indent="-235572">
              <a:defRPr>
                <a:solidFill>
                  <a:schemeClr val="tx1"/>
                </a:solidFill>
                <a:latin typeface="Calibri" pitchFamily="34" charset="0"/>
              </a:defRPr>
            </a:lvl5pPr>
            <a:lvl6pPr marL="2591295" indent="-235572" fontAlgn="base">
              <a:spcBef>
                <a:spcPct val="0"/>
              </a:spcBef>
              <a:spcAft>
                <a:spcPct val="0"/>
              </a:spcAft>
              <a:defRPr>
                <a:solidFill>
                  <a:schemeClr val="tx1"/>
                </a:solidFill>
                <a:latin typeface="Calibri" pitchFamily="34" charset="0"/>
              </a:defRPr>
            </a:lvl6pPr>
            <a:lvl7pPr marL="3062440" indent="-235572" fontAlgn="base">
              <a:spcBef>
                <a:spcPct val="0"/>
              </a:spcBef>
              <a:spcAft>
                <a:spcPct val="0"/>
              </a:spcAft>
              <a:defRPr>
                <a:solidFill>
                  <a:schemeClr val="tx1"/>
                </a:solidFill>
                <a:latin typeface="Calibri" pitchFamily="34" charset="0"/>
              </a:defRPr>
            </a:lvl7pPr>
            <a:lvl8pPr marL="3533585" indent="-235572" fontAlgn="base">
              <a:spcBef>
                <a:spcPct val="0"/>
              </a:spcBef>
              <a:spcAft>
                <a:spcPct val="0"/>
              </a:spcAft>
              <a:defRPr>
                <a:solidFill>
                  <a:schemeClr val="tx1"/>
                </a:solidFill>
                <a:latin typeface="Calibri" pitchFamily="34" charset="0"/>
              </a:defRPr>
            </a:lvl8pPr>
            <a:lvl9pPr marL="4004729" indent="-23557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DF55F8E-D4DB-408F-97EA-26296732A640}" type="slidenum">
              <a:rPr lang="en-US" smtClean="0">
                <a:latin typeface="Arial" charset="0"/>
              </a:rPr>
              <a:pPr fontAlgn="base">
                <a:spcBef>
                  <a:spcPct val="0"/>
                </a:spcBef>
                <a:spcAft>
                  <a:spcPct val="0"/>
                </a:spcAft>
                <a:defRPr/>
              </a:pPr>
              <a:t>121</a:t>
            </a:fld>
            <a:endParaRPr lang="en-US" smtClean="0">
              <a:latin typeface="Arial" charset="0"/>
            </a:endParaRPr>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5610" indent="-294465">
              <a:defRPr>
                <a:solidFill>
                  <a:schemeClr val="tx1"/>
                </a:solidFill>
                <a:latin typeface="Calibri" pitchFamily="34" charset="0"/>
              </a:defRPr>
            </a:lvl2pPr>
            <a:lvl3pPr marL="1177862" indent="-235572">
              <a:defRPr>
                <a:solidFill>
                  <a:schemeClr val="tx1"/>
                </a:solidFill>
                <a:latin typeface="Calibri" pitchFamily="34" charset="0"/>
              </a:defRPr>
            </a:lvl3pPr>
            <a:lvl4pPr marL="1649006" indent="-235572">
              <a:defRPr>
                <a:solidFill>
                  <a:schemeClr val="tx1"/>
                </a:solidFill>
                <a:latin typeface="Calibri" pitchFamily="34" charset="0"/>
              </a:defRPr>
            </a:lvl4pPr>
            <a:lvl5pPr marL="2120151" indent="-235572">
              <a:defRPr>
                <a:solidFill>
                  <a:schemeClr val="tx1"/>
                </a:solidFill>
                <a:latin typeface="Calibri" pitchFamily="34" charset="0"/>
              </a:defRPr>
            </a:lvl5pPr>
            <a:lvl6pPr marL="2591295" indent="-235572" fontAlgn="base">
              <a:spcBef>
                <a:spcPct val="0"/>
              </a:spcBef>
              <a:spcAft>
                <a:spcPct val="0"/>
              </a:spcAft>
              <a:defRPr>
                <a:solidFill>
                  <a:schemeClr val="tx1"/>
                </a:solidFill>
                <a:latin typeface="Calibri" pitchFamily="34" charset="0"/>
              </a:defRPr>
            </a:lvl6pPr>
            <a:lvl7pPr marL="3062440" indent="-235572" fontAlgn="base">
              <a:spcBef>
                <a:spcPct val="0"/>
              </a:spcBef>
              <a:spcAft>
                <a:spcPct val="0"/>
              </a:spcAft>
              <a:defRPr>
                <a:solidFill>
                  <a:schemeClr val="tx1"/>
                </a:solidFill>
                <a:latin typeface="Calibri" pitchFamily="34" charset="0"/>
              </a:defRPr>
            </a:lvl7pPr>
            <a:lvl8pPr marL="3533585" indent="-235572" fontAlgn="base">
              <a:spcBef>
                <a:spcPct val="0"/>
              </a:spcBef>
              <a:spcAft>
                <a:spcPct val="0"/>
              </a:spcAft>
              <a:defRPr>
                <a:solidFill>
                  <a:schemeClr val="tx1"/>
                </a:solidFill>
                <a:latin typeface="Calibri" pitchFamily="34" charset="0"/>
              </a:defRPr>
            </a:lvl8pPr>
            <a:lvl9pPr marL="4004729" indent="-23557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8CC487-1741-4687-BD3A-D451387706F7}" type="slidenum">
              <a:rPr lang="en-US" smtClean="0"/>
              <a:pPr fontAlgn="base">
                <a:spcBef>
                  <a:spcPct val="0"/>
                </a:spcBef>
                <a:spcAft>
                  <a:spcPct val="0"/>
                </a:spcAft>
                <a:defRPr/>
              </a:pPr>
              <a:t>122</a:t>
            </a:fld>
            <a:endParaRPr lang="en-US" smtClean="0"/>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D649D8-F9E2-46DC-9E54-3FD4A32DF461}" type="slidenum">
              <a:rPr lang="en-US">
                <a:solidFill>
                  <a:prstClr val="black"/>
                </a:solidFill>
              </a:rPr>
              <a:pPr/>
              <a:t>123</a:t>
            </a:fld>
            <a:endParaRPr lang="en-US">
              <a:solidFill>
                <a:prstClr val="black"/>
              </a:solidFill>
            </a:endParaRPr>
          </a:p>
        </p:txBody>
      </p:sp>
      <p:sp>
        <p:nvSpPr>
          <p:cNvPr id="269314" name="Rectangle 2"/>
          <p:cNvSpPr>
            <a:spLocks noGrp="1" noRot="1" noChangeAspect="1" noChangeArrowheads="1" noTextEdit="1"/>
          </p:cNvSpPr>
          <p:nvPr>
            <p:ph type="sldImg"/>
          </p:nvPr>
        </p:nvSpPr>
        <p:spPr>
          <a:xfrm>
            <a:off x="1204913" y="704850"/>
            <a:ext cx="4692650" cy="3519488"/>
          </a:xfrm>
          <a:ln/>
        </p:spPr>
      </p:sp>
      <p:sp>
        <p:nvSpPr>
          <p:cNvPr id="269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537690-E748-4C0E-934D-1611CE1D5113}" type="slidenum">
              <a:rPr lang="en-US"/>
              <a:pPr/>
              <a:t>124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68548-024F-42FB-9E7C-602963CE3176}" type="slidenum">
              <a:rPr lang="en-US"/>
              <a:pPr/>
              <a:t>125</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8F9A77-1D32-4470-9FED-90BB2F0AA391}" type="slidenum">
              <a:rPr lang="en-US"/>
              <a:pPr/>
              <a:t>126</a:t>
            </a:fld>
            <a:endParaRPr lang="en-US"/>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F66C9B-7ACD-49C5-9893-8E1276479D18}" type="slidenum">
              <a:rPr lang="en-US"/>
              <a:pPr/>
              <a:t>127</a:t>
            </a:fld>
            <a:endParaRPr lang="en-US"/>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097BA5-7769-458A-9AB1-BC3200A025F4}" type="slidenum">
              <a:rPr lang="en-US"/>
              <a:pPr/>
              <a:t>128</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2BBFE6-D7B0-4E9E-8C2E-53A0B7002CDF}" type="slidenum">
              <a:rPr lang="en-US"/>
              <a:pPr/>
              <a:t>129</a:t>
            </a:fld>
            <a:endParaRPr lang="en-US"/>
          </a:p>
        </p:txBody>
      </p:sp>
      <p:sp>
        <p:nvSpPr>
          <p:cNvPr id="494594" name="Rectangle 2"/>
          <p:cNvSpPr>
            <a:spLocks noGrp="1" noRot="1" noChangeAspect="1" noChangeArrowheads="1" noTextEdit="1"/>
          </p:cNvSpPr>
          <p:nvPr>
            <p:ph type="sldImg"/>
          </p:nvPr>
        </p:nvSpPr>
        <p:spPr>
          <a:xfrm>
            <a:off x="1204913" y="706438"/>
            <a:ext cx="4692650" cy="3519487"/>
          </a:xfrm>
          <a:ln/>
        </p:spPr>
      </p:sp>
      <p:sp>
        <p:nvSpPr>
          <p:cNvPr id="494595" name="Rectangle 3"/>
          <p:cNvSpPr>
            <a:spLocks noGrp="1" noChangeArrowheads="1"/>
          </p:cNvSpPr>
          <p:nvPr>
            <p:ph type="body" idx="1"/>
          </p:nvPr>
        </p:nvSpPr>
        <p:spPr>
          <a:xfrm>
            <a:off x="710248" y="4460169"/>
            <a:ext cx="5681980" cy="4222891"/>
          </a:xfrm>
        </p:spPr>
        <p:txBody>
          <a:bodyPr/>
          <a:lstStyle/>
          <a:p>
            <a:r>
              <a:rPr lang="en-US" b="1"/>
              <a:t>A Canadian Worldview</a:t>
            </a:r>
            <a:endParaRPr lang="en-US"/>
          </a:p>
          <a:p>
            <a:r>
              <a:rPr lang="en-US" u="sng"/>
              <a:t>Talking Points</a:t>
            </a:r>
            <a:endParaRPr lang="en-US"/>
          </a:p>
          <a:p>
            <a:r>
              <a:rPr lang="en-US"/>
              <a:t>Much of North America’s remaining natural gas reserves are located along the Artic Ocean North Shore and shared between the US (Alaska) and Canada.  For the past 25 years, the Canadian government, with private companies, has researched the construction of a massive pipeline from the Mackenzie River Delta to Alberta.  It now appears this project may go forward in 2006 with gas transport beginning in 2009.  More information can be found at the MVP website, http://www.mackenziegasproject.com. </a:t>
            </a:r>
          </a:p>
          <a:p>
            <a:pPr lvl="1"/>
            <a:r>
              <a:rPr lang="en-US"/>
              <a:t>The Mackenzie Valley Project (MVP) presents an example of opportunities that might arise elsewhere in the world to combine the delivery of natural gas with wellhead generated electricity via a Liquid Natural Gas SuperCable (to be discussed).</a:t>
            </a:r>
          </a:p>
          <a:p>
            <a:pPr lvl="1"/>
            <a:r>
              <a:rPr lang="en-US"/>
              <a:t>It is estimated that the Mackenzie Delta reserves, once full production begins, will last 15 – 20 years.  When exhausted, remote “wellhead” sites such as these present opportunities for the construction of “hydricity” producing nuclear plants to supplant indefinitely natural gas, and delivery hydrogen and electricity over the same SuperCable pipeline, if it has been pre-engineered for such conversion.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2F0A0A-9711-49D8-A9D6-B97E306C0647}" type="slidenum">
              <a:rPr lang="en-US" smtClean="0"/>
              <a:pPr fontAlgn="base">
                <a:spcBef>
                  <a:spcPct val="0"/>
                </a:spcBef>
                <a:spcAft>
                  <a:spcPct val="0"/>
                </a:spcAft>
                <a:defRPr/>
              </a:pPr>
              <a:t>41</a:t>
            </a:fld>
            <a:endParaRPr lang="en-US" smtClean="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The Hydricity SuperCable</a:t>
            </a:r>
            <a:endParaRPr lang="en-US" smtClean="0"/>
          </a:p>
          <a:p>
            <a:pPr eaLnBrk="1" hangingPunct="1">
              <a:spcBef>
                <a:spcPct val="0"/>
              </a:spcBef>
            </a:pPr>
            <a:r>
              <a:rPr lang="en-US" u="sng" smtClean="0"/>
              <a:t>Talking Points</a:t>
            </a:r>
          </a:p>
          <a:p>
            <a:pPr eaLnBrk="1" hangingPunct="1">
              <a:spcBef>
                <a:spcPct val="0"/>
              </a:spcBef>
            </a:pPr>
            <a:r>
              <a:rPr lang="en-US" smtClean="0"/>
              <a:t>Here illustrated are the essential elements of the Hydricity SuperCable, the multi-kilometer “umbilical cord” of the SuperGrid.   Details on various possible designs can be reviewed by clicking on “More…” above the EPRI logo.  Important points are:</a:t>
            </a:r>
          </a:p>
          <a:p>
            <a:pPr lvl="1" eaLnBrk="1" hangingPunct="1">
              <a:spcBef>
                <a:spcPct val="0"/>
              </a:spcBef>
            </a:pPr>
            <a:r>
              <a:rPr lang="en-US" smtClean="0"/>
              <a:t> Hydrogen is at once an energy (power) delivery agent, a means of storing electricity, and can act as a cryogen to support the lossless direct current transmission of electricity over superconducting wires. </a:t>
            </a:r>
          </a:p>
          <a:p>
            <a:pPr lvl="1" eaLnBrk="1" hangingPunct="1">
              <a:spcBef>
                <a:spcPct val="0"/>
              </a:spcBef>
            </a:pPr>
            <a:r>
              <a:rPr lang="en-US" smtClean="0"/>
              <a:t> This slide is intended to illustrate generally how this could be accomplished in a simple hydricity cable circuit laid underground in a trench or tunnel.</a:t>
            </a:r>
          </a:p>
          <a:p>
            <a:pPr lvl="1" eaLnBrk="1" hangingPunct="1">
              <a:spcBef>
                <a:spcPct val="0"/>
              </a:spcBef>
            </a:pPr>
            <a:r>
              <a:rPr lang="en-US" smtClean="0"/>
              <a:t> The nominal dimensions of the cable cross-section for 1 GW delivery of hydrogen and electricity would been 5 cm for the inner hydrogen cylinder surrounded by 0.5 cm of superconductor.  The hydrogen can be either in its liquid state (21 Kelvin) or cold, high pressure gas (77 Kelvin, 2000 psia), both states at sufficiently low temperatures to operate the present generation of high temperature superconductors.</a:t>
            </a:r>
          </a:p>
          <a:p>
            <a:pPr eaLnBrk="1" hangingPunct="1">
              <a:spcBef>
                <a:spcPct val="0"/>
              </a:spcBef>
            </a:pPr>
            <a:r>
              <a:rPr lang="en-US" smtClean="0"/>
              <a:t>There are many variations on this basic design, which can be found by clicking “More…” above the EPRI logo.</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73526C-5098-40FC-B8D2-F9617C1EFF42}" type="slidenum">
              <a:rPr lang="en-US"/>
              <a:pPr/>
              <a:t>130</a:t>
            </a:fld>
            <a:endParaRPr lang="en-US"/>
          </a:p>
        </p:txBody>
      </p:sp>
      <p:sp>
        <p:nvSpPr>
          <p:cNvPr id="496642" name="Rectangle 2"/>
          <p:cNvSpPr>
            <a:spLocks noGrp="1" noRot="1" noChangeAspect="1" noChangeArrowheads="1" noTextEdit="1"/>
          </p:cNvSpPr>
          <p:nvPr>
            <p:ph type="sldImg"/>
          </p:nvPr>
        </p:nvSpPr>
        <p:spPr>
          <a:xfrm>
            <a:off x="1204913" y="706438"/>
            <a:ext cx="4692650" cy="3519487"/>
          </a:xfrm>
          <a:ln/>
        </p:spPr>
      </p:sp>
      <p:sp>
        <p:nvSpPr>
          <p:cNvPr id="496643" name="Rectangle 3"/>
          <p:cNvSpPr>
            <a:spLocks noGrp="1" noChangeArrowheads="1"/>
          </p:cNvSpPr>
          <p:nvPr>
            <p:ph type="body" idx="1"/>
          </p:nvPr>
        </p:nvSpPr>
        <p:spPr>
          <a:xfrm>
            <a:off x="710248" y="4460169"/>
            <a:ext cx="5681980" cy="4222891"/>
          </a:xfrm>
        </p:spPr>
        <p:txBody>
          <a:bodyPr/>
          <a:lstStyle/>
          <a:p>
            <a:r>
              <a:rPr lang="en-US" b="1"/>
              <a:t>Mackenzie Valley Gas Pipeline</a:t>
            </a:r>
            <a:endParaRPr lang="en-US"/>
          </a:p>
          <a:p>
            <a:r>
              <a:rPr lang="en-US" u="sng"/>
              <a:t>Talking Points</a:t>
            </a:r>
            <a:endParaRPr lang="en-US"/>
          </a:p>
          <a:p>
            <a:r>
              <a:rPr lang="en-US"/>
              <a:t>The total length of the pipeline is some 1220 kilometers (760 miles).  Two lines are planned, one to carry high pressure methane and a much smaller one for heavier liquefied petroleum gases (butane, etc.).  The “thermal power” to be delivered is around 18 GW, about the same as the electrical equivalent generated at China’s Three Gorges.  The towns located along the line are the sites of re-pressurization stations, which, in a SuperCable setting, could contain cryogenic refrigeration and pumping equipment.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71F75-5FA1-4EE4-B3C0-1C783D473DF9}" type="slidenum">
              <a:rPr lang="en-US"/>
              <a:pPr/>
              <a:t>131</a:t>
            </a:fld>
            <a:endParaRPr lang="en-US"/>
          </a:p>
        </p:txBody>
      </p:sp>
      <p:sp>
        <p:nvSpPr>
          <p:cNvPr id="498690" name="Rectangle 2"/>
          <p:cNvSpPr>
            <a:spLocks noGrp="1" noRot="1" noChangeAspect="1" noChangeArrowheads="1" noTextEdit="1"/>
          </p:cNvSpPr>
          <p:nvPr>
            <p:ph type="sldImg"/>
          </p:nvPr>
        </p:nvSpPr>
        <p:spPr>
          <a:xfrm>
            <a:off x="1204913" y="706438"/>
            <a:ext cx="4692650" cy="3519487"/>
          </a:xfrm>
          <a:ln/>
        </p:spPr>
      </p:sp>
      <p:sp>
        <p:nvSpPr>
          <p:cNvPr id="498691" name="Rectangle 3"/>
          <p:cNvSpPr>
            <a:spLocks noGrp="1" noChangeArrowheads="1"/>
          </p:cNvSpPr>
          <p:nvPr>
            <p:ph type="body" idx="1"/>
          </p:nvPr>
        </p:nvSpPr>
        <p:spPr>
          <a:xfrm>
            <a:off x="710248" y="4460169"/>
            <a:ext cx="5681980" cy="4222891"/>
          </a:xfrm>
        </p:spPr>
        <p:txBody>
          <a:bodyPr/>
          <a:lstStyle/>
          <a:p>
            <a:r>
              <a:rPr lang="en-US" b="1" dirty="0"/>
              <a:t>MVP Specifications</a:t>
            </a:r>
            <a:endParaRPr lang="en-US" dirty="0"/>
          </a:p>
          <a:p>
            <a:r>
              <a:rPr lang="en-US" u="sng" dirty="0"/>
              <a:t>Talking Points</a:t>
            </a:r>
          </a:p>
          <a:p>
            <a:r>
              <a:rPr lang="en-US" dirty="0"/>
              <a:t>This table contains technical and economic data relevant to the MVP.  It is interesting to compare some of these numbers to a potential </a:t>
            </a:r>
            <a:r>
              <a:rPr lang="en-US" dirty="0" err="1"/>
              <a:t>SuperCable</a:t>
            </a:r>
            <a:r>
              <a:rPr lang="en-US" dirty="0"/>
              <a:t> situation.</a:t>
            </a:r>
          </a:p>
          <a:p>
            <a:r>
              <a:rPr lang="en-US" dirty="0"/>
              <a:t>Notes:</a:t>
            </a:r>
          </a:p>
          <a:p>
            <a:pPr marL="471055" lvl="1"/>
            <a:r>
              <a:rPr lang="en-US" dirty="0"/>
              <a:t>The pipe diameter (30 in) is roughly equivalent to that of a </a:t>
            </a:r>
            <a:r>
              <a:rPr lang="en-US" dirty="0" err="1"/>
              <a:t>SuperCable</a:t>
            </a:r>
            <a:r>
              <a:rPr lang="en-US" dirty="0"/>
              <a:t> of equal power capacity</a:t>
            </a:r>
          </a:p>
          <a:p>
            <a:pPr marL="471055" lvl="1"/>
            <a:r>
              <a:rPr lang="en-US" dirty="0"/>
              <a:t>The gas pressure, if applied to supercritical hydrogen at 77 K, would equal about 65% of the mass density of liquid hydrogen.</a:t>
            </a:r>
          </a:p>
          <a:p>
            <a:pPr marL="471055" lvl="1"/>
            <a:r>
              <a:rPr lang="en-US" dirty="0"/>
              <a:t>The distance between pressurization stations would likely have to divided by 10 (refrigeration + pumping) for a </a:t>
            </a:r>
            <a:r>
              <a:rPr lang="en-US" dirty="0" err="1"/>
              <a:t>SuperCable</a:t>
            </a:r>
            <a:endParaRPr lang="en-US" dirty="0"/>
          </a:p>
          <a:p>
            <a:pPr marL="471055" lvl="1"/>
            <a:r>
              <a:rPr lang="en-US" dirty="0"/>
              <a:t>The flow rate of 5.3 m/s would be roughly the same for supercritical hydrogen in a </a:t>
            </a:r>
            <a:r>
              <a:rPr lang="en-US" dirty="0" err="1"/>
              <a:t>SuperCable</a:t>
            </a:r>
            <a:endParaRPr lang="en-US" dirty="0"/>
          </a:p>
          <a:p>
            <a:pPr marL="471055" lvl="1"/>
            <a:r>
              <a:rPr lang="en-US" dirty="0"/>
              <a:t>Power flow of 18 GW-thermal is at the “higher heat value (HHV)” which includes the thermal energy of the combustion products (carbon dioxide and water vapor).  For a </a:t>
            </a:r>
            <a:r>
              <a:rPr lang="en-US" dirty="0" err="1"/>
              <a:t>SuperCable</a:t>
            </a:r>
            <a:r>
              <a:rPr lang="en-US" dirty="0"/>
              <a:t>, the better number to use would be the “lower heat value (LHV)” which is the Gibbs free energy of reduction and oxidation and is “electricity-centric.”  Typically, the LHV is about 85% of the HHV.</a:t>
            </a:r>
          </a:p>
          <a:p>
            <a:pPr marL="471055" lvl="1"/>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3433D-40B4-4C50-8A1A-D84CB0794FD3}" type="slidenum">
              <a:rPr lang="en-US"/>
              <a:pPr/>
              <a:t>133</a:t>
            </a:fld>
            <a:endParaRPr lang="en-US"/>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p:txBody>
          <a:bodyPr/>
          <a:lstStyle/>
          <a:p>
            <a:r>
              <a:rPr lang="en-US" b="1"/>
              <a:t>Gas Pipelines Under Construction</a:t>
            </a:r>
            <a:endParaRPr lang="en-US"/>
          </a:p>
          <a:p>
            <a:r>
              <a:rPr lang="en-US" u="sng"/>
              <a:t>Talking Points</a:t>
            </a:r>
          </a:p>
          <a:p>
            <a:r>
              <a:rPr lang="en-US"/>
              <a:t>Because there are so many exterior similarities between current gas pipelines and presumably an eventual SuperCable, this set of visuals should be presented as representative of a SuperCable scenario as well.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E71905-7B39-4D36-A755-288CD9D46E3D}" type="slidenum">
              <a:rPr lang="en-US"/>
              <a:pPr/>
              <a:t>134</a:t>
            </a:fld>
            <a:endParaRPr lang="en-US"/>
          </a:p>
        </p:txBody>
      </p:sp>
      <p:sp>
        <p:nvSpPr>
          <p:cNvPr id="500738" name="Rectangle 2"/>
          <p:cNvSpPr>
            <a:spLocks noGrp="1" noRot="1" noChangeAspect="1" noChangeArrowheads="1" noTextEdit="1"/>
          </p:cNvSpPr>
          <p:nvPr>
            <p:ph type="sldImg"/>
          </p:nvPr>
        </p:nvSpPr>
        <p:spPr>
          <a:xfrm>
            <a:off x="1204913" y="706438"/>
            <a:ext cx="4692650" cy="3519487"/>
          </a:xfrm>
          <a:ln/>
        </p:spPr>
      </p:sp>
      <p:sp>
        <p:nvSpPr>
          <p:cNvPr id="500739" name="Rectangle 3"/>
          <p:cNvSpPr>
            <a:spLocks noGrp="1" noChangeArrowheads="1"/>
          </p:cNvSpPr>
          <p:nvPr>
            <p:ph type="body" idx="1"/>
          </p:nvPr>
        </p:nvSpPr>
        <p:spPr>
          <a:xfrm>
            <a:off x="710248" y="4460169"/>
            <a:ext cx="5681980" cy="4222891"/>
          </a:xfrm>
        </p:spPr>
        <p:txBody>
          <a:bodyPr/>
          <a:lstStyle/>
          <a:p>
            <a:r>
              <a:rPr lang="en-US" b="1" dirty="0"/>
              <a:t>Natural Gas End Use</a:t>
            </a:r>
            <a:endParaRPr lang="en-US" dirty="0"/>
          </a:p>
          <a:p>
            <a:r>
              <a:rPr lang="en-US" u="sng" dirty="0"/>
              <a:t>Talking Points</a:t>
            </a:r>
          </a:p>
          <a:p>
            <a:pPr marL="471055" lvl="1"/>
            <a:r>
              <a:rPr lang="en-US" dirty="0"/>
              <a:t>Almost 23% of natural gas is now used to generate electricity</a:t>
            </a:r>
          </a:p>
          <a:p>
            <a:pPr marL="471055" lvl="1"/>
            <a:r>
              <a:rPr lang="en-US" dirty="0"/>
              <a:t>Its growth over the past 15 years has been enormous, but is beginning to flatten due to drawdown of currently tapped gas reserves.</a:t>
            </a:r>
          </a:p>
          <a:p>
            <a:pPr marL="471055" lvl="1"/>
            <a:r>
              <a:rPr lang="en-US" dirty="0"/>
              <a:t>Should new natural gas resources be brought on-line, either by drilling new wells, or, especially, docking LNG tanked-in gas from abroad, one should examine the generation of some electricity at the well head or the dock.</a:t>
            </a:r>
          </a:p>
          <a:p>
            <a:pPr marL="471055" lvl="1"/>
            <a:r>
              <a:rPr lang="en-US" dirty="0"/>
              <a:t>An economic study done by EPRI in 1997 using Qatar as the wellhead location and the Mediterranean Middle East nations as “end-of-pipe” disclosed that wellhead generation and transport of electricity via superconducting dc cables was economically viable compared to gas pipelines and overhead HVDC lines, depending on whether cost/performance targets set by DOE for high temperature superconducting wire could actually be met.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53193-546D-45D6-9EA5-6979D7F55890}" type="slidenum">
              <a:rPr lang="en-US"/>
              <a:pPr/>
              <a:t>135</a:t>
            </a:fld>
            <a:endParaRPr lang="en-US"/>
          </a:p>
        </p:txBody>
      </p:sp>
      <p:sp>
        <p:nvSpPr>
          <p:cNvPr id="520194" name="Rectangle 2"/>
          <p:cNvSpPr>
            <a:spLocks noGrp="1" noRot="1" noChangeAspect="1" noChangeArrowheads="1" noTextEdit="1"/>
          </p:cNvSpPr>
          <p:nvPr>
            <p:ph type="sldImg"/>
          </p:nvPr>
        </p:nvSpPr>
        <p:spPr>
          <a:xfrm>
            <a:off x="1204913" y="706438"/>
            <a:ext cx="4692650" cy="3519487"/>
          </a:xfrm>
          <a:ln/>
        </p:spPr>
      </p:sp>
      <p:sp>
        <p:nvSpPr>
          <p:cNvPr id="520195" name="Rectangle 3"/>
          <p:cNvSpPr>
            <a:spLocks noGrp="1" noChangeArrowheads="1"/>
          </p:cNvSpPr>
          <p:nvPr>
            <p:ph type="body" idx="1"/>
          </p:nvPr>
        </p:nvSpPr>
        <p:spPr>
          <a:xfrm>
            <a:off x="710248" y="4460169"/>
            <a:ext cx="5681980" cy="4222891"/>
          </a:xfrm>
        </p:spPr>
        <p:txBody>
          <a:bodyPr/>
          <a:lstStyle/>
          <a:p>
            <a:r>
              <a:rPr lang="en-US" b="1" dirty="0"/>
              <a:t>Wellhead LNG + Electricity</a:t>
            </a:r>
            <a:endParaRPr lang="en-US" dirty="0"/>
          </a:p>
          <a:p>
            <a:r>
              <a:rPr lang="en-US" u="sng" dirty="0"/>
              <a:t>Talking Points</a:t>
            </a:r>
          </a:p>
          <a:p>
            <a:r>
              <a:rPr lang="en-US" dirty="0"/>
              <a:t>Uses MVP as a “homework exercise” for wellhead generation of electricity and co-delivery of LNG.</a:t>
            </a:r>
          </a:p>
          <a:p>
            <a:r>
              <a:rPr lang="en-US" dirty="0"/>
              <a:t>Notes:</a:t>
            </a:r>
          </a:p>
          <a:p>
            <a:pPr marL="471055" lvl="1"/>
            <a:r>
              <a:rPr lang="en-US" dirty="0"/>
              <a:t>Take 1/3 of gas thermal energy to make electricity</a:t>
            </a:r>
          </a:p>
          <a:p>
            <a:pPr marL="471055" lvl="1"/>
            <a:r>
              <a:rPr lang="en-US" dirty="0"/>
              <a:t>Assume a 60% conversion efficiency of gas-fired CCGC to electricity (very aggressive), which yields 3.6 GW of electricity to transmit and 12 GW HHV as LNG.</a:t>
            </a:r>
          </a:p>
          <a:p>
            <a:pPr marL="471055" lvl="1"/>
            <a:r>
              <a:rPr lang="en-US" dirty="0"/>
              <a:t>Do all this in less than 30-in diameter pipe!</a:t>
            </a:r>
          </a:p>
          <a:p>
            <a:pPr marL="471055" lvl="1"/>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A70F28-5755-48B4-B146-8AA2C3774E4D}" type="slidenum">
              <a:rPr lang="en-US"/>
              <a:pPr/>
              <a:t>136</a:t>
            </a:fld>
            <a:endParaRPr lang="en-US"/>
          </a:p>
        </p:txBody>
      </p:sp>
      <p:sp>
        <p:nvSpPr>
          <p:cNvPr id="522242" name="Rectangle 2"/>
          <p:cNvSpPr>
            <a:spLocks noGrp="1" noRot="1" noChangeAspect="1" noChangeArrowheads="1" noTextEdit="1"/>
          </p:cNvSpPr>
          <p:nvPr>
            <p:ph type="sldImg"/>
          </p:nvPr>
        </p:nvSpPr>
        <p:spPr>
          <a:xfrm>
            <a:off x="1204913" y="706438"/>
            <a:ext cx="4692650" cy="3519487"/>
          </a:xfrm>
          <a:ln/>
        </p:spPr>
      </p:sp>
      <p:sp>
        <p:nvSpPr>
          <p:cNvPr id="522243" name="Rectangle 3"/>
          <p:cNvSpPr>
            <a:spLocks noGrp="1" noChangeArrowheads="1"/>
          </p:cNvSpPr>
          <p:nvPr>
            <p:ph type="body" idx="1"/>
          </p:nvPr>
        </p:nvSpPr>
        <p:spPr>
          <a:xfrm>
            <a:off x="710248" y="4460169"/>
            <a:ext cx="5681980" cy="4222891"/>
          </a:xfrm>
        </p:spPr>
        <p:txBody>
          <a:bodyPr/>
          <a:lstStyle/>
          <a:p>
            <a:r>
              <a:rPr lang="en-US" b="1" dirty="0"/>
              <a:t>It’s 2030</a:t>
            </a:r>
            <a:endParaRPr lang="en-US" dirty="0"/>
          </a:p>
          <a:p>
            <a:r>
              <a:rPr lang="en-US" u="sng" dirty="0"/>
              <a:t>Talking Points</a:t>
            </a:r>
          </a:p>
          <a:p>
            <a:r>
              <a:rPr lang="en-US" dirty="0"/>
              <a:t>Mostly self-explanatory.</a:t>
            </a:r>
          </a:p>
          <a:p>
            <a:pPr marL="471055" lvl="1"/>
            <a:r>
              <a:rPr lang="en-US" dirty="0"/>
              <a:t>The LNG version of the </a:t>
            </a:r>
            <a:r>
              <a:rPr lang="en-US" dirty="0" err="1"/>
              <a:t>SuperCable</a:t>
            </a:r>
            <a:r>
              <a:rPr lang="en-US" dirty="0"/>
              <a:t> must properly designed to eventually carry hydrogen.</a:t>
            </a:r>
          </a:p>
          <a:p>
            <a:pPr marL="471055" lvl="1"/>
            <a:r>
              <a:rPr lang="en-US" dirty="0"/>
              <a:t>Water supplies for hydrogen feed-stock must be available...may require de-</a:t>
            </a:r>
            <a:r>
              <a:rPr lang="en-US" dirty="0" err="1"/>
              <a:t>salinization</a:t>
            </a:r>
            <a:r>
              <a:rPr lang="en-US" dirty="0"/>
              <a:t>. </a:t>
            </a:r>
          </a:p>
          <a:p>
            <a:endParaRPr lang="en-US" u="sng"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D1D84-6D60-4E61-9FF9-31BD04129016}" type="slidenum">
              <a:rPr lang="en-US"/>
              <a:pPr/>
              <a:t>137</a:t>
            </a:fld>
            <a:endParaRPr lang="en-US"/>
          </a:p>
        </p:txBody>
      </p:sp>
      <p:sp>
        <p:nvSpPr>
          <p:cNvPr id="296962" name="Rectangle 2"/>
          <p:cNvSpPr>
            <a:spLocks noGrp="1" noRot="1" noChangeAspect="1" noChangeArrowheads="1" noTextEdit="1"/>
          </p:cNvSpPr>
          <p:nvPr>
            <p:ph type="sldImg"/>
          </p:nvPr>
        </p:nvSpPr>
        <p:spPr>
          <a:xfrm>
            <a:off x="1411288" y="742950"/>
            <a:ext cx="4294187" cy="3221038"/>
          </a:xfrm>
          <a:ln/>
        </p:spPr>
      </p:sp>
      <p:sp>
        <p:nvSpPr>
          <p:cNvPr id="296963" name="Rectangle 3"/>
          <p:cNvSpPr>
            <a:spLocks noGrp="1" noChangeArrowheads="1"/>
          </p:cNvSpPr>
          <p:nvPr>
            <p:ph type="body" idx="1"/>
          </p:nvPr>
        </p:nvSpPr>
        <p:spPr>
          <a:xfrm>
            <a:off x="946998" y="4459527"/>
            <a:ext cx="5208482" cy="4224815"/>
          </a:xfrm>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8BA2D-633B-438E-A41A-8089E1CD65D3}" type="slidenum">
              <a:rPr lang="en-US"/>
              <a:pPr/>
              <a:t>138</a:t>
            </a:fld>
            <a:endParaRPr lang="en-US"/>
          </a:p>
        </p:txBody>
      </p:sp>
      <p:sp>
        <p:nvSpPr>
          <p:cNvPr id="257026" name="Rectangle 2"/>
          <p:cNvSpPr>
            <a:spLocks noGrp="1" noRot="1" noChangeAspect="1" noChangeArrowheads="1" noTextEdit="1"/>
          </p:cNvSpPr>
          <p:nvPr>
            <p:ph type="sldImg"/>
          </p:nvPr>
        </p:nvSpPr>
        <p:spPr>
          <a:xfrm>
            <a:off x="1214438" y="711200"/>
            <a:ext cx="4675187" cy="3506788"/>
          </a:xfrm>
          <a:ln/>
        </p:spPr>
      </p:sp>
      <p:sp>
        <p:nvSpPr>
          <p:cNvPr id="257027" name="Rectangle 3"/>
          <p:cNvSpPr>
            <a:spLocks noGrp="1" noChangeArrowheads="1"/>
          </p:cNvSpPr>
          <p:nvPr>
            <p:ph type="body" idx="1"/>
          </p:nvPr>
        </p:nvSpPr>
        <p:spPr>
          <a:xfrm>
            <a:off x="946998" y="4455857"/>
            <a:ext cx="5208482" cy="4566385"/>
          </a:xfrm>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76998B-7554-44CA-803D-2B52F6DAEAA4}" type="slidenum">
              <a:rPr lang="en-US"/>
              <a:pPr/>
              <a:t>139</a:t>
            </a:fld>
            <a:endParaRPr lang="en-US"/>
          </a:p>
        </p:txBody>
      </p:sp>
      <p:sp>
        <p:nvSpPr>
          <p:cNvPr id="524290" name="Rectangle 2"/>
          <p:cNvSpPr>
            <a:spLocks noGrp="1" noRot="1" noChangeAspect="1" noChangeArrowheads="1" noTextEdit="1"/>
          </p:cNvSpPr>
          <p:nvPr>
            <p:ph type="sldImg"/>
          </p:nvPr>
        </p:nvSpPr>
        <p:spPr>
          <a:xfrm>
            <a:off x="1206500" y="704850"/>
            <a:ext cx="4692650" cy="3519488"/>
          </a:xfrm>
          <a:ln/>
        </p:spPr>
      </p:sp>
      <p:sp>
        <p:nvSpPr>
          <p:cNvPr id="524291" name="Rectangle 3"/>
          <p:cNvSpPr>
            <a:spLocks noGrp="1" noChangeArrowheads="1"/>
          </p:cNvSpPr>
          <p:nvPr>
            <p:ph type="body" idx="1"/>
          </p:nvPr>
        </p:nvSpPr>
        <p:spPr>
          <a:xfrm>
            <a:off x="710248" y="4460167"/>
            <a:ext cx="5681980" cy="4224494"/>
          </a:xfrm>
        </p:spPr>
        <p:txBody>
          <a:bodyPr/>
          <a:lstStyle/>
          <a:p>
            <a:r>
              <a:rPr lang="en-US" b="1"/>
              <a:t>An American Pipedream</a:t>
            </a:r>
            <a:endParaRPr lang="en-US"/>
          </a:p>
          <a:p>
            <a:r>
              <a:rPr lang="en-US" u="sng"/>
              <a:t>Talking Points</a:t>
            </a:r>
          </a:p>
          <a:p>
            <a:r>
              <a:rPr lang="en-US"/>
              <a:t>The Mackenzie Valley Pipeline is a “done deal” and thus not a candidate for SuperCable consideration.  However, it has been proposed, in the spirit of “energy independence” that a series of separate, and somewhat parallel to MVP, gas pipelines running from Prudhoe Bay down through British Columbia to an existing PG&amp;E terminal in Alberta.  Spurs would run to Valdez and Kenal for conversion to LNG and subsequent ocean tanker shipment.  This proposal is a “political hot potato” and quite controversial, especially the suggestion of an underwater link (shown in green) from Prudhoe to the Mackenzie Delta for connection to the MVP.  Whether there will eventually be a Trans-Alaska Gas Pipeline is highly uncertain.  However, this uncertainty in a sense “buys time” for consideration of alternative technologies such as wellhead generation and deployment of a SuperCable.</a:t>
            </a:r>
          </a:p>
          <a:p>
            <a:r>
              <a:rPr lang="en-US"/>
              <a:t>The following slide will show that a major portion of natural gas is used to generate electricity at “end of pipe.”  One can thus argue that a certain amount be converted to electricity at Prudhoe and it and LNG be shipped through a SuperCable to coastal communities in Alaska and British Columbia.</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lvl1pPr defTabSz="942277" eaLnBrk="0" hangingPunct="0">
              <a:defRPr>
                <a:solidFill>
                  <a:schemeClr val="tx1"/>
                </a:solidFill>
                <a:latin typeface="Arial" pitchFamily="34" charset="0"/>
                <a:cs typeface="Arial" pitchFamily="34" charset="0"/>
              </a:defRPr>
            </a:lvl1pPr>
            <a:lvl2pPr marL="724114" indent="-278506" defTabSz="942277" eaLnBrk="0" hangingPunct="0">
              <a:defRPr>
                <a:solidFill>
                  <a:schemeClr val="tx1"/>
                </a:solidFill>
                <a:latin typeface="Arial" pitchFamily="34" charset="0"/>
                <a:cs typeface="Arial" pitchFamily="34" charset="0"/>
              </a:defRPr>
            </a:lvl2pPr>
            <a:lvl3pPr marL="1114022" indent="-222804" defTabSz="942277" eaLnBrk="0" hangingPunct="0">
              <a:defRPr>
                <a:solidFill>
                  <a:schemeClr val="tx1"/>
                </a:solidFill>
                <a:latin typeface="Arial" pitchFamily="34" charset="0"/>
                <a:cs typeface="Arial" pitchFamily="34" charset="0"/>
              </a:defRPr>
            </a:lvl3pPr>
            <a:lvl4pPr marL="1559630" indent="-222804" defTabSz="942277" eaLnBrk="0" hangingPunct="0">
              <a:defRPr>
                <a:solidFill>
                  <a:schemeClr val="tx1"/>
                </a:solidFill>
                <a:latin typeface="Arial" pitchFamily="34" charset="0"/>
                <a:cs typeface="Arial" pitchFamily="34" charset="0"/>
              </a:defRPr>
            </a:lvl4pPr>
            <a:lvl5pPr marL="2005239" indent="-222804" defTabSz="942277" eaLnBrk="0" hangingPunct="0">
              <a:defRPr>
                <a:solidFill>
                  <a:schemeClr val="tx1"/>
                </a:solidFill>
                <a:latin typeface="Arial" pitchFamily="34" charset="0"/>
                <a:cs typeface="Arial" pitchFamily="34" charset="0"/>
              </a:defRPr>
            </a:lvl5pPr>
            <a:lvl6pPr marL="2450846" indent="-222804" algn="ctr" defTabSz="942277" eaLnBrk="0" fontAlgn="base" hangingPunct="0">
              <a:spcBef>
                <a:spcPct val="0"/>
              </a:spcBef>
              <a:spcAft>
                <a:spcPct val="0"/>
              </a:spcAft>
              <a:defRPr>
                <a:solidFill>
                  <a:schemeClr val="tx1"/>
                </a:solidFill>
                <a:latin typeface="Arial" pitchFamily="34" charset="0"/>
                <a:cs typeface="Arial" pitchFamily="34" charset="0"/>
              </a:defRPr>
            </a:lvl6pPr>
            <a:lvl7pPr marL="2896455" indent="-222804" algn="ctr" defTabSz="942277" eaLnBrk="0" fontAlgn="base" hangingPunct="0">
              <a:spcBef>
                <a:spcPct val="0"/>
              </a:spcBef>
              <a:spcAft>
                <a:spcPct val="0"/>
              </a:spcAft>
              <a:defRPr>
                <a:solidFill>
                  <a:schemeClr val="tx1"/>
                </a:solidFill>
                <a:latin typeface="Arial" pitchFamily="34" charset="0"/>
                <a:cs typeface="Arial" pitchFamily="34" charset="0"/>
              </a:defRPr>
            </a:lvl7pPr>
            <a:lvl8pPr marL="3342063" indent="-222804" algn="ctr" defTabSz="942277" eaLnBrk="0" fontAlgn="base" hangingPunct="0">
              <a:spcBef>
                <a:spcPct val="0"/>
              </a:spcBef>
              <a:spcAft>
                <a:spcPct val="0"/>
              </a:spcAft>
              <a:defRPr>
                <a:solidFill>
                  <a:schemeClr val="tx1"/>
                </a:solidFill>
                <a:latin typeface="Arial" pitchFamily="34" charset="0"/>
                <a:cs typeface="Arial" pitchFamily="34" charset="0"/>
              </a:defRPr>
            </a:lvl8pPr>
            <a:lvl9pPr marL="3787673" indent="-222804" algn="ctr" defTabSz="94227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19E554F-E64B-4594-B867-17F87C68D39B}" type="slidenum">
              <a:rPr lang="en-US" smtClean="0"/>
              <a:pPr eaLnBrk="1" hangingPunct="1"/>
              <a:t>42</a:t>
            </a:fld>
            <a:endParaRPr lang="en-US" smtClean="0"/>
          </a:p>
        </p:txBody>
      </p:sp>
      <p:sp>
        <p:nvSpPr>
          <p:cNvPr id="309251" name="Rectangle 7"/>
          <p:cNvSpPr txBox="1">
            <a:spLocks noGrp="1" noChangeArrowheads="1"/>
          </p:cNvSpPr>
          <p:nvPr/>
        </p:nvSpPr>
        <p:spPr bwMode="auto">
          <a:xfrm>
            <a:off x="4022886" y="8916568"/>
            <a:ext cx="3078048" cy="4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2" tIns="47092" rIns="94182" bIns="4709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9EDA3693-1376-475F-A7FF-339FE621A516}" type="slidenum">
              <a:rPr lang="en-US" sz="1000">
                <a:latin typeface="Calibri" pitchFamily="34" charset="0"/>
              </a:rPr>
              <a:pPr algn="r" eaLnBrk="1" hangingPunct="1"/>
              <a:t>42</a:t>
            </a:fld>
            <a:endParaRPr lang="en-US" sz="1000">
              <a:latin typeface="Calibri" pitchFamily="34" charset="0"/>
            </a:endParaRPr>
          </a:p>
        </p:txBody>
      </p:sp>
      <p:sp>
        <p:nvSpPr>
          <p:cNvPr id="309252" name="Rectangle 2"/>
          <p:cNvSpPr>
            <a:spLocks noGrp="1" noRot="1" noChangeAspect="1" noChangeArrowheads="1" noTextEdit="1"/>
          </p:cNvSpPr>
          <p:nvPr>
            <p:ph type="sldImg"/>
          </p:nvPr>
        </p:nvSpPr>
        <p:spPr>
          <a:xfrm>
            <a:off x="1209675" y="704850"/>
            <a:ext cx="4687888" cy="3517900"/>
          </a:xfrm>
          <a:ln/>
        </p:spPr>
      </p:sp>
      <p:sp>
        <p:nvSpPr>
          <p:cNvPr id="309253" name="Rectangle 3"/>
          <p:cNvSpPr>
            <a:spLocks noGrp="1" noChangeArrowheads="1"/>
          </p:cNvSpPr>
          <p:nvPr>
            <p:ph type="body" idx="1"/>
          </p:nvPr>
        </p:nvSpPr>
        <p:spPr>
          <a:noFill/>
        </p:spPr>
        <p:txBody>
          <a:bodyPr lIns="94182" tIns="47092" rIns="94182" bIns="47092"/>
          <a:lstStyle/>
          <a:p>
            <a:pPr eaLnBrk="1" hangingPunct="1">
              <a:spcBef>
                <a:spcPct val="0"/>
              </a:spcBef>
            </a:pPr>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defTabSz="942277" eaLnBrk="0" hangingPunct="0">
              <a:defRPr>
                <a:solidFill>
                  <a:schemeClr val="tx1"/>
                </a:solidFill>
                <a:latin typeface="Arial" pitchFamily="34" charset="0"/>
                <a:cs typeface="Arial" pitchFamily="34" charset="0"/>
              </a:defRPr>
            </a:lvl1pPr>
            <a:lvl2pPr marL="724114" indent="-278506" defTabSz="942277" eaLnBrk="0" hangingPunct="0">
              <a:defRPr>
                <a:solidFill>
                  <a:schemeClr val="tx1"/>
                </a:solidFill>
                <a:latin typeface="Arial" pitchFamily="34" charset="0"/>
                <a:cs typeface="Arial" pitchFamily="34" charset="0"/>
              </a:defRPr>
            </a:lvl2pPr>
            <a:lvl3pPr marL="1114022" indent="-222804" defTabSz="942277" eaLnBrk="0" hangingPunct="0">
              <a:defRPr>
                <a:solidFill>
                  <a:schemeClr val="tx1"/>
                </a:solidFill>
                <a:latin typeface="Arial" pitchFamily="34" charset="0"/>
                <a:cs typeface="Arial" pitchFamily="34" charset="0"/>
              </a:defRPr>
            </a:lvl3pPr>
            <a:lvl4pPr marL="1559630" indent="-222804" defTabSz="942277" eaLnBrk="0" hangingPunct="0">
              <a:defRPr>
                <a:solidFill>
                  <a:schemeClr val="tx1"/>
                </a:solidFill>
                <a:latin typeface="Arial" pitchFamily="34" charset="0"/>
                <a:cs typeface="Arial" pitchFamily="34" charset="0"/>
              </a:defRPr>
            </a:lvl4pPr>
            <a:lvl5pPr marL="2005239" indent="-222804" defTabSz="942277" eaLnBrk="0" hangingPunct="0">
              <a:defRPr>
                <a:solidFill>
                  <a:schemeClr val="tx1"/>
                </a:solidFill>
                <a:latin typeface="Arial" pitchFamily="34" charset="0"/>
                <a:cs typeface="Arial" pitchFamily="34" charset="0"/>
              </a:defRPr>
            </a:lvl5pPr>
            <a:lvl6pPr marL="2450846" indent="-222804" algn="ctr" defTabSz="942277" eaLnBrk="0" fontAlgn="base" hangingPunct="0">
              <a:spcBef>
                <a:spcPct val="0"/>
              </a:spcBef>
              <a:spcAft>
                <a:spcPct val="0"/>
              </a:spcAft>
              <a:defRPr>
                <a:solidFill>
                  <a:schemeClr val="tx1"/>
                </a:solidFill>
                <a:latin typeface="Arial" pitchFamily="34" charset="0"/>
                <a:cs typeface="Arial" pitchFamily="34" charset="0"/>
              </a:defRPr>
            </a:lvl6pPr>
            <a:lvl7pPr marL="2896455" indent="-222804" algn="ctr" defTabSz="942277" eaLnBrk="0" fontAlgn="base" hangingPunct="0">
              <a:spcBef>
                <a:spcPct val="0"/>
              </a:spcBef>
              <a:spcAft>
                <a:spcPct val="0"/>
              </a:spcAft>
              <a:defRPr>
                <a:solidFill>
                  <a:schemeClr val="tx1"/>
                </a:solidFill>
                <a:latin typeface="Arial" pitchFamily="34" charset="0"/>
                <a:cs typeface="Arial" pitchFamily="34" charset="0"/>
              </a:defRPr>
            </a:lvl7pPr>
            <a:lvl8pPr marL="3342063" indent="-222804" algn="ctr" defTabSz="942277" eaLnBrk="0" fontAlgn="base" hangingPunct="0">
              <a:spcBef>
                <a:spcPct val="0"/>
              </a:spcBef>
              <a:spcAft>
                <a:spcPct val="0"/>
              </a:spcAft>
              <a:defRPr>
                <a:solidFill>
                  <a:schemeClr val="tx1"/>
                </a:solidFill>
                <a:latin typeface="Arial" pitchFamily="34" charset="0"/>
                <a:cs typeface="Arial" pitchFamily="34" charset="0"/>
              </a:defRPr>
            </a:lvl8pPr>
            <a:lvl9pPr marL="3787673" indent="-222804" algn="ctr" defTabSz="94227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25131E8-B079-4A71-9027-89F3E3109A7C}" type="slidenum">
              <a:rPr lang="en-US" smtClean="0">
                <a:solidFill>
                  <a:srgbClr val="000000"/>
                </a:solidFill>
              </a:rPr>
              <a:pPr eaLnBrk="1" hangingPunct="1"/>
              <a:t>43</a:t>
            </a:fld>
            <a:endParaRPr lang="en-US" smtClean="0">
              <a:solidFill>
                <a:srgbClr val="000000"/>
              </a:solidFill>
            </a:endParaRPr>
          </a:p>
        </p:txBody>
      </p:sp>
      <p:sp>
        <p:nvSpPr>
          <p:cNvPr id="261123" name="Rectangle 7"/>
          <p:cNvSpPr txBox="1">
            <a:spLocks noGrp="1" noChangeArrowheads="1"/>
          </p:cNvSpPr>
          <p:nvPr/>
        </p:nvSpPr>
        <p:spPr bwMode="auto">
          <a:xfrm>
            <a:off x="4022886" y="8916568"/>
            <a:ext cx="3078048" cy="4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2" tIns="47092" rIns="94182" bIns="4709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83144F06-C59E-4010-886E-D8021587FF6F}" type="slidenum">
              <a:rPr lang="en-US" sz="1000">
                <a:solidFill>
                  <a:srgbClr val="000000"/>
                </a:solidFill>
                <a:latin typeface="Calibri" pitchFamily="34" charset="0"/>
              </a:rPr>
              <a:pPr algn="r" eaLnBrk="1" hangingPunct="1"/>
              <a:t>43</a:t>
            </a:fld>
            <a:endParaRPr lang="en-US" sz="1000">
              <a:solidFill>
                <a:srgbClr val="000000"/>
              </a:solidFill>
              <a:latin typeface="Calibri" pitchFamily="34" charset="0"/>
            </a:endParaRPr>
          </a:p>
        </p:txBody>
      </p:sp>
      <p:sp>
        <p:nvSpPr>
          <p:cNvPr id="261124" name="Rectangle 2"/>
          <p:cNvSpPr>
            <a:spLocks noGrp="1" noRot="1" noChangeAspect="1" noChangeArrowheads="1" noTextEdit="1"/>
          </p:cNvSpPr>
          <p:nvPr>
            <p:ph type="sldImg"/>
          </p:nvPr>
        </p:nvSpPr>
        <p:spPr>
          <a:xfrm>
            <a:off x="1208088" y="704850"/>
            <a:ext cx="4687887" cy="3516313"/>
          </a:xfrm>
          <a:ln/>
        </p:spPr>
      </p:sp>
      <p:sp>
        <p:nvSpPr>
          <p:cNvPr id="261125" name="Rectangle 3"/>
          <p:cNvSpPr>
            <a:spLocks noGrp="1" noChangeArrowheads="1"/>
          </p:cNvSpPr>
          <p:nvPr>
            <p:ph type="body" idx="1"/>
          </p:nvPr>
        </p:nvSpPr>
        <p:spPr>
          <a:noFill/>
        </p:spPr>
        <p:txBody>
          <a:bodyPr lIns="94182" tIns="47092" rIns="94182" bIns="47092"/>
          <a:lstStyle/>
          <a:p>
            <a:pPr eaLnBrk="1" hangingPunct="1">
              <a:spcBef>
                <a:spcPct val="0"/>
              </a:spcBef>
            </a:pPr>
            <a:r>
              <a:rPr lang="en-US" b="1" smtClean="0">
                <a:latin typeface="Arial" pitchFamily="34" charset="0"/>
                <a:cs typeface="Arial" pitchFamily="34" charset="0"/>
              </a:rPr>
              <a:t>The Vision Concept</a:t>
            </a:r>
            <a:r>
              <a:rPr lang="en-US" smtClean="0">
                <a:latin typeface="Arial" pitchFamily="34" charset="0"/>
                <a:cs typeface="Arial" pitchFamily="34" charset="0"/>
              </a:rPr>
              <a:t/>
            </a:r>
            <a:br>
              <a:rPr lang="en-US" smtClean="0">
                <a:latin typeface="Arial" pitchFamily="34" charset="0"/>
                <a:cs typeface="Arial" pitchFamily="34" charset="0"/>
              </a:rPr>
            </a:br>
            <a:r>
              <a:rPr lang="en-US" u="sng" smtClean="0">
                <a:latin typeface="Arial" pitchFamily="34" charset="0"/>
                <a:cs typeface="Arial" pitchFamily="34" charset="0"/>
              </a:rPr>
              <a:t>Talking Points</a:t>
            </a:r>
            <a:endParaRPr lang="en-US" smtClean="0">
              <a:latin typeface="Arial" pitchFamily="34" charset="0"/>
              <a:cs typeface="Arial" pitchFamily="34" charset="0"/>
            </a:endParaRPr>
          </a:p>
          <a:p>
            <a:pPr eaLnBrk="1" hangingPunct="1">
              <a:spcBef>
                <a:spcPct val="0"/>
              </a:spcBef>
            </a:pPr>
            <a:r>
              <a:rPr lang="en-US" smtClean="0">
                <a:latin typeface="Arial" pitchFamily="34" charset="0"/>
                <a:cs typeface="Arial" pitchFamily="34" charset="0"/>
              </a:rPr>
              <a:t>The green, enviro- eco-gentle symbiosis of nuclear, hydrogen and superconductivity can be pictured in two limiting forms:</a:t>
            </a:r>
          </a:p>
          <a:p>
            <a:pPr lvl="1" eaLnBrk="1" hangingPunct="1">
              <a:spcBef>
                <a:spcPct val="0"/>
              </a:spcBef>
            </a:pPr>
            <a:r>
              <a:rPr lang="en-US" b="1" smtClean="0">
                <a:latin typeface="Arial" pitchFamily="34" charset="0"/>
                <a:cs typeface="Arial" pitchFamily="34" charset="0"/>
              </a:rPr>
              <a:t> </a:t>
            </a:r>
            <a:r>
              <a:rPr lang="en-US" smtClean="0">
                <a:latin typeface="Arial" pitchFamily="34" charset="0"/>
                <a:cs typeface="Arial" pitchFamily="34" charset="0"/>
              </a:rPr>
              <a:t>That of a “SuperGrid,” spanning a nation and perhaps even a continent.  Throughout the spine of the hydrogen-electricity transmission system would be located nuclear power plants spaced apart on a length scale of 50 – 100 km, supplying both hydrogen and electricity – hydricity -into the network.</a:t>
            </a:r>
          </a:p>
          <a:p>
            <a:pPr lvl="1" eaLnBrk="1" hangingPunct="1">
              <a:spcBef>
                <a:spcPct val="0"/>
              </a:spcBef>
            </a:pPr>
            <a:r>
              <a:rPr lang="en-US" smtClean="0">
                <a:latin typeface="Arial" pitchFamily="34" charset="0"/>
                <a:cs typeface="Arial" pitchFamily="34" charset="0"/>
              </a:rPr>
              <a:t> That of a “SuperCity,” comprising an urban residential/commercial/industrial complex of perhaps 2-3 million people.  Hydrogen for personal and bus transportation, space conditioning and thermal processing, and electricity for all other power applications would be supplied by one or two peripheral nuclear power plants.  These plants would be sited in connection with waste disposal and recycling facilities.  Oxygen as a byproduct of hydrogen production would add in sewage and waste treatment and fire the combustion of waste biomass (zero-sum CO</a:t>
            </a:r>
            <a:r>
              <a:rPr lang="en-US" baseline="-25000" smtClean="0">
                <a:latin typeface="Arial" pitchFamily="34" charset="0"/>
                <a:cs typeface="Arial" pitchFamily="34" charset="0"/>
              </a:rPr>
              <a:t>2</a:t>
            </a:r>
            <a:r>
              <a:rPr lang="en-US" smtClean="0">
                <a:latin typeface="Arial" pitchFamily="34" charset="0"/>
                <a:cs typeface="Arial" pitchFamily="34" charset="0"/>
              </a:rPr>
              <a:t> emission), including methane decay gas, to supplement the nuclear-generated electrical power.  In addition, all structures would housed under roofs engineered to supply both thermal and photovoltaic solar energy (“Solar roofs” do not require use of additional land area and thus are in accord with the enviro-eco-gentle paradigm.</a:t>
            </a:r>
          </a:p>
          <a:p>
            <a:pPr eaLnBrk="1" hangingPunct="1">
              <a:spcBef>
                <a:spcPct val="0"/>
              </a:spcBef>
            </a:pPr>
            <a:r>
              <a:rPr lang="en-US" smtClean="0">
                <a:latin typeface="Arial" pitchFamily="34" charset="0"/>
                <a:cs typeface="Arial" pitchFamily="34" charset="0"/>
              </a:rPr>
              <a:t>A number of intermediary regional configurations also could be contemplated.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defTabSz="942277" eaLnBrk="0" hangingPunct="0">
              <a:defRPr>
                <a:solidFill>
                  <a:schemeClr val="tx1"/>
                </a:solidFill>
                <a:latin typeface="Arial" pitchFamily="34" charset="0"/>
                <a:cs typeface="Arial" pitchFamily="34" charset="0"/>
              </a:defRPr>
            </a:lvl1pPr>
            <a:lvl2pPr marL="724114" indent="-278506" defTabSz="942277" eaLnBrk="0" hangingPunct="0">
              <a:defRPr>
                <a:solidFill>
                  <a:schemeClr val="tx1"/>
                </a:solidFill>
                <a:latin typeface="Arial" pitchFamily="34" charset="0"/>
                <a:cs typeface="Arial" pitchFamily="34" charset="0"/>
              </a:defRPr>
            </a:lvl2pPr>
            <a:lvl3pPr marL="1114022" indent="-222804" defTabSz="942277" eaLnBrk="0" hangingPunct="0">
              <a:defRPr>
                <a:solidFill>
                  <a:schemeClr val="tx1"/>
                </a:solidFill>
                <a:latin typeface="Arial" pitchFamily="34" charset="0"/>
                <a:cs typeface="Arial" pitchFamily="34" charset="0"/>
              </a:defRPr>
            </a:lvl3pPr>
            <a:lvl4pPr marL="1559630" indent="-222804" defTabSz="942277" eaLnBrk="0" hangingPunct="0">
              <a:defRPr>
                <a:solidFill>
                  <a:schemeClr val="tx1"/>
                </a:solidFill>
                <a:latin typeface="Arial" pitchFamily="34" charset="0"/>
                <a:cs typeface="Arial" pitchFamily="34" charset="0"/>
              </a:defRPr>
            </a:lvl4pPr>
            <a:lvl5pPr marL="2005239" indent="-222804" defTabSz="942277" eaLnBrk="0" hangingPunct="0">
              <a:defRPr>
                <a:solidFill>
                  <a:schemeClr val="tx1"/>
                </a:solidFill>
                <a:latin typeface="Arial" pitchFamily="34" charset="0"/>
                <a:cs typeface="Arial" pitchFamily="34" charset="0"/>
              </a:defRPr>
            </a:lvl5pPr>
            <a:lvl6pPr marL="2450846" indent="-222804" algn="ctr" defTabSz="942277" eaLnBrk="0" fontAlgn="base" hangingPunct="0">
              <a:spcBef>
                <a:spcPct val="0"/>
              </a:spcBef>
              <a:spcAft>
                <a:spcPct val="0"/>
              </a:spcAft>
              <a:defRPr>
                <a:solidFill>
                  <a:schemeClr val="tx1"/>
                </a:solidFill>
                <a:latin typeface="Arial" pitchFamily="34" charset="0"/>
                <a:cs typeface="Arial" pitchFamily="34" charset="0"/>
              </a:defRPr>
            </a:lvl6pPr>
            <a:lvl7pPr marL="2896455" indent="-222804" algn="ctr" defTabSz="942277" eaLnBrk="0" fontAlgn="base" hangingPunct="0">
              <a:spcBef>
                <a:spcPct val="0"/>
              </a:spcBef>
              <a:spcAft>
                <a:spcPct val="0"/>
              </a:spcAft>
              <a:defRPr>
                <a:solidFill>
                  <a:schemeClr val="tx1"/>
                </a:solidFill>
                <a:latin typeface="Arial" pitchFamily="34" charset="0"/>
                <a:cs typeface="Arial" pitchFamily="34" charset="0"/>
              </a:defRPr>
            </a:lvl7pPr>
            <a:lvl8pPr marL="3342063" indent="-222804" algn="ctr" defTabSz="942277" eaLnBrk="0" fontAlgn="base" hangingPunct="0">
              <a:spcBef>
                <a:spcPct val="0"/>
              </a:spcBef>
              <a:spcAft>
                <a:spcPct val="0"/>
              </a:spcAft>
              <a:defRPr>
                <a:solidFill>
                  <a:schemeClr val="tx1"/>
                </a:solidFill>
                <a:latin typeface="Arial" pitchFamily="34" charset="0"/>
                <a:cs typeface="Arial" pitchFamily="34" charset="0"/>
              </a:defRPr>
            </a:lvl8pPr>
            <a:lvl9pPr marL="3787673" indent="-222804" algn="ctr" defTabSz="94227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FD15100-CF1D-4C31-8302-E0031E1EE2A8}" type="slidenum">
              <a:rPr lang="en-US" smtClean="0">
                <a:solidFill>
                  <a:srgbClr val="000000"/>
                </a:solidFill>
              </a:rPr>
              <a:pPr eaLnBrk="1" hangingPunct="1"/>
              <a:t>44</a:t>
            </a:fld>
            <a:endParaRPr lang="en-US" smtClean="0">
              <a:solidFill>
                <a:srgbClr val="000000"/>
              </a:solidFill>
            </a:endParaRPr>
          </a:p>
        </p:txBody>
      </p:sp>
      <p:sp>
        <p:nvSpPr>
          <p:cNvPr id="262147" name="Rectangle 2"/>
          <p:cNvSpPr>
            <a:spLocks noGrp="1" noRot="1" noChangeAspect="1" noChangeArrowheads="1" noTextEdit="1"/>
          </p:cNvSpPr>
          <p:nvPr>
            <p:ph type="sldImg"/>
          </p:nvPr>
        </p:nvSpPr>
        <p:spPr>
          <a:xfrm>
            <a:off x="1208088" y="704850"/>
            <a:ext cx="4691062" cy="3519488"/>
          </a:xfrm>
          <a:ln/>
        </p:spPr>
      </p:sp>
      <p:sp>
        <p:nvSpPr>
          <p:cNvPr id="262148" name="Rectangle 3"/>
          <p:cNvSpPr>
            <a:spLocks noGrp="1" noChangeArrowheads="1"/>
          </p:cNvSpPr>
          <p:nvPr>
            <p:ph type="body" idx="1"/>
          </p:nvPr>
        </p:nvSpPr>
        <p:spPr>
          <a:noFill/>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EE1C5E-FA1F-4C9B-B378-7683559642D5}" type="slidenum">
              <a:rPr lang="en-US" smtClean="0"/>
              <a:pPr fontAlgn="base">
                <a:spcBef>
                  <a:spcPct val="0"/>
                </a:spcBef>
                <a:spcAft>
                  <a:spcPct val="0"/>
                </a:spcAft>
                <a:defRPr/>
              </a:pPr>
              <a:t>50</a:t>
            </a:fld>
            <a:endParaRPr lang="en-US" smtClean="0"/>
          </a:p>
        </p:txBody>
      </p:sp>
      <p:sp>
        <p:nvSpPr>
          <p:cNvPr id="157699" name="Rectangle 2"/>
          <p:cNvSpPr>
            <a:spLocks noGrp="1" noRot="1" noChangeAspect="1" noChangeArrowheads="1" noTextEdit="1"/>
          </p:cNvSpPr>
          <p:nvPr>
            <p:ph type="sldImg"/>
          </p:nvPr>
        </p:nvSpPr>
        <p:spPr bwMode="auto">
          <a:xfrm>
            <a:off x="1206500" y="706438"/>
            <a:ext cx="4689475" cy="351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A Canadian Worldview</a:t>
            </a:r>
            <a:endParaRPr lang="en-US" smtClean="0"/>
          </a:p>
          <a:p>
            <a:pPr eaLnBrk="1" hangingPunct="1">
              <a:spcBef>
                <a:spcPct val="0"/>
              </a:spcBef>
            </a:pPr>
            <a:r>
              <a:rPr lang="en-US" u="sng" smtClean="0"/>
              <a:t>Talking Points</a:t>
            </a:r>
            <a:endParaRPr lang="en-US" smtClean="0"/>
          </a:p>
          <a:p>
            <a:pPr eaLnBrk="1" hangingPunct="1">
              <a:spcBef>
                <a:spcPct val="0"/>
              </a:spcBef>
            </a:pPr>
            <a:r>
              <a:rPr lang="en-US" smtClean="0"/>
              <a:t>Much of North America’s remaining natural gas reserves are located along the Artic Ocean North Shore and shared between the US (Alaska) and Canada.  For the past 25 years, the Canadian government, with private companies, has researched the construction of a massive pipeline from the Mackenzie River Delta to Alberta.  It now appears this project may go forward in 2006 with gas transport beginning in 2009.  More information can be found at the MVP website, http://www.mackenziegasproject.com. </a:t>
            </a:r>
          </a:p>
          <a:p>
            <a:pPr lvl="1" eaLnBrk="1" hangingPunct="1">
              <a:spcBef>
                <a:spcPct val="0"/>
              </a:spcBef>
            </a:pPr>
            <a:r>
              <a:rPr lang="en-US" smtClean="0"/>
              <a:t>The Mackenzie Valley Project (MVP) presents an example of opportunities that might arise elsewhere in the world to combine the delivery of natural gas with wellhead generated electricity via a Liquid Natural Gas SuperCable (to be discussed).</a:t>
            </a:r>
          </a:p>
          <a:p>
            <a:pPr lvl="1" eaLnBrk="1" hangingPunct="1">
              <a:spcBef>
                <a:spcPct val="0"/>
              </a:spcBef>
            </a:pPr>
            <a:r>
              <a:rPr lang="en-US" smtClean="0"/>
              <a:t>It is estimated that the Mackenzie Delta reserves, once full production begins, will last 15 – 20 years.  When exhausted, remote “wellhead” sites such as these present opportunities for the construction of “hydricity” producing nuclear plants to supplant indefinitely natural gas, and delivery hydrogen and electricity over the same SuperCable pipeline, if it has been pre-engineered for such conversion.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0D5A8A-EB1D-41DC-A551-466CC74F4703}" type="slidenum">
              <a:rPr lang="en-US" smtClean="0"/>
              <a:pPr fontAlgn="base">
                <a:spcBef>
                  <a:spcPct val="0"/>
                </a:spcBef>
                <a:spcAft>
                  <a:spcPct val="0"/>
                </a:spcAft>
                <a:defRPr/>
              </a:pPr>
              <a:t>51</a:t>
            </a:fld>
            <a:endParaRPr lang="en-US" smtClean="0"/>
          </a:p>
        </p:txBody>
      </p:sp>
      <p:sp>
        <p:nvSpPr>
          <p:cNvPr id="158723" name="Rectangle 2"/>
          <p:cNvSpPr>
            <a:spLocks noGrp="1" noRot="1" noChangeAspect="1" noChangeArrowheads="1" noTextEdit="1"/>
          </p:cNvSpPr>
          <p:nvPr>
            <p:ph type="sldImg"/>
          </p:nvPr>
        </p:nvSpPr>
        <p:spPr bwMode="auto">
          <a:xfrm>
            <a:off x="1206500" y="706438"/>
            <a:ext cx="4689475" cy="351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Mackenzie Valley Gas Pipeline</a:t>
            </a:r>
            <a:endParaRPr lang="en-US" smtClean="0"/>
          </a:p>
          <a:p>
            <a:pPr eaLnBrk="1" hangingPunct="1">
              <a:spcBef>
                <a:spcPct val="0"/>
              </a:spcBef>
            </a:pPr>
            <a:r>
              <a:rPr lang="en-US" u="sng" smtClean="0"/>
              <a:t>Talking Points</a:t>
            </a:r>
            <a:endParaRPr lang="en-US" smtClean="0"/>
          </a:p>
          <a:p>
            <a:pPr eaLnBrk="1" hangingPunct="1">
              <a:spcBef>
                <a:spcPct val="0"/>
              </a:spcBef>
            </a:pPr>
            <a:r>
              <a:rPr lang="en-US" smtClean="0"/>
              <a:t>The total length of the pipeline is some 1220 kilometers (760 miles).  Two lines are planned, one to carry high pressure methane and a much smaller one for heavier liquefied petroleum gases (butane, etc.).  The “thermal power” to be delivered is around 18 GW, about the same as the electrical equivalent generated at China’s Three Gorges.  The towns located along the line are the sites of re-pressurization stations, which, in a SuperCable setting, could contain cryogenic refrigeration and pumping equipment.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chemeClr val="tx2"/>
              </a:solidFill>
              <a:latin typeface="Comic Sans MS" pitchFamily="66" charset="0"/>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Tx/>
              <a:buChar char="•"/>
            </a:pPr>
            <a:endParaRPr lang="en-US" sz="3200">
              <a:latin typeface="Comic Sans MS" pitchFamily="66" charset="0"/>
            </a:endParaRPr>
          </a:p>
        </p:txBody>
      </p:sp>
    </p:spTree>
    <p:extLst>
      <p:ext uri="{BB962C8B-B14F-4D97-AF65-F5344CB8AC3E}">
        <p14:creationId xmlns:p14="http://schemas.microsoft.com/office/powerpoint/2010/main" val="1279470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D1A82E-71ED-48E7-8E38-33B64692D2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55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0F5E65-D49F-4109-A366-4ABA758341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846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B95F66-9EB4-4EA2-9885-9D08C3C67D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6059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B6C73F-3BAE-4262-B0A1-DF06577C77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0179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6CF98AE-D1DC-466C-BC38-E3C49FEA85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091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22FC2E5-5480-497B-BAC9-367F7B8006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106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0F90E44-0AAC-4CC8-9729-14C9E7D93A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7415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3F15EB4-D457-4BF4-94DA-A470FE1C50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5426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A48B49-F3F6-487F-81EE-9FF37FA857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640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075E9E-9812-4DE4-A419-E9D21B71C0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1815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28C637-BBB9-46EB-8B65-EF6C5F65E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885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60EBF0A-266E-4E8E-8E5A-D040188DB2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9465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CE9FC4E6-842E-4193-AB68-B854244DD3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242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4613"/>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42925" y="1335088"/>
            <a:ext cx="7924800" cy="5065712"/>
          </a:xfrm>
        </p:spPr>
        <p:txBody>
          <a:bodyPr/>
          <a:lstStyle/>
          <a:p>
            <a:endParaRPr lang="en-US"/>
          </a:p>
        </p:txBody>
      </p:sp>
    </p:spTree>
    <p:extLst>
      <p:ext uri="{BB962C8B-B14F-4D97-AF65-F5344CB8AC3E}">
        <p14:creationId xmlns:p14="http://schemas.microsoft.com/office/powerpoint/2010/main" val="262789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smtClean="0">
              <a:solidFill>
                <a:srgbClr val="000000"/>
              </a:solidFill>
              <a:latin typeface="Arial" pitchFamily="34" charset="0"/>
            </a:endParaRPr>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en-US" smtClean="0">
              <a:solidFill>
                <a:srgbClr val="000000"/>
              </a:solidFill>
              <a:latin typeface="Arial" pitchFamily="34" charset="0"/>
            </a:endParaRPr>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DA9EF4A-C235-402C-A94C-59BAC4D5C2E3}" type="slidenum">
              <a:rPr lang="en-US" smtClean="0">
                <a:solidFill>
                  <a:srgbClr val="000000"/>
                </a:solidFill>
                <a:latin typeface="Arial" pitchFamily="34" charset="0"/>
              </a:rPr>
              <a:pPr fontAlgn="base">
                <a:spcBef>
                  <a:spcPct val="0"/>
                </a:spcBef>
                <a:spcAft>
                  <a:spcPct val="0"/>
                </a:spcAft>
              </a:pPr>
              <a:t>‹#›</a:t>
            </a:fld>
            <a:endParaRPr lang="en-US" smtClean="0">
              <a:solidFill>
                <a:srgbClr val="000000"/>
              </a:solidFill>
              <a:latin typeface="Arial" pitchFamily="34" charset="0"/>
            </a:endParaRPr>
          </a:p>
        </p:txBody>
      </p:sp>
    </p:spTree>
    <p:extLst>
      <p:ext uri="{BB962C8B-B14F-4D97-AF65-F5344CB8AC3E}">
        <p14:creationId xmlns:p14="http://schemas.microsoft.com/office/powerpoint/2010/main" val="21504294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pitchFamily="66" charset="0"/>
          <a:cs typeface="Arial" pitchFamily="34" charset="0"/>
        </a:defRPr>
      </a:lvl2pPr>
      <a:lvl3pPr algn="ctr" rtl="0" fontAlgn="base">
        <a:spcBef>
          <a:spcPct val="0"/>
        </a:spcBef>
        <a:spcAft>
          <a:spcPct val="0"/>
        </a:spcAft>
        <a:defRPr sz="4400">
          <a:solidFill>
            <a:schemeClr val="tx2"/>
          </a:solidFill>
          <a:latin typeface="Comic Sans MS" pitchFamily="66" charset="0"/>
          <a:cs typeface="Arial" pitchFamily="34" charset="0"/>
        </a:defRPr>
      </a:lvl3pPr>
      <a:lvl4pPr algn="ctr" rtl="0" fontAlgn="base">
        <a:spcBef>
          <a:spcPct val="0"/>
        </a:spcBef>
        <a:spcAft>
          <a:spcPct val="0"/>
        </a:spcAft>
        <a:defRPr sz="4400">
          <a:solidFill>
            <a:schemeClr val="tx2"/>
          </a:solidFill>
          <a:latin typeface="Comic Sans MS" pitchFamily="66" charset="0"/>
          <a:cs typeface="Arial" pitchFamily="34" charset="0"/>
        </a:defRPr>
      </a:lvl4pPr>
      <a:lvl5pPr algn="ctr" rtl="0" fontAlgn="base">
        <a:spcBef>
          <a:spcPct val="0"/>
        </a:spcBef>
        <a:spcAft>
          <a:spcPct val="0"/>
        </a:spcAft>
        <a:defRPr sz="4400">
          <a:solidFill>
            <a:schemeClr val="tx2"/>
          </a:solidFill>
          <a:latin typeface="Comic Sans MS" pitchFamily="66" charset="0"/>
          <a:cs typeface="Arial" pitchFamily="34" charset="0"/>
        </a:defRPr>
      </a:lvl5pPr>
      <a:lvl6pPr marL="457200" algn="ctr" rtl="0" fontAlgn="base">
        <a:spcBef>
          <a:spcPct val="0"/>
        </a:spcBef>
        <a:spcAft>
          <a:spcPct val="0"/>
        </a:spcAft>
        <a:defRPr sz="4400">
          <a:solidFill>
            <a:schemeClr val="tx2"/>
          </a:solidFill>
          <a:latin typeface="Comic Sans MS" pitchFamily="66" charset="0"/>
          <a:cs typeface="Arial" pitchFamily="34" charset="0"/>
        </a:defRPr>
      </a:lvl6pPr>
      <a:lvl7pPr marL="914400" algn="ctr" rtl="0" fontAlgn="base">
        <a:spcBef>
          <a:spcPct val="0"/>
        </a:spcBef>
        <a:spcAft>
          <a:spcPct val="0"/>
        </a:spcAft>
        <a:defRPr sz="4400">
          <a:solidFill>
            <a:schemeClr val="tx2"/>
          </a:solidFill>
          <a:latin typeface="Comic Sans MS" pitchFamily="66" charset="0"/>
          <a:cs typeface="Arial" pitchFamily="34" charset="0"/>
        </a:defRPr>
      </a:lvl7pPr>
      <a:lvl8pPr marL="1371600" algn="ctr" rtl="0" fontAlgn="base">
        <a:spcBef>
          <a:spcPct val="0"/>
        </a:spcBef>
        <a:spcAft>
          <a:spcPct val="0"/>
        </a:spcAft>
        <a:defRPr sz="4400">
          <a:solidFill>
            <a:schemeClr val="tx2"/>
          </a:solidFill>
          <a:latin typeface="Comic Sans MS" pitchFamily="66" charset="0"/>
          <a:cs typeface="Arial" pitchFamily="34" charset="0"/>
        </a:defRPr>
      </a:lvl8pPr>
      <a:lvl9pPr marL="1828800" algn="ctr" rtl="0" fontAlgn="base">
        <a:spcBef>
          <a:spcPct val="0"/>
        </a:spcBef>
        <a:spcAft>
          <a:spcPct val="0"/>
        </a:spcAft>
        <a:defRPr sz="4400">
          <a:solidFill>
            <a:schemeClr val="tx2"/>
          </a:solidFill>
          <a:latin typeface="Comic Sans MS" pitchFamily="66"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jpeg"/><Relationship Id="rId9" Type="http://schemas.openxmlformats.org/officeDocument/2006/relationships/image" Target="../media/image180.jpeg"/></Relationships>
</file>

<file path=ppt/slides/_rels/slide10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08.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8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https://slacportal.slac.stanford.edu/sites/conf_public/aps-ca2011" TargetMode="External"/><Relationship Id="rId1" Type="http://schemas.openxmlformats.org/officeDocument/2006/relationships/slideLayout" Target="../slideLayouts/slideLayout1.xml"/><Relationship Id="rId5" Type="http://schemas.openxmlformats.org/officeDocument/2006/relationships/image" Target="../media/image195.png"/><Relationship Id="rId4" Type="http://schemas.openxmlformats.org/officeDocument/2006/relationships/image" Target="../media/image194.png"/></Relationships>
</file>

<file path=ppt/slides/_rels/slide11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14.xml.rels><?xml version="1.0" encoding="UTF-8" standalone="yes"?>
<Relationships xmlns="http://schemas.openxmlformats.org/package/2006/relationships"><Relationship Id="rId2" Type="http://schemas.openxmlformats.org/officeDocument/2006/relationships/image" Target="../media/image201.gif"/><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6.xml"/><Relationship Id="rId6" Type="http://schemas.openxmlformats.org/officeDocument/2006/relationships/image" Target="../media/image206.jpeg"/><Relationship Id="rId5" Type="http://schemas.openxmlformats.org/officeDocument/2006/relationships/hyperlink" Target="http://upload.wikimedia.org/wikipedia/commons/a/a1/Piramide_de_la_Luna_072006.jpg" TargetMode="External"/><Relationship Id="rId4" Type="http://schemas.openxmlformats.org/officeDocument/2006/relationships/image" Target="../media/image205.jpeg"/></Relationships>
</file>

<file path=ppt/slides/_rels/slide117.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7.jpeg"/><Relationship Id="rId7" Type="http://schemas.openxmlformats.org/officeDocument/2006/relationships/hyperlink" Target="http://en.wikipedia.org/wiki/File:Bldng40cropped.jpg" TargetMode="External"/><Relationship Id="rId2" Type="http://schemas.openxmlformats.org/officeDocument/2006/relationships/hyperlink" Target="http://en.wikipedia.org/wiki/File:Fermilab_WilsonHall.JPG" TargetMode="External"/><Relationship Id="rId1" Type="http://schemas.openxmlformats.org/officeDocument/2006/relationships/slideLayout" Target="../slideLayouts/slideLayout6.xml"/><Relationship Id="rId6" Type="http://schemas.openxmlformats.org/officeDocument/2006/relationships/image" Target="../media/image209.jpeg"/><Relationship Id="rId5" Type="http://schemas.openxmlformats.org/officeDocument/2006/relationships/image" Target="../media/image208.gif"/><Relationship Id="rId4" Type="http://schemas.openxmlformats.org/officeDocument/2006/relationships/hyperlink" Target="http://en.wikipedia.org/wiki/File:Fermilab_satellite.gif"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211.jpeg"/><Relationship Id="rId7" Type="http://schemas.openxmlformats.org/officeDocument/2006/relationships/image" Target="../media/image21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13.png"/><Relationship Id="rId5" Type="http://schemas.openxmlformats.org/officeDocument/2006/relationships/image" Target="../media/image212.jpeg"/><Relationship Id="rId4" Type="http://schemas.openxmlformats.org/officeDocument/2006/relationships/hyperlink" Target="http://en.wikipedia.org/wiki/File:080998_Universe_Content_240.jpg" TargetMode="External"/></Relationships>
</file>

<file path=ppt/slides/_rels/slide11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6.png"/></Relationships>
</file>

<file path=ppt/slides/_rels/slide12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19.png"/></Relationships>
</file>

<file path=ppt/slides/_rels/slide12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45.png"/></Relationships>
</file>

<file path=ppt/slides/_rels/slide12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45.png"/></Relationships>
</file>

<file path=ppt/slides/_rels/slide126.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226.emf"/><Relationship Id="rId4" Type="http://schemas.openxmlformats.org/officeDocument/2006/relationships/image" Target="../media/image225.emf"/></Relationships>
</file>

<file path=ppt/slides/_rels/slide12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228.png"/></Relationships>
</file>

<file path=ppt/slides/_rels/slide1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hyperlink" Target="http://www.mackenziegasproject.com/" TargetMode="Externa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3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9.xml"/><Relationship Id="rId1" Type="http://schemas.openxmlformats.org/officeDocument/2006/relationships/vmlDrawing" Target="../drawings/vmlDrawing6.vml"/><Relationship Id="rId5" Type="http://schemas.openxmlformats.org/officeDocument/2006/relationships/image" Target="../media/image234.wmf"/><Relationship Id="rId4" Type="http://schemas.openxmlformats.org/officeDocument/2006/relationships/oleObject" Target="../embeddings/Microsoft_Word_97_-_2003_Document2.doc"/></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7.xml"/><Relationship Id="rId4" Type="http://schemas.openxmlformats.org/officeDocument/2006/relationships/image" Target="../media/image238.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4" Type="http://schemas.openxmlformats.org/officeDocument/2006/relationships/hyperlink" Target="http://www.w2agz.com/Library/Classic%20Papers%20in%20Superconductivity/Cooper,%20PR%20104,%201189%20(1956).pdf" TargetMode="Externa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http://www.w2agz.com/Library/Classic%20Papers%20in%20Superconductivity/Bardeen,%20Cooper%20and%20Schrieffer,%20PR%20108,%201175%20(1957)%20p1175_1.pdf"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1.wmf"/><Relationship Id="rId5" Type="http://schemas.openxmlformats.org/officeDocument/2006/relationships/oleObject" Target="../embeddings/oleObject2.bin"/><Relationship Id="rId4" Type="http://schemas.openxmlformats.org/officeDocument/2006/relationships/image" Target="../media/image40.wmf"/></Relationships>
</file>

<file path=ppt/slides/_rels/slide22.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www.w2agz.com/"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w2agz.com/The%20Picture%20Story.htm" TargetMode="Externa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video" Target="file:///E:\PMG-W2AGZ\Presentations%20&amp;%20Travel\2011\05-06%20IBM-ARC%20SJ\PMG%20on%20IBM%20JJ.wm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hyperlink" Target="http://upload.wikimedia.org/wikipedia/commons/0/00/Standard_Model_of_Elementary_Particles.svg" TargetMode="External"/><Relationship Id="rId4" Type="http://schemas.openxmlformats.org/officeDocument/2006/relationships/image" Target="../media/image75.wmf"/></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80.emf"/><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6.xml"/><Relationship Id="rId7" Type="http://schemas.openxmlformats.org/officeDocument/2006/relationships/image" Target="../media/image84.png"/><Relationship Id="rId2" Type="http://schemas.openxmlformats.org/officeDocument/2006/relationships/video" Target="file:///E:\PMG-W2AGZ\Presentations%20&amp;%20Travel\2007\06-17%20RTSC%20Loen\My%20Lectures\Whither%20Superconductivity\AMSCnavy_640x480.wmv" TargetMode="External"/><Relationship Id="rId1" Type="http://schemas.openxmlformats.org/officeDocument/2006/relationships/video" Target="file:///E:\PMG-W2AGZ\Presentations%20&amp;%20Travel\2007\06-17%20RTSC%20Loen\My%20Lectures\Whither%20Superconductivity\AMSC_PodMotor_320x240.wmv" TargetMode="Externa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0.emf"/><Relationship Id="rId1" Type="http://schemas.openxmlformats.org/officeDocument/2006/relationships/slideLayout" Target="../slideLayouts/slideLayout7.xml"/><Relationship Id="rId4" Type="http://schemas.openxmlformats.org/officeDocument/2006/relationships/image" Target="../media/image87.e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www.mackenziegasproject.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hyperlink" Target="//upload.wikimedia.org/wikipedia/commons/a/a0/Carlo_Rubbia_2012.jpg"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5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hyperlink" Target="https://en.wikipedia.org/wiki/Wola_Obsza%C5%84ska_gas_field"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png"/></Relationships>
</file>

<file path=ppt/slides/_rels/slide6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1.xml"/><Relationship Id="rId7" Type="http://schemas.openxmlformats.org/officeDocument/2006/relationships/image" Target="../media/image14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46.png"/><Relationship Id="rId4" Type="http://schemas.openxmlformats.org/officeDocument/2006/relationships/oleObject" Target="../embeddings/oleObject3.bin"/><Relationship Id="rId9" Type="http://schemas.openxmlformats.org/officeDocument/2006/relationships/image" Target="../media/image148.png"/></Relationships>
</file>

<file path=ppt/slides/_rels/slide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56.em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jpeg"/><Relationship Id="rId9" Type="http://schemas.openxmlformats.org/officeDocument/2006/relationships/image" Target="../media/image163.png"/></Relationships>
</file>

<file path=ppt/slides/_rels/slide8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oleObject" Target="../embeddings/oleObject6.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72.png"/><Relationship Id="rId4" Type="http://schemas.openxmlformats.org/officeDocument/2006/relationships/oleObject" Target="../embeddings/oleObject7.bin"/></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27.jpe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png"/></Relationships>
</file>

<file path=ppt/slides/_rels/slide9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subTitle" idx="1"/>
          </p:nvPr>
        </p:nvSpPr>
        <p:spPr/>
        <p:txBody>
          <a:bodyPr/>
          <a:lstStyle/>
          <a:p>
            <a:pPr eaLnBrk="1" hangingPunct="1"/>
            <a:r>
              <a:rPr lang="en-US" dirty="0" smtClean="0"/>
              <a:t>Opening…</a:t>
            </a:r>
          </a:p>
        </p:txBody>
      </p:sp>
    </p:spTree>
    <p:extLst>
      <p:ext uri="{BB962C8B-B14F-4D97-AF65-F5344CB8AC3E}">
        <p14:creationId xmlns:p14="http://schemas.microsoft.com/office/powerpoint/2010/main" val="3808710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76200"/>
            <a:ext cx="4800600" cy="646331"/>
          </a:xfrm>
          <a:prstGeom prst="rect">
            <a:avLst/>
          </a:prstGeom>
          <a:noFill/>
        </p:spPr>
        <p:txBody>
          <a:bodyPr wrap="square" rtlCol="0">
            <a:spAutoFit/>
          </a:bodyPr>
          <a:lstStyle/>
          <a:p>
            <a:pPr algn="ctr"/>
            <a:r>
              <a:rPr lang="en-US" sz="3600" b="1" dirty="0" smtClean="0"/>
              <a:t>Diary*</a:t>
            </a:r>
            <a:endParaRPr lang="en-US" sz="3600" b="1" dirty="0"/>
          </a:p>
        </p:txBody>
      </p:sp>
      <p:sp>
        <p:nvSpPr>
          <p:cNvPr id="5" name="TextBox 4"/>
          <p:cNvSpPr txBox="1"/>
          <p:nvPr/>
        </p:nvSpPr>
        <p:spPr>
          <a:xfrm>
            <a:off x="152400" y="914400"/>
            <a:ext cx="8839200" cy="5262979"/>
          </a:xfrm>
          <a:prstGeom prst="rect">
            <a:avLst/>
          </a:prstGeom>
          <a:noFill/>
        </p:spPr>
        <p:txBody>
          <a:bodyPr wrap="square" rtlCol="0">
            <a:spAutoFit/>
          </a:bodyPr>
          <a:lstStyle/>
          <a:p>
            <a:pPr marL="285750" indent="-285750">
              <a:buFont typeface="Arial" pitchFamily="34" charset="0"/>
              <a:buChar char="•"/>
            </a:pPr>
            <a:r>
              <a:rPr lang="en-US" sz="1600" dirty="0" smtClean="0"/>
              <a:t>Freshman (1956-7)</a:t>
            </a:r>
          </a:p>
          <a:p>
            <a:pPr marL="742950" lvl="1" indent="-285750">
              <a:buFontTx/>
              <a:buChar char="-"/>
            </a:pPr>
            <a:r>
              <a:rPr lang="en-US" sz="1600" dirty="0" smtClean="0"/>
              <a:t>“Look at the guy next to you...you won’t see him in four years”</a:t>
            </a:r>
          </a:p>
          <a:p>
            <a:pPr marL="742950" lvl="1" indent="-285750">
              <a:buFontTx/>
              <a:buChar char="-"/>
            </a:pPr>
            <a:r>
              <a:rPr lang="en-US" sz="1600" dirty="0" smtClean="0"/>
              <a:t>Rooming downtown over Sears store</a:t>
            </a:r>
          </a:p>
          <a:p>
            <a:pPr marL="742950" lvl="1" indent="-285750">
              <a:buFontTx/>
              <a:buChar char="-"/>
            </a:pPr>
            <a:r>
              <a:rPr lang="en-US" sz="1600" dirty="0" smtClean="0"/>
              <a:t>Moved to the Hill just before winter (3 days, -52 °F)</a:t>
            </a:r>
          </a:p>
          <a:p>
            <a:pPr marL="742950" lvl="1" indent="-285750">
              <a:buFontTx/>
              <a:buChar char="-"/>
            </a:pPr>
            <a:r>
              <a:rPr lang="en-US" sz="1600" dirty="0" smtClean="0"/>
              <a:t>Mentoring my roomie, three years my junior</a:t>
            </a:r>
          </a:p>
          <a:p>
            <a:pPr marL="742950" lvl="1" indent="-285750">
              <a:buFontTx/>
              <a:buChar char="-"/>
            </a:pPr>
            <a:r>
              <a:rPr lang="en-US" sz="1600" dirty="0" smtClean="0"/>
              <a:t>Grinding away:  8 A’s, 1 B, 1 C</a:t>
            </a:r>
          </a:p>
          <a:p>
            <a:pPr marL="285750" indent="-285750">
              <a:buFont typeface="Arial" pitchFamily="34" charset="0"/>
              <a:buChar char="•"/>
            </a:pPr>
            <a:r>
              <a:rPr lang="en-US" sz="1600" dirty="0" smtClean="0"/>
              <a:t>Sophomore (1957-8)</a:t>
            </a:r>
          </a:p>
          <a:p>
            <a:pPr marL="742950" lvl="1" indent="-285750">
              <a:buFontTx/>
              <a:buChar char="-"/>
            </a:pPr>
            <a:r>
              <a:rPr lang="en-US" sz="1600" dirty="0" smtClean="0"/>
              <a:t>Men’s Dorm Counselor...resolving disputes among room</a:t>
            </a:r>
          </a:p>
          <a:p>
            <a:pPr marL="742950" lvl="1" indent="-285750">
              <a:buFontTx/>
              <a:buChar char="-"/>
            </a:pPr>
            <a:r>
              <a:rPr lang="en-US" sz="1600" dirty="0" smtClean="0"/>
              <a:t>Handling dropouts, fail-outs, and their parents</a:t>
            </a:r>
          </a:p>
          <a:p>
            <a:pPr marL="742950" lvl="1" indent="-285750">
              <a:buFontTx/>
              <a:buChar char="-"/>
            </a:pPr>
            <a:r>
              <a:rPr lang="en-US" sz="1600" dirty="0" smtClean="0"/>
              <a:t>Floor nurse during major flu epidemic</a:t>
            </a:r>
          </a:p>
          <a:p>
            <a:pPr marL="742950" lvl="1" indent="-285750">
              <a:buFontTx/>
              <a:buChar char="-"/>
            </a:pPr>
            <a:r>
              <a:rPr lang="en-US" sz="1600" dirty="0" smtClean="0"/>
              <a:t>10 A’s</a:t>
            </a:r>
          </a:p>
          <a:p>
            <a:pPr marL="285750" indent="-285750">
              <a:buFont typeface="Arial" pitchFamily="34" charset="0"/>
              <a:buChar char="•"/>
            </a:pPr>
            <a:r>
              <a:rPr lang="en-US" sz="1600" dirty="0" smtClean="0"/>
              <a:t>Junior (1958-9)</a:t>
            </a:r>
          </a:p>
          <a:p>
            <a:pPr marL="742950" lvl="1" indent="-285750">
              <a:buFontTx/>
              <a:buChar char="-"/>
            </a:pPr>
            <a:r>
              <a:rPr lang="en-US" sz="1600" dirty="0" smtClean="0"/>
              <a:t>Married Joan Ruth Grant of Lexington, Mass.</a:t>
            </a:r>
          </a:p>
          <a:p>
            <a:pPr marL="742950" lvl="1" indent="-285750">
              <a:buFontTx/>
              <a:buChar char="-"/>
            </a:pPr>
            <a:r>
              <a:rPr lang="en-US" sz="1600" dirty="0" smtClean="0"/>
              <a:t>Physics, EE Lab Assistant</a:t>
            </a:r>
          </a:p>
          <a:p>
            <a:pPr marL="742950" lvl="1" indent="-285750">
              <a:buFontTx/>
              <a:buChar char="-"/>
            </a:pPr>
            <a:r>
              <a:rPr lang="en-US" sz="1600" dirty="0" smtClean="0"/>
              <a:t>11 A’s, 1 B</a:t>
            </a:r>
          </a:p>
          <a:p>
            <a:pPr marL="285750" indent="-285750">
              <a:buFont typeface="Arial" pitchFamily="34" charset="0"/>
              <a:buChar char="•"/>
            </a:pPr>
            <a:r>
              <a:rPr lang="en-US" sz="1600" dirty="0" smtClean="0"/>
              <a:t>Senior (1959-60)</a:t>
            </a:r>
          </a:p>
          <a:p>
            <a:pPr marL="742950" lvl="1" indent="-285750">
              <a:buFontTx/>
              <a:buChar char="-"/>
            </a:pPr>
            <a:r>
              <a:rPr lang="en-US" sz="1600" dirty="0" smtClean="0"/>
              <a:t>Physics</a:t>
            </a:r>
            <a:r>
              <a:rPr lang="en-US" sz="1600" dirty="0"/>
              <a:t>, EE Lab </a:t>
            </a:r>
            <a:r>
              <a:rPr lang="en-US" sz="1600" dirty="0" smtClean="0"/>
              <a:t>Assistant</a:t>
            </a:r>
          </a:p>
          <a:p>
            <a:pPr marL="742950" lvl="1" indent="-285750">
              <a:buFontTx/>
              <a:buChar char="-"/>
            </a:pPr>
            <a:r>
              <a:rPr lang="en-US" sz="1600" dirty="0" smtClean="0"/>
              <a:t>Senior Thesis</a:t>
            </a:r>
          </a:p>
          <a:p>
            <a:pPr marL="742950" lvl="1" indent="-285750">
              <a:buFontTx/>
              <a:buChar char="-"/>
            </a:pPr>
            <a:r>
              <a:rPr lang="en-US" sz="1600" dirty="0" smtClean="0"/>
              <a:t>Several Essay Awards</a:t>
            </a:r>
          </a:p>
          <a:p>
            <a:pPr marL="742950" lvl="1" indent="-285750">
              <a:buFontTx/>
              <a:buChar char="-"/>
            </a:pPr>
            <a:r>
              <a:rPr lang="en-US" sz="1600" dirty="0" smtClean="0"/>
              <a:t>12 (maybe 13) A’s, Several Essay Prizes, 3.95 GPA, First in Class of 1960, BEE (minor in Physics)</a:t>
            </a:r>
          </a:p>
          <a:p>
            <a:pPr marL="742950" lvl="1" indent="-285750">
              <a:buFontTx/>
              <a:buChar char="-"/>
            </a:pPr>
            <a:r>
              <a:rPr lang="en-US" sz="1600" dirty="0" err="1" smtClean="0"/>
              <a:t>Levinius</a:t>
            </a:r>
            <a:r>
              <a:rPr lang="en-US" sz="1600" dirty="0" smtClean="0"/>
              <a:t> Clarkson Prize</a:t>
            </a:r>
            <a:endParaRPr lang="en-US" sz="1600" dirty="0"/>
          </a:p>
        </p:txBody>
      </p:sp>
      <p:sp>
        <p:nvSpPr>
          <p:cNvPr id="2" name="TextBox 1"/>
          <p:cNvSpPr txBox="1"/>
          <p:nvPr/>
        </p:nvSpPr>
        <p:spPr>
          <a:xfrm>
            <a:off x="228600" y="6177379"/>
            <a:ext cx="8458200" cy="369332"/>
          </a:xfrm>
          <a:prstGeom prst="rect">
            <a:avLst/>
          </a:prstGeom>
          <a:noFill/>
        </p:spPr>
        <p:txBody>
          <a:bodyPr wrap="square" rtlCol="0">
            <a:spAutoFit/>
          </a:bodyPr>
          <a:lstStyle/>
          <a:p>
            <a:r>
              <a:rPr lang="en-US" dirty="0" smtClean="0"/>
              <a:t>*Worked summers at IBM Kingston, promoted to Senior Engineer on graduation</a:t>
            </a:r>
            <a:endParaRPr lang="en-US" dirty="0"/>
          </a:p>
        </p:txBody>
      </p:sp>
    </p:spTree>
    <p:extLst>
      <p:ext uri="{BB962C8B-B14F-4D97-AF65-F5344CB8AC3E}">
        <p14:creationId xmlns:p14="http://schemas.microsoft.com/office/powerpoint/2010/main" val="348777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additive="base">
                                        <p:cTn id="91" dur="500" fill="hold"/>
                                        <p:tgtEl>
                                          <p:spTgt spid="2"/>
                                        </p:tgtEl>
                                        <p:attrNameLst>
                                          <p:attrName>ppt_x</p:attrName>
                                        </p:attrNameLst>
                                      </p:cBhvr>
                                      <p:tavLst>
                                        <p:tav tm="0">
                                          <p:val>
                                            <p:strVal val="#ppt_x"/>
                                          </p:val>
                                        </p:tav>
                                        <p:tav tm="100000">
                                          <p:val>
                                            <p:strVal val="#ppt_x"/>
                                          </p:val>
                                        </p:tav>
                                      </p:tavLst>
                                    </p:anim>
                                    <p:anim calcmode="lin" valueType="num">
                                      <p:cBhvr additive="base">
                                        <p:cTn id="9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5" name="Oval 11"/>
          <p:cNvSpPr>
            <a:spLocks noChangeArrowheads="1"/>
          </p:cNvSpPr>
          <p:nvPr/>
        </p:nvSpPr>
        <p:spPr bwMode="auto">
          <a:xfrm>
            <a:off x="2438400" y="3810000"/>
            <a:ext cx="3810000" cy="2590800"/>
          </a:xfrm>
          <a:prstGeom prst="ellipse">
            <a:avLst/>
          </a:prstGeom>
          <a:solidFill>
            <a:srgbClr val="FF99CC">
              <a:alpha val="30196"/>
            </a:srgbClr>
          </a:solidFill>
          <a:ln w="9525">
            <a:solidFill>
              <a:schemeClr val="tx1"/>
            </a:solidFill>
            <a:round/>
            <a:headEnd/>
            <a:tailEnd/>
          </a:ln>
        </p:spPr>
        <p:txBody>
          <a:bodyPr wrap="none" anchor="ctr"/>
          <a:lstStyle/>
          <a:p>
            <a:endParaRPr lang="en-US"/>
          </a:p>
        </p:txBody>
      </p:sp>
      <p:sp>
        <p:nvSpPr>
          <p:cNvPr id="57352" name="Oval 8"/>
          <p:cNvSpPr>
            <a:spLocks noChangeArrowheads="1"/>
          </p:cNvSpPr>
          <p:nvPr/>
        </p:nvSpPr>
        <p:spPr bwMode="auto">
          <a:xfrm>
            <a:off x="4191000" y="2133600"/>
            <a:ext cx="3886200" cy="2590800"/>
          </a:xfrm>
          <a:prstGeom prst="ellipse">
            <a:avLst/>
          </a:prstGeom>
          <a:solidFill>
            <a:srgbClr val="CCFFCC">
              <a:alpha val="30196"/>
            </a:srgbClr>
          </a:solidFill>
          <a:ln w="9525">
            <a:solidFill>
              <a:schemeClr val="tx1"/>
            </a:solidFill>
            <a:round/>
            <a:headEnd/>
            <a:tailEnd/>
          </a:ln>
        </p:spPr>
        <p:txBody>
          <a:bodyPr wrap="none" anchor="ctr"/>
          <a:lstStyle/>
          <a:p>
            <a:endParaRPr lang="en-US"/>
          </a:p>
        </p:txBody>
      </p:sp>
      <p:sp>
        <p:nvSpPr>
          <p:cNvPr id="57351" name="Oval 7"/>
          <p:cNvSpPr>
            <a:spLocks noChangeArrowheads="1"/>
          </p:cNvSpPr>
          <p:nvPr/>
        </p:nvSpPr>
        <p:spPr bwMode="auto">
          <a:xfrm>
            <a:off x="685800" y="2133600"/>
            <a:ext cx="3810000" cy="2590800"/>
          </a:xfrm>
          <a:prstGeom prst="ellipse">
            <a:avLst/>
          </a:prstGeom>
          <a:solidFill>
            <a:srgbClr val="00FFFF">
              <a:alpha val="30196"/>
            </a:srgbClr>
          </a:solidFill>
          <a:ln w="9525">
            <a:solidFill>
              <a:schemeClr val="tx1"/>
            </a:solidFill>
            <a:round/>
            <a:headEnd/>
            <a:tailEnd/>
          </a:ln>
        </p:spPr>
        <p:txBody>
          <a:bodyPr wrap="none" anchor="ctr"/>
          <a:lstStyle/>
          <a:p>
            <a:endParaRPr lang="en-US"/>
          </a:p>
        </p:txBody>
      </p:sp>
      <p:sp>
        <p:nvSpPr>
          <p:cNvPr id="54277" name="Rectangle 2"/>
          <p:cNvSpPr>
            <a:spLocks noGrp="1" noChangeArrowheads="1"/>
          </p:cNvSpPr>
          <p:nvPr>
            <p:ph type="title" idx="4294967295"/>
          </p:nvPr>
        </p:nvSpPr>
        <p:spPr>
          <a:xfrm>
            <a:off x="457200" y="381000"/>
            <a:ext cx="8229600" cy="1143000"/>
          </a:xfrm>
        </p:spPr>
        <p:txBody>
          <a:bodyPr>
            <a:normAutofit fontScale="90000"/>
          </a:bodyPr>
          <a:lstStyle/>
          <a:p>
            <a:pPr eaLnBrk="1" hangingPunct="1"/>
            <a:r>
              <a:rPr lang="en-US" sz="4000" smtClean="0"/>
              <a:t>The Economic Troika That </a:t>
            </a:r>
            <a:br>
              <a:rPr lang="en-US" sz="4000" smtClean="0"/>
            </a:br>
            <a:r>
              <a:rPr lang="en-US" sz="4000" smtClean="0"/>
              <a:t>Drives and Exploits </a:t>
            </a:r>
            <a:br>
              <a:rPr lang="en-US" sz="4000" smtClean="0"/>
            </a:br>
            <a:r>
              <a:rPr lang="en-US" sz="4000" smtClean="0"/>
              <a:t>Technology Innovation</a:t>
            </a:r>
          </a:p>
        </p:txBody>
      </p:sp>
      <p:sp>
        <p:nvSpPr>
          <p:cNvPr id="57348" name="Text Box 4"/>
          <p:cNvSpPr txBox="1">
            <a:spLocks noChangeArrowheads="1"/>
          </p:cNvSpPr>
          <p:nvPr/>
        </p:nvSpPr>
        <p:spPr bwMode="auto">
          <a:xfrm>
            <a:off x="4953000" y="2667000"/>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u="sng">
                <a:latin typeface="Comic Sans MS" pitchFamily="66" charset="0"/>
              </a:rPr>
              <a:t>Entrepreneurial</a:t>
            </a:r>
            <a:r>
              <a:rPr lang="en-US">
                <a:latin typeface="Comic Sans MS" pitchFamily="66" charset="0"/>
              </a:rPr>
              <a:t/>
            </a:r>
            <a:br>
              <a:rPr lang="en-US">
                <a:latin typeface="Comic Sans MS" pitchFamily="66" charset="0"/>
              </a:rPr>
            </a:br>
            <a:r>
              <a:rPr lang="en-US" i="1" u="sng">
                <a:solidFill>
                  <a:srgbClr val="008000"/>
                </a:solidFill>
                <a:latin typeface="Comic Sans MS" pitchFamily="66" charset="0"/>
              </a:rPr>
              <a:t>Create</a:t>
            </a:r>
            <a:r>
              <a:rPr lang="en-US" i="1">
                <a:solidFill>
                  <a:srgbClr val="33CC33"/>
                </a:solidFill>
                <a:latin typeface="Comic Sans MS" pitchFamily="66" charset="0"/>
              </a:rPr>
              <a:t> </a:t>
            </a:r>
            <a:r>
              <a:rPr lang="en-US" i="1">
                <a:latin typeface="Comic Sans MS" pitchFamily="66" charset="0"/>
              </a:rPr>
              <a:t>the Economy</a:t>
            </a:r>
            <a:br>
              <a:rPr lang="en-US" i="1">
                <a:latin typeface="Comic Sans MS" pitchFamily="66" charset="0"/>
              </a:rPr>
            </a:br>
            <a:r>
              <a:rPr lang="en-US" i="1">
                <a:latin typeface="Comic Sans MS" pitchFamily="66" charset="0"/>
              </a:rPr>
              <a:t> </a:t>
            </a:r>
            <a:r>
              <a:rPr lang="en-US" sz="1600">
                <a:latin typeface="Comic Sans MS" pitchFamily="66" charset="0"/>
              </a:rPr>
              <a:t>“stuff”</a:t>
            </a:r>
            <a:br>
              <a:rPr lang="en-US" sz="1600">
                <a:latin typeface="Comic Sans MS" pitchFamily="66" charset="0"/>
              </a:rPr>
            </a:br>
            <a:r>
              <a:rPr lang="en-US" sz="1600">
                <a:latin typeface="Comic Sans MS" pitchFamily="66" charset="0"/>
              </a:rPr>
              <a:t>“jobs”</a:t>
            </a:r>
          </a:p>
        </p:txBody>
      </p:sp>
      <p:sp>
        <p:nvSpPr>
          <p:cNvPr id="57349" name="Text Box 5"/>
          <p:cNvSpPr txBox="1">
            <a:spLocks noChangeArrowheads="1"/>
          </p:cNvSpPr>
          <p:nvPr/>
        </p:nvSpPr>
        <p:spPr bwMode="auto">
          <a:xfrm>
            <a:off x="1295400" y="2667000"/>
            <a:ext cx="2514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u="sng">
                <a:latin typeface="Comic Sans MS" pitchFamily="66" charset="0"/>
              </a:rPr>
              <a:t>Societal</a:t>
            </a:r>
            <a:r>
              <a:rPr lang="en-US">
                <a:latin typeface="Comic Sans MS" pitchFamily="66" charset="0"/>
              </a:rPr>
              <a:t/>
            </a:r>
            <a:br>
              <a:rPr lang="en-US">
                <a:latin typeface="Comic Sans MS" pitchFamily="66" charset="0"/>
              </a:rPr>
            </a:br>
            <a:r>
              <a:rPr lang="en-US" i="1" u="sng">
                <a:solidFill>
                  <a:srgbClr val="0033CC"/>
                </a:solidFill>
                <a:latin typeface="Comic Sans MS" pitchFamily="66" charset="0"/>
              </a:rPr>
              <a:t>Sustain</a:t>
            </a:r>
            <a:r>
              <a:rPr lang="en-US" i="1">
                <a:latin typeface="Comic Sans MS" pitchFamily="66" charset="0"/>
              </a:rPr>
              <a:t> the Economy</a:t>
            </a:r>
            <a:br>
              <a:rPr lang="en-US" i="1">
                <a:latin typeface="Comic Sans MS" pitchFamily="66" charset="0"/>
              </a:rPr>
            </a:br>
            <a:r>
              <a:rPr lang="en-US" sz="1600">
                <a:latin typeface="Comic Sans MS" pitchFamily="66" charset="0"/>
              </a:rPr>
              <a:t>“enlightenment”</a:t>
            </a:r>
            <a:br>
              <a:rPr lang="en-US" sz="1600">
                <a:latin typeface="Comic Sans MS" pitchFamily="66" charset="0"/>
              </a:rPr>
            </a:br>
            <a:r>
              <a:rPr lang="en-US" sz="1600">
                <a:latin typeface="Comic Sans MS" pitchFamily="66" charset="0"/>
              </a:rPr>
              <a:t>“infrastructure”</a:t>
            </a:r>
            <a:endParaRPr lang="en-US">
              <a:latin typeface="Comic Sans MS" pitchFamily="66" charset="0"/>
            </a:endParaRPr>
          </a:p>
        </p:txBody>
      </p:sp>
      <p:sp>
        <p:nvSpPr>
          <p:cNvPr id="57350" name="Text Box 6"/>
          <p:cNvSpPr txBox="1">
            <a:spLocks noChangeArrowheads="1"/>
          </p:cNvSpPr>
          <p:nvPr/>
        </p:nvSpPr>
        <p:spPr bwMode="auto">
          <a:xfrm>
            <a:off x="3048000" y="4572000"/>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u="sng">
                <a:latin typeface="Comic Sans MS" pitchFamily="66" charset="0"/>
              </a:rPr>
              <a:t>Governmental</a:t>
            </a:r>
            <a:r>
              <a:rPr lang="en-US">
                <a:latin typeface="Comic Sans MS" pitchFamily="66" charset="0"/>
              </a:rPr>
              <a:t/>
            </a:r>
            <a:br>
              <a:rPr lang="en-US">
                <a:latin typeface="Comic Sans MS" pitchFamily="66" charset="0"/>
              </a:rPr>
            </a:br>
            <a:r>
              <a:rPr lang="en-US" i="1" u="sng">
                <a:solidFill>
                  <a:srgbClr val="FF0000"/>
                </a:solidFill>
                <a:latin typeface="Comic Sans MS" pitchFamily="66" charset="0"/>
              </a:rPr>
              <a:t>Protect</a:t>
            </a:r>
            <a:r>
              <a:rPr lang="en-US" i="1" u="sng">
                <a:latin typeface="Comic Sans MS" pitchFamily="66" charset="0"/>
              </a:rPr>
              <a:t> </a:t>
            </a:r>
            <a:r>
              <a:rPr lang="en-US" i="1">
                <a:latin typeface="Comic Sans MS" pitchFamily="66" charset="0"/>
              </a:rPr>
              <a:t>the Economy</a:t>
            </a:r>
            <a:br>
              <a:rPr lang="en-US" i="1">
                <a:latin typeface="Comic Sans MS" pitchFamily="66" charset="0"/>
              </a:rPr>
            </a:br>
            <a:r>
              <a:rPr lang="en-US" i="1">
                <a:latin typeface="Comic Sans MS" pitchFamily="66" charset="0"/>
              </a:rPr>
              <a:t> </a:t>
            </a:r>
            <a:r>
              <a:rPr lang="en-US" sz="1600">
                <a:latin typeface="Comic Sans MS" pitchFamily="66" charset="0"/>
              </a:rPr>
              <a:t>“agencies”</a:t>
            </a:r>
            <a:br>
              <a:rPr lang="en-US" sz="1600">
                <a:latin typeface="Comic Sans MS" pitchFamily="66" charset="0"/>
              </a:rPr>
            </a:br>
            <a:r>
              <a:rPr lang="en-US" sz="1600">
                <a:latin typeface="Comic Sans MS" pitchFamily="66" charset="0"/>
              </a:rPr>
              <a:t>“military”</a:t>
            </a:r>
          </a:p>
        </p:txBody>
      </p:sp>
      <p:grpSp>
        <p:nvGrpSpPr>
          <p:cNvPr id="2" name="Group 14"/>
          <p:cNvGrpSpPr>
            <a:grpSpLocks/>
          </p:cNvGrpSpPr>
          <p:nvPr/>
        </p:nvGrpSpPr>
        <p:grpSpPr bwMode="auto">
          <a:xfrm>
            <a:off x="3352800" y="3276600"/>
            <a:ext cx="2057400" cy="1295400"/>
            <a:chOff x="105" y="3024"/>
            <a:chExt cx="1296" cy="816"/>
          </a:xfrm>
        </p:grpSpPr>
        <p:sp>
          <p:nvSpPr>
            <p:cNvPr id="54282" name="Oval 12"/>
            <p:cNvSpPr>
              <a:spLocks noChangeArrowheads="1"/>
            </p:cNvSpPr>
            <p:nvPr/>
          </p:nvSpPr>
          <p:spPr bwMode="auto">
            <a:xfrm>
              <a:off x="144" y="3024"/>
              <a:ext cx="1200" cy="816"/>
            </a:xfrm>
            <a:prstGeom prst="ellipse">
              <a:avLst/>
            </a:prstGeom>
            <a:solidFill>
              <a:srgbClr val="333399"/>
            </a:solidFill>
            <a:ln w="9525">
              <a:solidFill>
                <a:schemeClr val="tx1"/>
              </a:solidFill>
              <a:round/>
              <a:headEnd/>
              <a:tailEnd/>
            </a:ln>
          </p:spPr>
          <p:txBody>
            <a:bodyPr wrap="none" anchor="ctr"/>
            <a:lstStyle/>
            <a:p>
              <a:endParaRPr lang="en-US"/>
            </a:p>
          </p:txBody>
        </p:sp>
        <p:sp>
          <p:nvSpPr>
            <p:cNvPr id="54283" name="Text Box 13"/>
            <p:cNvSpPr txBox="1">
              <a:spLocks noChangeArrowheads="1"/>
            </p:cNvSpPr>
            <p:nvPr/>
          </p:nvSpPr>
          <p:spPr bwMode="auto">
            <a:xfrm>
              <a:off x="105" y="3195"/>
              <a:ext cx="129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600" b="1">
                  <a:solidFill>
                    <a:schemeClr val="bg1"/>
                  </a:solidFill>
                </a:rPr>
                <a:t>A Thread</a:t>
              </a:r>
              <a:br>
                <a:rPr lang="en-US" sz="1600" b="1">
                  <a:solidFill>
                    <a:schemeClr val="bg1"/>
                  </a:solidFill>
                </a:rPr>
              </a:br>
              <a:r>
                <a:rPr lang="en-US" sz="1600" b="1">
                  <a:solidFill>
                    <a:schemeClr val="bg1"/>
                  </a:solidFill>
                </a:rPr>
                <a:t>Across the Ocean</a:t>
              </a:r>
            </a:p>
          </p:txBody>
        </p:sp>
      </p:grpSp>
    </p:spTree>
    <p:extLst>
      <p:ext uri="{BB962C8B-B14F-4D97-AF65-F5344CB8AC3E}">
        <p14:creationId xmlns:p14="http://schemas.microsoft.com/office/powerpoint/2010/main" val="1654020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7352"/>
                                        </p:tgtEl>
                                        <p:attrNameLst>
                                          <p:attrName>style.visibility</p:attrName>
                                        </p:attrNameLst>
                                      </p:cBhvr>
                                      <p:to>
                                        <p:strVal val="visible"/>
                                      </p:to>
                                    </p:set>
                                    <p:animEffect transition="in" filter="dissolve">
                                      <p:cBhvr>
                                        <p:cTn id="19" dur="500"/>
                                        <p:tgtEl>
                                          <p:spTgt spid="5735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7355"/>
                                        </p:tgtEl>
                                        <p:attrNameLst>
                                          <p:attrName>style.visibility</p:attrName>
                                        </p:attrNameLst>
                                      </p:cBhvr>
                                      <p:to>
                                        <p:strVal val="visible"/>
                                      </p:to>
                                    </p:set>
                                    <p:animEffect transition="in" filter="dissolve">
                                      <p:cBhvr>
                                        <p:cTn id="22" dur="500"/>
                                        <p:tgtEl>
                                          <p:spTgt spid="5735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7351"/>
                                        </p:tgtEl>
                                        <p:attrNameLst>
                                          <p:attrName>style.visibility</p:attrName>
                                        </p:attrNameLst>
                                      </p:cBhvr>
                                      <p:to>
                                        <p:strVal val="visible"/>
                                      </p:to>
                                    </p:set>
                                    <p:animEffect transition="in" filter="dissolve">
                                      <p:cBhvr>
                                        <p:cTn id="25" dur="500"/>
                                        <p:tgtEl>
                                          <p:spTgt spid="5735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4"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from="(-#ppt_w/2)" to="(#ppt_x)" calcmode="lin" valueType="num">
                                      <p:cBhvr>
                                        <p:cTn id="30" dur="600" fill="hold">
                                          <p:stCondLst>
                                            <p:cond delay="0"/>
                                          </p:stCondLst>
                                        </p:cTn>
                                        <p:tgtEl>
                                          <p:spTgt spid="2"/>
                                        </p:tgtEl>
                                        <p:attrNameLst>
                                          <p:attrName>ppt_x</p:attrName>
                                        </p:attrNameLst>
                                      </p:cBhvr>
                                    </p:anim>
                                    <p:anim from="0" to="-1.0" calcmode="lin" valueType="num">
                                      <p:cBhvr>
                                        <p:cTn id="31" dur="200" decel="50000" autoRev="1" fill="hold">
                                          <p:stCondLst>
                                            <p:cond delay="600"/>
                                          </p:stCondLst>
                                        </p:cTn>
                                        <p:tgtEl>
                                          <p:spTgt spid="2"/>
                                        </p:tgtEl>
                                        <p:attrNameLst>
                                          <p:attrName>xshear</p:attrName>
                                        </p:attrNameLst>
                                      </p:cBhvr>
                                    </p:anim>
                                    <p:animScale>
                                      <p:cBhvr>
                                        <p:cTn id="32" dur="200" decel="100000" autoRev="1" fill="hold">
                                          <p:stCondLst>
                                            <p:cond delay="600"/>
                                          </p:stCondLst>
                                        </p:cTn>
                                        <p:tgtEl>
                                          <p:spTgt spid="2"/>
                                        </p:tgtEl>
                                      </p:cBhvr>
                                      <p:from x="100000" y="100000"/>
                                      <p:to x="80000" y="100000"/>
                                    </p:animScale>
                                    <p:anim by="(#ppt_h/3+#ppt_w*0.1)" calcmode="lin" valueType="num">
                                      <p:cBhvr additive="sum">
                                        <p:cTn id="33" dur="200" decel="100000" autoRev="1" fill="hold">
                                          <p:stCondLst>
                                            <p:cond delay="6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5" grpId="0" animBg="1"/>
      <p:bldP spid="57352" grpId="0" animBg="1"/>
      <p:bldP spid="57351" grpId="0" animBg="1"/>
      <p:bldP spid="57348" grpId="0" build="p"/>
      <p:bldP spid="57349" grpId="0"/>
      <p:bldP spid="5735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76200"/>
            <a:ext cx="8229600" cy="1143000"/>
          </a:xfrm>
        </p:spPr>
        <p:txBody>
          <a:bodyPr/>
          <a:lstStyle/>
          <a:p>
            <a:r>
              <a:rPr lang="en-US" smtClean="0"/>
              <a:t>Go Where the Sun Shines</a:t>
            </a:r>
          </a:p>
        </p:txBody>
      </p:sp>
      <p:pic>
        <p:nvPicPr>
          <p:cNvPr id="1136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8763"/>
            <a:ext cx="5499100" cy="517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12391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457200" y="76200"/>
            <a:ext cx="8229600" cy="1143000"/>
          </a:xfrm>
        </p:spPr>
        <p:txBody>
          <a:bodyPr/>
          <a:lstStyle/>
          <a:p>
            <a:r>
              <a:rPr lang="en-US" smtClean="0"/>
              <a:t>Solar – PV &amp; Thermal</a:t>
            </a:r>
          </a:p>
        </p:txBody>
      </p:sp>
      <p:pic>
        <p:nvPicPr>
          <p:cNvPr id="1146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219200"/>
            <a:ext cx="8763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4685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Paul M. Grant\Local Settings\Temp\wz2fe7\CIMG24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2875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2"/>
          <p:cNvSpPr>
            <a:spLocks noGrp="1"/>
          </p:cNvSpPr>
          <p:nvPr>
            <p:ph type="title"/>
          </p:nvPr>
        </p:nvSpPr>
        <p:spPr>
          <a:xfrm>
            <a:off x="457200" y="152400"/>
            <a:ext cx="8229600" cy="1143000"/>
          </a:xfrm>
        </p:spPr>
        <p:txBody>
          <a:bodyPr/>
          <a:lstStyle/>
          <a:p>
            <a:pPr eaLnBrk="1" hangingPunct="1"/>
            <a:r>
              <a:rPr lang="en-US" smtClean="0"/>
              <a:t>Cold Fusion After 20 Years</a:t>
            </a:r>
          </a:p>
        </p:txBody>
      </p:sp>
    </p:spTree>
    <p:extLst>
      <p:ext uri="{BB962C8B-B14F-4D97-AF65-F5344CB8AC3E}">
        <p14:creationId xmlns:p14="http://schemas.microsoft.com/office/powerpoint/2010/main" val="21901703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457200"/>
            <a:ext cx="3611562"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57200"/>
            <a:ext cx="44005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5451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533400" y="76200"/>
            <a:ext cx="8229600" cy="838200"/>
          </a:xfrm>
        </p:spPr>
        <p:txBody>
          <a:bodyPr/>
          <a:lstStyle/>
          <a:p>
            <a:pPr eaLnBrk="1" hangingPunct="1"/>
            <a:r>
              <a:rPr lang="en-US" smtClean="0"/>
              <a:t>Enfranchisement of Women</a:t>
            </a:r>
          </a:p>
        </p:txBody>
      </p:sp>
      <p:pic>
        <p:nvPicPr>
          <p:cNvPr id="293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990600"/>
            <a:ext cx="20859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0338" y="1219200"/>
            <a:ext cx="2405062"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990600"/>
            <a:ext cx="21002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267200"/>
            <a:ext cx="209708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971925"/>
            <a:ext cx="214312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0350" y="4419600"/>
            <a:ext cx="24574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4063" y="2209800"/>
            <a:ext cx="18938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423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3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9" fill="hold" nodeType="clickEffect">
                                  <p:stCondLst>
                                    <p:cond delay="0"/>
                                  </p:stCondLst>
                                  <p:childTnLst>
                                    <p:set>
                                      <p:cBhvr>
                                        <p:cTn id="10" dur="1" fill="hold">
                                          <p:stCondLst>
                                            <p:cond delay="0"/>
                                          </p:stCondLst>
                                        </p:cTn>
                                        <p:tgtEl>
                                          <p:spTgt spid="293891"/>
                                        </p:tgtEl>
                                        <p:attrNameLst>
                                          <p:attrName>style.visibility</p:attrName>
                                        </p:attrNameLst>
                                      </p:cBhvr>
                                      <p:to>
                                        <p:strVal val="visible"/>
                                      </p:to>
                                    </p:set>
                                    <p:anim calcmode="lin" valueType="num">
                                      <p:cBhvr additive="base">
                                        <p:cTn id="11" dur="500" fill="hold"/>
                                        <p:tgtEl>
                                          <p:spTgt spid="293891"/>
                                        </p:tgtEl>
                                        <p:attrNameLst>
                                          <p:attrName>ppt_x</p:attrName>
                                        </p:attrNameLst>
                                      </p:cBhvr>
                                      <p:tavLst>
                                        <p:tav tm="0">
                                          <p:val>
                                            <p:strVal val="0-#ppt_w/2"/>
                                          </p:val>
                                        </p:tav>
                                        <p:tav tm="100000">
                                          <p:val>
                                            <p:strVal val="#ppt_x"/>
                                          </p:val>
                                        </p:tav>
                                      </p:tavLst>
                                    </p:anim>
                                    <p:anim calcmode="lin" valueType="num">
                                      <p:cBhvr additive="base">
                                        <p:cTn id="12" dur="500" fill="hold"/>
                                        <p:tgtEl>
                                          <p:spTgt spid="293891"/>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
                            </p:stCondLst>
                            <p:childTnLst>
                              <p:par>
                                <p:cTn id="14" presetID="2" presetClass="entr" presetSubtype="3" fill="hold" nodeType="afterEffect">
                                  <p:stCondLst>
                                    <p:cond delay="0"/>
                                  </p:stCondLst>
                                  <p:childTnLst>
                                    <p:set>
                                      <p:cBhvr>
                                        <p:cTn id="15" dur="1" fill="hold">
                                          <p:stCondLst>
                                            <p:cond delay="0"/>
                                          </p:stCondLst>
                                        </p:cTn>
                                        <p:tgtEl>
                                          <p:spTgt spid="293892"/>
                                        </p:tgtEl>
                                        <p:attrNameLst>
                                          <p:attrName>style.visibility</p:attrName>
                                        </p:attrNameLst>
                                      </p:cBhvr>
                                      <p:to>
                                        <p:strVal val="visible"/>
                                      </p:to>
                                    </p:set>
                                    <p:anim calcmode="lin" valueType="num">
                                      <p:cBhvr additive="base">
                                        <p:cTn id="16" dur="500" fill="hold"/>
                                        <p:tgtEl>
                                          <p:spTgt spid="293892"/>
                                        </p:tgtEl>
                                        <p:attrNameLst>
                                          <p:attrName>ppt_x</p:attrName>
                                        </p:attrNameLst>
                                      </p:cBhvr>
                                      <p:tavLst>
                                        <p:tav tm="0">
                                          <p:val>
                                            <p:strVal val="1+#ppt_w/2"/>
                                          </p:val>
                                        </p:tav>
                                        <p:tav tm="100000">
                                          <p:val>
                                            <p:strVal val="#ppt_x"/>
                                          </p:val>
                                        </p:tav>
                                      </p:tavLst>
                                    </p:anim>
                                    <p:anim calcmode="lin" valueType="num">
                                      <p:cBhvr additive="base">
                                        <p:cTn id="17" dur="500" fill="hold"/>
                                        <p:tgtEl>
                                          <p:spTgt spid="293892"/>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1000"/>
                            </p:stCondLst>
                            <p:childTnLst>
                              <p:par>
                                <p:cTn id="19" presetID="2" presetClass="entr" presetSubtype="12" fill="hold" nodeType="afterEffect">
                                  <p:stCondLst>
                                    <p:cond delay="0"/>
                                  </p:stCondLst>
                                  <p:childTnLst>
                                    <p:set>
                                      <p:cBhvr>
                                        <p:cTn id="20" dur="1" fill="hold">
                                          <p:stCondLst>
                                            <p:cond delay="0"/>
                                          </p:stCondLst>
                                        </p:cTn>
                                        <p:tgtEl>
                                          <p:spTgt spid="293894"/>
                                        </p:tgtEl>
                                        <p:attrNameLst>
                                          <p:attrName>style.visibility</p:attrName>
                                        </p:attrNameLst>
                                      </p:cBhvr>
                                      <p:to>
                                        <p:strVal val="visible"/>
                                      </p:to>
                                    </p:set>
                                    <p:anim calcmode="lin" valueType="num">
                                      <p:cBhvr additive="base">
                                        <p:cTn id="21" dur="500" fill="hold"/>
                                        <p:tgtEl>
                                          <p:spTgt spid="293894"/>
                                        </p:tgtEl>
                                        <p:attrNameLst>
                                          <p:attrName>ppt_x</p:attrName>
                                        </p:attrNameLst>
                                      </p:cBhvr>
                                      <p:tavLst>
                                        <p:tav tm="0">
                                          <p:val>
                                            <p:strVal val="0-#ppt_w/2"/>
                                          </p:val>
                                        </p:tav>
                                        <p:tav tm="100000">
                                          <p:val>
                                            <p:strVal val="#ppt_x"/>
                                          </p:val>
                                        </p:tav>
                                      </p:tavLst>
                                    </p:anim>
                                    <p:anim calcmode="lin" valueType="num">
                                      <p:cBhvr additive="base">
                                        <p:cTn id="22" dur="500" fill="hold"/>
                                        <p:tgtEl>
                                          <p:spTgt spid="293894"/>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1500"/>
                            </p:stCondLst>
                            <p:childTnLst>
                              <p:par>
                                <p:cTn id="24" presetID="2" presetClass="entr" presetSubtype="6" fill="hold" nodeType="afterEffect">
                                  <p:stCondLst>
                                    <p:cond delay="0"/>
                                  </p:stCondLst>
                                  <p:childTnLst>
                                    <p:set>
                                      <p:cBhvr>
                                        <p:cTn id="25" dur="1" fill="hold">
                                          <p:stCondLst>
                                            <p:cond delay="0"/>
                                          </p:stCondLst>
                                        </p:cTn>
                                        <p:tgtEl>
                                          <p:spTgt spid="293896"/>
                                        </p:tgtEl>
                                        <p:attrNameLst>
                                          <p:attrName>style.visibility</p:attrName>
                                        </p:attrNameLst>
                                      </p:cBhvr>
                                      <p:to>
                                        <p:strVal val="visible"/>
                                      </p:to>
                                    </p:set>
                                    <p:anim calcmode="lin" valueType="num">
                                      <p:cBhvr additive="base">
                                        <p:cTn id="26" dur="500" fill="hold"/>
                                        <p:tgtEl>
                                          <p:spTgt spid="293896"/>
                                        </p:tgtEl>
                                        <p:attrNameLst>
                                          <p:attrName>ppt_x</p:attrName>
                                        </p:attrNameLst>
                                      </p:cBhvr>
                                      <p:tavLst>
                                        <p:tav tm="0">
                                          <p:val>
                                            <p:strVal val="1+#ppt_w/2"/>
                                          </p:val>
                                        </p:tav>
                                        <p:tav tm="100000">
                                          <p:val>
                                            <p:strVal val="#ppt_x"/>
                                          </p:val>
                                        </p:tav>
                                      </p:tavLst>
                                    </p:anim>
                                    <p:anim calcmode="lin" valueType="num">
                                      <p:cBhvr additive="base">
                                        <p:cTn id="27" dur="500" fill="hold"/>
                                        <p:tgtEl>
                                          <p:spTgt spid="293896"/>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2000"/>
                            </p:stCondLst>
                            <p:childTnLst>
                              <p:par>
                                <p:cTn id="29" presetID="2" presetClass="entr" presetSubtype="1" fill="hold" nodeType="afterEffect">
                                  <p:stCondLst>
                                    <p:cond delay="0"/>
                                  </p:stCondLst>
                                  <p:childTnLst>
                                    <p:set>
                                      <p:cBhvr>
                                        <p:cTn id="30" dur="1" fill="hold">
                                          <p:stCondLst>
                                            <p:cond delay="0"/>
                                          </p:stCondLst>
                                        </p:cTn>
                                        <p:tgtEl>
                                          <p:spTgt spid="293893"/>
                                        </p:tgtEl>
                                        <p:attrNameLst>
                                          <p:attrName>style.visibility</p:attrName>
                                        </p:attrNameLst>
                                      </p:cBhvr>
                                      <p:to>
                                        <p:strVal val="visible"/>
                                      </p:to>
                                    </p:set>
                                    <p:anim calcmode="lin" valueType="num">
                                      <p:cBhvr additive="base">
                                        <p:cTn id="31" dur="500" fill="hold"/>
                                        <p:tgtEl>
                                          <p:spTgt spid="293893"/>
                                        </p:tgtEl>
                                        <p:attrNameLst>
                                          <p:attrName>ppt_x</p:attrName>
                                        </p:attrNameLst>
                                      </p:cBhvr>
                                      <p:tavLst>
                                        <p:tav tm="0">
                                          <p:val>
                                            <p:strVal val="#ppt_x"/>
                                          </p:val>
                                        </p:tav>
                                        <p:tav tm="100000">
                                          <p:val>
                                            <p:strVal val="#ppt_x"/>
                                          </p:val>
                                        </p:tav>
                                      </p:tavLst>
                                    </p:anim>
                                    <p:anim calcmode="lin" valueType="num">
                                      <p:cBhvr additive="base">
                                        <p:cTn id="32" dur="500" fill="hold"/>
                                        <p:tgtEl>
                                          <p:spTgt spid="293893"/>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2500"/>
                            </p:stCondLst>
                            <p:childTnLst>
                              <p:par>
                                <p:cTn id="34" presetID="2" presetClass="entr" presetSubtype="4" fill="hold" nodeType="afterEffect">
                                  <p:stCondLst>
                                    <p:cond delay="0"/>
                                  </p:stCondLst>
                                  <p:childTnLst>
                                    <p:set>
                                      <p:cBhvr>
                                        <p:cTn id="35" dur="1" fill="hold">
                                          <p:stCondLst>
                                            <p:cond delay="0"/>
                                          </p:stCondLst>
                                        </p:cTn>
                                        <p:tgtEl>
                                          <p:spTgt spid="293895"/>
                                        </p:tgtEl>
                                        <p:attrNameLst>
                                          <p:attrName>style.visibility</p:attrName>
                                        </p:attrNameLst>
                                      </p:cBhvr>
                                      <p:to>
                                        <p:strVal val="visible"/>
                                      </p:to>
                                    </p:set>
                                    <p:anim calcmode="lin" valueType="num">
                                      <p:cBhvr additive="base">
                                        <p:cTn id="36" dur="500" fill="hold"/>
                                        <p:tgtEl>
                                          <p:spTgt spid="293895"/>
                                        </p:tgtEl>
                                        <p:attrNameLst>
                                          <p:attrName>ppt_x</p:attrName>
                                        </p:attrNameLst>
                                      </p:cBhvr>
                                      <p:tavLst>
                                        <p:tav tm="0">
                                          <p:val>
                                            <p:strVal val="#ppt_x"/>
                                          </p:val>
                                        </p:tav>
                                        <p:tav tm="100000">
                                          <p:val>
                                            <p:strVal val="#ppt_x"/>
                                          </p:val>
                                        </p:tav>
                                      </p:tavLst>
                                    </p:anim>
                                    <p:anim calcmode="lin" valueType="num">
                                      <p:cBhvr additive="base">
                                        <p:cTn id="37" dur="500" fill="hold"/>
                                        <p:tgtEl>
                                          <p:spTgt spid="293895"/>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3000"/>
                            </p:stCondLst>
                            <p:childTnLst>
                              <p:par>
                                <p:cTn id="39" presetID="9" presetClass="entr" presetSubtype="0" fill="hold" nodeType="afterEffect">
                                  <p:stCondLst>
                                    <p:cond delay="0"/>
                                  </p:stCondLst>
                                  <p:childTnLst>
                                    <p:set>
                                      <p:cBhvr>
                                        <p:cTn id="40" dur="1" fill="hold">
                                          <p:stCondLst>
                                            <p:cond delay="0"/>
                                          </p:stCondLst>
                                        </p:cTn>
                                        <p:tgtEl>
                                          <p:spTgt spid="14338"/>
                                        </p:tgtEl>
                                        <p:attrNameLst>
                                          <p:attrName>style.visibility</p:attrName>
                                        </p:attrNameLst>
                                      </p:cBhvr>
                                      <p:to>
                                        <p:strVal val="visible"/>
                                      </p:to>
                                    </p:set>
                                    <p:animEffect transition="in" filter="dissolve">
                                      <p:cBhvr>
                                        <p:cTn id="4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76200"/>
            <a:ext cx="9144000" cy="1143000"/>
          </a:xfrm>
        </p:spPr>
        <p:txBody>
          <a:bodyPr/>
          <a:lstStyle/>
          <a:p>
            <a:r>
              <a:rPr lang="en-US" sz="3600"/>
              <a:t>Rotating Machinery - Wind Generators</a:t>
            </a:r>
          </a:p>
        </p:txBody>
      </p:sp>
      <p:pic>
        <p:nvPicPr>
          <p:cNvPr id="29701" name="Picture 5" descr="sc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5734050"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49182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Wind Power Factoids</a:t>
            </a: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441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794" name="Group 26"/>
          <p:cNvGrpSpPr>
            <a:grpSpLocks/>
          </p:cNvGrpSpPr>
          <p:nvPr/>
        </p:nvGrpSpPr>
        <p:grpSpPr bwMode="auto">
          <a:xfrm>
            <a:off x="914400" y="3886200"/>
            <a:ext cx="8001000" cy="2728913"/>
            <a:chOff x="576" y="2448"/>
            <a:chExt cx="5040" cy="1719"/>
          </a:xfrm>
        </p:grpSpPr>
        <p:sp>
          <p:nvSpPr>
            <p:cNvPr id="32781" name="Line 13"/>
            <p:cNvSpPr>
              <a:spLocks noChangeShapeType="1"/>
            </p:cNvSpPr>
            <p:nvPr/>
          </p:nvSpPr>
          <p:spPr bwMode="auto">
            <a:xfrm>
              <a:off x="598" y="3160"/>
              <a:ext cx="2214"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5" name="Line 17"/>
            <p:cNvSpPr>
              <a:spLocks noChangeShapeType="1"/>
            </p:cNvSpPr>
            <p:nvPr/>
          </p:nvSpPr>
          <p:spPr bwMode="auto">
            <a:xfrm>
              <a:off x="598" y="3160"/>
              <a:ext cx="2214"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6" name="Line 18"/>
            <p:cNvSpPr>
              <a:spLocks noChangeShapeType="1"/>
            </p:cNvSpPr>
            <p:nvPr/>
          </p:nvSpPr>
          <p:spPr bwMode="auto">
            <a:xfrm flipH="1" flipV="1">
              <a:off x="2640" y="3168"/>
              <a:ext cx="480" cy="144"/>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91" name="Group 23"/>
            <p:cNvGrpSpPr>
              <a:grpSpLocks/>
            </p:cNvGrpSpPr>
            <p:nvPr/>
          </p:nvGrpSpPr>
          <p:grpSpPr bwMode="auto">
            <a:xfrm>
              <a:off x="3120" y="2448"/>
              <a:ext cx="2496" cy="1719"/>
              <a:chOff x="3120" y="2448"/>
              <a:chExt cx="2496" cy="1719"/>
            </a:xfrm>
          </p:grpSpPr>
          <p:pic>
            <p:nvPicPr>
              <p:cNvPr id="32773" name="Picture 5" descr="msoBB5D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0" y="2448"/>
                <a:ext cx="2496" cy="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Line 7"/>
              <p:cNvSpPr>
                <a:spLocks noChangeShapeType="1"/>
              </p:cNvSpPr>
              <p:nvPr/>
            </p:nvSpPr>
            <p:spPr bwMode="auto">
              <a:xfrm flipV="1">
                <a:off x="4538" y="3731"/>
                <a:ext cx="0" cy="9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6" name="Line 8"/>
              <p:cNvSpPr>
                <a:spLocks noChangeShapeType="1"/>
              </p:cNvSpPr>
              <p:nvPr/>
            </p:nvSpPr>
            <p:spPr bwMode="auto">
              <a:xfrm flipV="1">
                <a:off x="5463" y="3731"/>
                <a:ext cx="0" cy="9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7" name="Line 9"/>
              <p:cNvSpPr>
                <a:spLocks noChangeShapeType="1"/>
              </p:cNvSpPr>
              <p:nvPr/>
            </p:nvSpPr>
            <p:spPr bwMode="auto">
              <a:xfrm flipH="1">
                <a:off x="4541" y="3776"/>
                <a:ext cx="33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8" name="Line 10"/>
              <p:cNvSpPr>
                <a:spLocks noChangeShapeType="1"/>
              </p:cNvSpPr>
              <p:nvPr/>
            </p:nvSpPr>
            <p:spPr bwMode="auto">
              <a:xfrm>
                <a:off x="5128" y="3776"/>
                <a:ext cx="33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9" name="Text Box 11"/>
              <p:cNvSpPr txBox="1">
                <a:spLocks noChangeArrowheads="1"/>
              </p:cNvSpPr>
              <p:nvPr/>
            </p:nvSpPr>
            <p:spPr bwMode="auto">
              <a:xfrm>
                <a:off x="4864" y="3730"/>
                <a:ext cx="5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l">
                  <a:defRPr>
                    <a:solidFill>
                      <a:schemeClr val="tx1"/>
                    </a:solidFill>
                    <a:latin typeface="Arial" pitchFamily="34" charset="0"/>
                    <a:cs typeface="Arial" pitchFamily="34" charset="0"/>
                  </a:defRPr>
                </a:lvl1pPr>
                <a:lvl2pPr marL="742950" indent="-285750"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600200" indent="-228600" algn="l">
                  <a:defRPr>
                    <a:solidFill>
                      <a:schemeClr val="tx1"/>
                    </a:solidFill>
                    <a:latin typeface="Arial" pitchFamily="34" charset="0"/>
                    <a:cs typeface="Arial" pitchFamily="34" charset="0"/>
                  </a:defRPr>
                </a:lvl4pPr>
                <a:lvl5pPr marL="2057400" indent="-228600" algn="l">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r>
                  <a:rPr lang="en-US" sz="1800" b="1">
                    <a:latin typeface="Comic Sans MS" pitchFamily="66" charset="0"/>
                  </a:rPr>
                  <a:t>1 mile</a:t>
                </a:r>
              </a:p>
            </p:txBody>
          </p:sp>
          <p:sp>
            <p:nvSpPr>
              <p:cNvPr id="32784" name="Text Box 16"/>
              <p:cNvSpPr txBox="1">
                <a:spLocks noChangeArrowheads="1"/>
              </p:cNvSpPr>
              <p:nvPr/>
            </p:nvSpPr>
            <p:spPr bwMode="auto">
              <a:xfrm>
                <a:off x="3216" y="3936"/>
                <a:ext cx="23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Kashiwazaki Kariwa:   </a:t>
                </a:r>
                <a:r>
                  <a:rPr lang="en-US" sz="1800">
                    <a:solidFill>
                      <a:srgbClr val="00CC99"/>
                    </a:solidFill>
                  </a:rPr>
                  <a:t>8 GW </a:t>
                </a:r>
                <a:r>
                  <a:rPr lang="en-US" sz="1800"/>
                  <a:t>!</a:t>
                </a:r>
              </a:p>
            </p:txBody>
          </p:sp>
        </p:grpSp>
        <p:sp>
          <p:nvSpPr>
            <p:cNvPr id="32788" name="Line 20"/>
            <p:cNvSpPr>
              <a:spLocks noChangeShapeType="1"/>
            </p:cNvSpPr>
            <p:nvPr/>
          </p:nvSpPr>
          <p:spPr bwMode="auto">
            <a:xfrm>
              <a:off x="576" y="3168"/>
              <a:ext cx="2214"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9" name="Line 21"/>
            <p:cNvSpPr>
              <a:spLocks noChangeShapeType="1"/>
            </p:cNvSpPr>
            <p:nvPr/>
          </p:nvSpPr>
          <p:spPr bwMode="auto">
            <a:xfrm flipH="1" flipV="1">
              <a:off x="2640" y="3168"/>
              <a:ext cx="480" cy="144"/>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95" name="Text Box 27"/>
          <p:cNvSpPr txBox="1">
            <a:spLocks noChangeArrowheads="1"/>
          </p:cNvSpPr>
          <p:nvPr/>
        </p:nvSpPr>
        <p:spPr bwMode="auto">
          <a:xfrm>
            <a:off x="4648200" y="1295400"/>
            <a:ext cx="42672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a:t>KK Wind Equivalent (8 GW)</a:t>
            </a:r>
          </a:p>
          <a:p>
            <a:pPr algn="l">
              <a:spcBef>
                <a:spcPct val="50000"/>
              </a:spcBef>
              <a:buFontTx/>
              <a:buChar char="•"/>
            </a:pPr>
            <a:r>
              <a:rPr lang="en-US" sz="1800"/>
              <a:t> Power per Tower	  8 MW</a:t>
            </a:r>
          </a:p>
          <a:p>
            <a:pPr algn="l">
              <a:spcBef>
                <a:spcPct val="50000"/>
              </a:spcBef>
              <a:buFontTx/>
              <a:buChar char="•"/>
            </a:pPr>
            <a:r>
              <a:rPr lang="en-US" sz="1800"/>
              <a:t> Number of Towers	  1000</a:t>
            </a:r>
          </a:p>
          <a:p>
            <a:pPr algn="l">
              <a:spcBef>
                <a:spcPct val="50000"/>
              </a:spcBef>
              <a:buFontTx/>
              <a:buChar char="•"/>
            </a:pPr>
            <a:r>
              <a:rPr lang="en-US" sz="1800"/>
              <a:t> Inter-tower Distance	  1000 ft</a:t>
            </a:r>
          </a:p>
          <a:p>
            <a:pPr algn="l">
              <a:spcBef>
                <a:spcPct val="50000"/>
              </a:spcBef>
              <a:buFontTx/>
              <a:buChar char="•"/>
            </a:pPr>
            <a:r>
              <a:rPr lang="en-US" sz="1800"/>
              <a:t> Total Area (miles x miles)	   43.5 x 43.5</a:t>
            </a:r>
          </a:p>
        </p:txBody>
      </p:sp>
      <p:pic>
        <p:nvPicPr>
          <p:cNvPr id="32796" name="Picture 2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09800" y="2057400"/>
            <a:ext cx="952500" cy="503238"/>
          </a:xfrm>
          <a:noFill/>
          <a:ln/>
        </p:spPr>
      </p:pic>
    </p:spTree>
    <p:extLst>
      <p:ext uri="{BB962C8B-B14F-4D97-AF65-F5344CB8AC3E}">
        <p14:creationId xmlns:p14="http://schemas.microsoft.com/office/powerpoint/2010/main" val="1020470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794"/>
                                        </p:tgtEl>
                                        <p:attrNameLst>
                                          <p:attrName>style.visibility</p:attrName>
                                        </p:attrNameLst>
                                      </p:cBhvr>
                                      <p:to>
                                        <p:strVal val="visible"/>
                                      </p:to>
                                    </p:set>
                                    <p:anim calcmode="lin" valueType="num">
                                      <p:cBhvr additive="base">
                                        <p:cTn id="7" dur="500" fill="hold"/>
                                        <p:tgtEl>
                                          <p:spTgt spid="32794"/>
                                        </p:tgtEl>
                                        <p:attrNameLst>
                                          <p:attrName>ppt_x</p:attrName>
                                        </p:attrNameLst>
                                      </p:cBhvr>
                                      <p:tavLst>
                                        <p:tav tm="0">
                                          <p:val>
                                            <p:strVal val="#ppt_x"/>
                                          </p:val>
                                        </p:tav>
                                        <p:tav tm="100000">
                                          <p:val>
                                            <p:strVal val="#ppt_x"/>
                                          </p:val>
                                        </p:tav>
                                      </p:tavLst>
                                    </p:anim>
                                    <p:anim calcmode="lin" valueType="num">
                                      <p:cBhvr additive="base">
                                        <p:cTn id="8" dur="500" fill="hold"/>
                                        <p:tgtEl>
                                          <p:spTgt spid="327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795">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795">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79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795">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457200" y="76200"/>
            <a:ext cx="8229600" cy="1143000"/>
          </a:xfrm>
        </p:spPr>
        <p:txBody>
          <a:bodyPr/>
          <a:lstStyle/>
          <a:p>
            <a:r>
              <a:rPr lang="en-US"/>
              <a:t>Diablo Canyon</a:t>
            </a:r>
          </a:p>
        </p:txBody>
      </p:sp>
      <p:pic>
        <p:nvPicPr>
          <p:cNvPr id="48131" name="Picture 3"/>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914400" y="1143000"/>
            <a:ext cx="7385050" cy="5303838"/>
          </a:xfrm>
        </p:spPr>
      </p:pic>
      <p:pic>
        <p:nvPicPr>
          <p:cNvPr id="236548" name="Picture 4"/>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942975" y="1200150"/>
            <a:ext cx="7356475" cy="5284788"/>
          </a:xfrm>
        </p:spPr>
      </p:pic>
    </p:spTree>
    <p:extLst>
      <p:ext uri="{BB962C8B-B14F-4D97-AF65-F5344CB8AC3E}">
        <p14:creationId xmlns:p14="http://schemas.microsoft.com/office/powerpoint/2010/main" val="3061000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48"/>
                                        </p:tgtEl>
                                        <p:attrNameLst>
                                          <p:attrName>style.visibility</p:attrName>
                                        </p:attrNameLst>
                                      </p:cBhvr>
                                      <p:to>
                                        <p:strVal val="visible"/>
                                      </p:to>
                                    </p:set>
                                    <p:animEffect transition="in" filter="dissolve">
                                      <p:cBhvr>
                                        <p:cTn id="7" dur="500"/>
                                        <p:tgtEl>
                                          <p:spTgt spid="236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6"/>
          <p:cNvPicPr>
            <a:picLocks noChangeAspect="1" noChangeArrowheads="1"/>
          </p:cNvPicPr>
          <p:nvPr/>
        </p:nvPicPr>
        <p:blipFill>
          <a:blip r:embed="rId3"/>
          <a:srcRect/>
          <a:stretch>
            <a:fillRect/>
          </a:stretch>
        </p:blipFill>
        <p:spPr bwMode="auto">
          <a:xfrm>
            <a:off x="376238" y="222250"/>
            <a:ext cx="8386762" cy="6178550"/>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038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828871"/>
            <a:ext cx="4572000" cy="1200329"/>
          </a:xfrm>
          <a:prstGeom prst="rect">
            <a:avLst/>
          </a:prstGeom>
        </p:spPr>
        <p:txBody>
          <a:bodyPr>
            <a:spAutoFit/>
          </a:bodyPr>
          <a:lstStyle/>
          <a:p>
            <a:endParaRPr lang="en-US" dirty="0"/>
          </a:p>
          <a:p>
            <a:r>
              <a:rPr lang="en-US" dirty="0"/>
              <a:t> The </a:t>
            </a:r>
            <a:r>
              <a:rPr lang="en-US" dirty="0" err="1"/>
              <a:t>Levinius</a:t>
            </a:r>
            <a:r>
              <a:rPr lang="en-US" dirty="0"/>
              <a:t> Clarkson prize was </a:t>
            </a:r>
            <a:r>
              <a:rPr lang="en-US" dirty="0" smtClean="0"/>
              <a:t>established </a:t>
            </a:r>
            <a:r>
              <a:rPr lang="en-US" dirty="0"/>
              <a:t>on March 19, 1906, the decennial Charter Day, by Misses Elizabeth and Frederica Clarkson. </a:t>
            </a:r>
          </a:p>
        </p:txBody>
      </p:sp>
      <p:pic>
        <p:nvPicPr>
          <p:cNvPr id="46082" name="Picture 2" descr="C:\Users\PAULMI~1\AppData\Local\Temp\scl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54734"/>
            <a:ext cx="534352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C:\Users\PAULMI~1\AppData\Local\Temp\scl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5280402"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C:\Users\PAULMI~1\AppData\Local\Temp\scl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334000"/>
            <a:ext cx="7166043" cy="1295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57400" y="152400"/>
            <a:ext cx="4800600" cy="646331"/>
          </a:xfrm>
          <a:prstGeom prst="rect">
            <a:avLst/>
          </a:prstGeom>
          <a:noFill/>
        </p:spPr>
        <p:txBody>
          <a:bodyPr wrap="square" rtlCol="0">
            <a:spAutoFit/>
          </a:bodyPr>
          <a:lstStyle/>
          <a:p>
            <a:pPr algn="ctr"/>
            <a:r>
              <a:rPr lang="en-US" sz="3600" b="1" dirty="0" smtClean="0"/>
              <a:t>Graduation</a:t>
            </a:r>
            <a:endParaRPr lang="en-US" sz="3600" b="1" dirty="0"/>
          </a:p>
        </p:txBody>
      </p:sp>
    </p:spTree>
    <p:extLst>
      <p:ext uri="{BB962C8B-B14F-4D97-AF65-F5344CB8AC3E}">
        <p14:creationId xmlns:p14="http://schemas.microsoft.com/office/powerpoint/2010/main" val="260723362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43013"/>
            <a:ext cx="4211638"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TextBox 4"/>
          <p:cNvSpPr txBox="1">
            <a:spLocks noChangeArrowheads="1"/>
          </p:cNvSpPr>
          <p:nvPr/>
        </p:nvSpPr>
        <p:spPr bwMode="auto">
          <a:xfrm>
            <a:off x="533400" y="457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a:solidFill>
                  <a:srgbClr val="000000"/>
                </a:solidFill>
              </a:rPr>
              <a:t>Physics World, October 2009</a:t>
            </a:r>
          </a:p>
        </p:txBody>
      </p:sp>
      <p:grpSp>
        <p:nvGrpSpPr>
          <p:cNvPr id="3" name="Group 9"/>
          <p:cNvGrpSpPr>
            <a:grpSpLocks/>
          </p:cNvGrpSpPr>
          <p:nvPr/>
        </p:nvGrpSpPr>
        <p:grpSpPr bwMode="auto">
          <a:xfrm>
            <a:off x="409575" y="5334000"/>
            <a:ext cx="4619625" cy="1257300"/>
            <a:chOff x="104775" y="152400"/>
            <a:chExt cx="4619625" cy="1257300"/>
          </a:xfrm>
        </p:grpSpPr>
        <p:pic>
          <p:nvPicPr>
            <p:cNvPr id="244744" name="Picture 4" descr="C:\DOCUME~1\PAULM~1.GRA\LOCALS~1\Temp\sc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52400"/>
              <a:ext cx="46196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5" name="Picture 6" descr="C:\DOCUME~1\PAULM~1.GRA\LOCALS~1\Temp\scl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44" y="1143000"/>
              <a:ext cx="9810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9"/>
          <p:cNvGrpSpPr>
            <a:grpSpLocks/>
          </p:cNvGrpSpPr>
          <p:nvPr/>
        </p:nvGrpSpPr>
        <p:grpSpPr bwMode="auto">
          <a:xfrm>
            <a:off x="5638800" y="1268413"/>
            <a:ext cx="3086100" cy="4859337"/>
            <a:chOff x="5638800" y="1268413"/>
            <a:chExt cx="3086100" cy="4859555"/>
          </a:xfrm>
        </p:grpSpPr>
        <p:pic>
          <p:nvPicPr>
            <p:cNvPr id="244742" name="Picture 5" descr="Photo 0238.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268413"/>
              <a:ext cx="3086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3" name="TextBox 8"/>
            <p:cNvSpPr txBox="1">
              <a:spLocks noChangeArrowheads="1"/>
            </p:cNvSpPr>
            <p:nvPr/>
          </p:nvSpPr>
          <p:spPr bwMode="auto">
            <a:xfrm>
              <a:off x="5859463" y="5486590"/>
              <a:ext cx="2076450" cy="6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a:solidFill>
                    <a:srgbClr val="000000"/>
                  </a:solidFill>
                  <a:latin typeface="Arial" pitchFamily="34" charset="0"/>
                </a:rPr>
                <a:t>…a future editor of</a:t>
              </a:r>
            </a:p>
            <a:p>
              <a:pPr eaLnBrk="1" hangingPunct="1"/>
              <a:r>
                <a:rPr lang="en-US" sz="2400">
                  <a:solidFill>
                    <a:srgbClr val="000000"/>
                  </a:solidFill>
                  <a:latin typeface="Arial" pitchFamily="34" charset="0"/>
                </a:rPr>
                <a:t>Nature…?</a:t>
              </a:r>
            </a:p>
          </p:txBody>
        </p:sp>
      </p:grpSp>
    </p:spTree>
    <p:extLst>
      <p:ext uri="{BB962C8B-B14F-4D97-AF65-F5344CB8AC3E}">
        <p14:creationId xmlns:p14="http://schemas.microsoft.com/office/powerpoint/2010/main" val="291066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457200" y="152400"/>
            <a:ext cx="8229600" cy="1143000"/>
          </a:xfrm>
        </p:spPr>
        <p:txBody>
          <a:bodyPr/>
          <a:lstStyle/>
          <a:p>
            <a:pPr eaLnBrk="1" hangingPunct="1"/>
            <a:r>
              <a:rPr lang="en-US" smtClean="0"/>
              <a:t>California Coast Power</a:t>
            </a:r>
          </a:p>
        </p:txBody>
      </p:sp>
      <p:pic>
        <p:nvPicPr>
          <p:cNvPr id="31747" name="Picture 3" descr="ms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576388"/>
            <a:ext cx="7277100"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Rectangle 4"/>
          <p:cNvSpPr>
            <a:spLocks noChangeArrowheads="1"/>
          </p:cNvSpPr>
          <p:nvPr/>
        </p:nvSpPr>
        <p:spPr bwMode="auto">
          <a:xfrm rot="-3483818">
            <a:off x="2468562" y="889001"/>
            <a:ext cx="2035175" cy="4851400"/>
          </a:xfrm>
          <a:prstGeom prst="rect">
            <a:avLst/>
          </a:prstGeom>
          <a:solidFill>
            <a:srgbClr val="FF99CC">
              <a:alpha val="50195"/>
            </a:srgbClr>
          </a:solidFill>
          <a:ln w="9525">
            <a:solidFill>
              <a:schemeClr val="tx1"/>
            </a:solidFill>
            <a:miter lim="800000"/>
            <a:headEnd/>
            <a:tailEnd/>
          </a:ln>
        </p:spPr>
        <p:txBody>
          <a:bodyPr wrap="none" anchor="ctr"/>
          <a:lstStyle/>
          <a:p>
            <a:endParaRPr lang="en-US"/>
          </a:p>
        </p:txBody>
      </p:sp>
      <p:sp>
        <p:nvSpPr>
          <p:cNvPr id="238597" name="AutoShape 5"/>
          <p:cNvSpPr>
            <a:spLocks noChangeArrowheads="1"/>
          </p:cNvSpPr>
          <p:nvPr/>
        </p:nvSpPr>
        <p:spPr bwMode="auto">
          <a:xfrm>
            <a:off x="14288" y="3619500"/>
            <a:ext cx="1676400" cy="838200"/>
          </a:xfrm>
          <a:prstGeom prst="wedgeRoundRectCallout">
            <a:avLst>
              <a:gd name="adj1" fmla="val 77556"/>
              <a:gd name="adj2" fmla="val -35986"/>
              <a:gd name="adj3" fmla="val 16667"/>
            </a:avLst>
          </a:prstGeom>
          <a:solidFill>
            <a:schemeClr val="accent1"/>
          </a:solidFill>
          <a:ln w="12700">
            <a:solidFill>
              <a:schemeClr val="tx1"/>
            </a:solidFill>
            <a:miter lim="800000"/>
            <a:headEnd/>
            <a:tailEnd/>
          </a:ln>
        </p:spPr>
        <p:txBody>
          <a:bodyPr/>
          <a:lstStyle/>
          <a:p>
            <a:pPr algn="ctr"/>
            <a:r>
              <a:rPr lang="en-US" sz="1600" b="1">
                <a:latin typeface="Comic Sans MS" pitchFamily="66" charset="0"/>
              </a:rPr>
              <a:t>Diablo Canyon</a:t>
            </a:r>
          </a:p>
          <a:p>
            <a:pPr algn="ctr"/>
            <a:r>
              <a:rPr lang="en-US" sz="1600" b="1">
                <a:latin typeface="Comic Sans MS" pitchFamily="66" charset="0"/>
              </a:rPr>
              <a:t>2200 MW</a:t>
            </a:r>
          </a:p>
          <a:p>
            <a:pPr algn="ctr"/>
            <a:r>
              <a:rPr lang="en-US" sz="1600" b="1">
                <a:latin typeface="Comic Sans MS" pitchFamily="66" charset="0"/>
              </a:rPr>
              <a:t>Power Plant</a:t>
            </a:r>
          </a:p>
        </p:txBody>
      </p:sp>
      <p:sp>
        <p:nvSpPr>
          <p:cNvPr id="238598" name="AutoShape 6"/>
          <p:cNvSpPr>
            <a:spLocks noChangeArrowheads="1"/>
          </p:cNvSpPr>
          <p:nvPr/>
        </p:nvSpPr>
        <p:spPr bwMode="auto">
          <a:xfrm>
            <a:off x="7086600" y="3924300"/>
            <a:ext cx="1752600" cy="609600"/>
          </a:xfrm>
          <a:prstGeom prst="wedgeRoundRectCallout">
            <a:avLst>
              <a:gd name="adj1" fmla="val -183426"/>
              <a:gd name="adj2" fmla="val -87500"/>
              <a:gd name="adj3" fmla="val 16667"/>
            </a:avLst>
          </a:prstGeom>
          <a:solidFill>
            <a:srgbClr val="FF99CC"/>
          </a:solidFill>
          <a:ln w="12700">
            <a:solidFill>
              <a:schemeClr val="tx1"/>
            </a:solidFill>
            <a:miter lim="800000"/>
            <a:headEnd/>
            <a:tailEnd/>
          </a:ln>
        </p:spPr>
        <p:txBody>
          <a:bodyPr/>
          <a:lstStyle/>
          <a:p>
            <a:pPr algn="ctr"/>
            <a:r>
              <a:rPr lang="en-US" sz="1600" b="1">
                <a:latin typeface="Comic Sans MS" pitchFamily="66" charset="0"/>
              </a:rPr>
              <a:t>Wind Farm</a:t>
            </a:r>
          </a:p>
          <a:p>
            <a:pPr algn="ctr"/>
            <a:r>
              <a:rPr lang="en-US" sz="1600" b="1">
                <a:latin typeface="Comic Sans MS" pitchFamily="66" charset="0"/>
              </a:rPr>
              <a:t>Equivalent</a:t>
            </a:r>
          </a:p>
        </p:txBody>
      </p:sp>
    </p:spTree>
    <p:extLst>
      <p:ext uri="{BB962C8B-B14F-4D97-AF65-F5344CB8AC3E}">
        <p14:creationId xmlns:p14="http://schemas.microsoft.com/office/powerpoint/2010/main" val="3426901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8597"/>
                                        </p:tgtEl>
                                        <p:attrNameLst>
                                          <p:attrName>style.visibility</p:attrName>
                                        </p:attrNameLst>
                                      </p:cBhvr>
                                      <p:to>
                                        <p:strVal val="visible"/>
                                      </p:to>
                                    </p:set>
                                    <p:anim calcmode="lin" valueType="num">
                                      <p:cBhvr additive="base">
                                        <p:cTn id="7" dur="500" fill="hold"/>
                                        <p:tgtEl>
                                          <p:spTgt spid="238597"/>
                                        </p:tgtEl>
                                        <p:attrNameLst>
                                          <p:attrName>ppt_x</p:attrName>
                                        </p:attrNameLst>
                                      </p:cBhvr>
                                      <p:tavLst>
                                        <p:tav tm="0">
                                          <p:val>
                                            <p:strVal val="0-#ppt_w/2"/>
                                          </p:val>
                                        </p:tav>
                                        <p:tav tm="100000">
                                          <p:val>
                                            <p:strVal val="#ppt_x"/>
                                          </p:val>
                                        </p:tav>
                                      </p:tavLst>
                                    </p:anim>
                                    <p:anim calcmode="lin" valueType="num">
                                      <p:cBhvr additive="base">
                                        <p:cTn id="8"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38596"/>
                                        </p:tgtEl>
                                        <p:attrNameLst>
                                          <p:attrName>style.visibility</p:attrName>
                                        </p:attrNameLst>
                                      </p:cBhvr>
                                      <p:to>
                                        <p:strVal val="visible"/>
                                      </p:to>
                                    </p:set>
                                    <p:animEffect transition="in" filter="dissolve">
                                      <p:cBhvr>
                                        <p:cTn id="13" dur="500"/>
                                        <p:tgtEl>
                                          <p:spTgt spid="238596"/>
                                        </p:tgtEl>
                                      </p:cBhvr>
                                    </p:animEffect>
                                  </p:childTnLst>
                                </p:cTn>
                              </p:par>
                            </p:childTnLst>
                          </p:cTn>
                        </p:par>
                        <p:par>
                          <p:cTn id="14" fill="hold" nodeType="afterGroup">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238598"/>
                                        </p:tgtEl>
                                        <p:attrNameLst>
                                          <p:attrName>style.visibility</p:attrName>
                                        </p:attrNameLst>
                                      </p:cBhvr>
                                      <p:to>
                                        <p:strVal val="visible"/>
                                      </p:to>
                                    </p:set>
                                    <p:anim calcmode="lin" valueType="num">
                                      <p:cBhvr additive="base">
                                        <p:cTn id="17" dur="500" fill="hold"/>
                                        <p:tgtEl>
                                          <p:spTgt spid="238598"/>
                                        </p:tgtEl>
                                        <p:attrNameLst>
                                          <p:attrName>ppt_x</p:attrName>
                                        </p:attrNameLst>
                                      </p:cBhvr>
                                      <p:tavLst>
                                        <p:tav tm="0">
                                          <p:val>
                                            <p:strVal val="1+#ppt_w/2"/>
                                          </p:val>
                                        </p:tav>
                                        <p:tav tm="100000">
                                          <p:val>
                                            <p:strVal val="#ppt_x"/>
                                          </p:val>
                                        </p:tav>
                                      </p:tavLst>
                                    </p:anim>
                                    <p:anim calcmode="lin" valueType="num">
                                      <p:cBhvr additive="base">
                                        <p:cTn id="18" dur="500" fill="hold"/>
                                        <p:tgtEl>
                                          <p:spTgt spid="2385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animBg="1"/>
      <p:bldP spid="238597" grpId="0" animBg="1" autoUpdateAnimBg="0"/>
      <p:bldP spid="238598"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aps_header0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953000"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alifornia APS Meeting 2011 web page ba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
            <a:ext cx="3771900" cy="1387475"/>
          </a:xfrm>
          <a:prstGeom prst="rect">
            <a:avLst/>
          </a:prstGeom>
          <a:noFill/>
          <a:extLst>
            <a:ext uri="{909E8E84-426E-40DD-AFC4-6F175D3DCCD1}">
              <a14:hiddenFill xmlns:a14="http://schemas.microsoft.com/office/drawing/2010/main">
                <a:solidFill>
                  <a:srgbClr val="FFFFFF"/>
                </a:solidFill>
              </a14:hiddenFill>
            </a:ext>
          </a:extLst>
        </p:spPr>
      </p:pic>
      <p:sp>
        <p:nvSpPr>
          <p:cNvPr id="2056" name="Text Box 8"/>
          <p:cNvSpPr txBox="1">
            <a:spLocks noChangeArrowheads="1"/>
          </p:cNvSpPr>
          <p:nvPr/>
        </p:nvSpPr>
        <p:spPr bwMode="auto">
          <a:xfrm>
            <a:off x="1676400" y="1690688"/>
            <a:ext cx="5867400" cy="366712"/>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t>SLAC NATIONAL ACCELERATOR LABORATORY</a:t>
            </a:r>
          </a:p>
        </p:txBody>
      </p:sp>
      <p:sp>
        <p:nvSpPr>
          <p:cNvPr id="2059" name="Text Box 11"/>
          <p:cNvSpPr txBox="1">
            <a:spLocks noChangeArrowheads="1"/>
          </p:cNvSpPr>
          <p:nvPr/>
        </p:nvSpPr>
        <p:spPr bwMode="auto">
          <a:xfrm>
            <a:off x="228600" y="2667000"/>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a:latin typeface="Cooper Black" pitchFamily="18" charset="0"/>
              </a:rPr>
              <a:t>The Great Quantum Conundrum</a:t>
            </a:r>
          </a:p>
        </p:txBody>
      </p:sp>
      <p:pic>
        <p:nvPicPr>
          <p:cNvPr id="206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657725"/>
            <a:ext cx="70104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5" name="Text Box 17"/>
          <p:cNvSpPr txBox="1">
            <a:spLocks noChangeArrowheads="1"/>
          </p:cNvSpPr>
          <p:nvPr/>
        </p:nvSpPr>
        <p:spPr bwMode="auto">
          <a:xfrm>
            <a:off x="76200" y="6051550"/>
            <a:ext cx="26670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t>SLAC</a:t>
            </a:r>
            <a:br>
              <a:rPr lang="en-US" sz="1400"/>
            </a:br>
            <a:r>
              <a:rPr lang="en-US" sz="1400"/>
              <a:t>2575 Sand Hill Road</a:t>
            </a:r>
            <a:br>
              <a:rPr lang="en-US" sz="1400"/>
            </a:br>
            <a:r>
              <a:rPr lang="en-US" sz="1400"/>
              <a:t>Menlo Park, CA 94025 USA</a:t>
            </a:r>
          </a:p>
        </p:txBody>
      </p:sp>
      <p:sp>
        <p:nvSpPr>
          <p:cNvPr id="2066" name="Text Box 18"/>
          <p:cNvSpPr txBox="1">
            <a:spLocks noChangeArrowheads="1"/>
          </p:cNvSpPr>
          <p:nvPr/>
        </p:nvSpPr>
        <p:spPr bwMode="auto">
          <a:xfrm>
            <a:off x="6400800" y="6019800"/>
            <a:ext cx="26670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t>SLAC</a:t>
            </a:r>
            <a:br>
              <a:rPr lang="en-US" sz="1400"/>
            </a:br>
            <a:r>
              <a:rPr lang="en-US" sz="1400"/>
              <a:t>Sand Hill Road</a:t>
            </a:r>
            <a:br>
              <a:rPr lang="en-US" sz="1400"/>
            </a:br>
            <a:r>
              <a:rPr lang="en-US" sz="1400"/>
              <a:t>Menlo Park, CA</a:t>
            </a:r>
          </a:p>
        </p:txBody>
      </p:sp>
      <p:sp>
        <p:nvSpPr>
          <p:cNvPr id="2067" name="Text Box 19"/>
          <p:cNvSpPr txBox="1">
            <a:spLocks noChangeArrowheads="1"/>
          </p:cNvSpPr>
          <p:nvPr/>
        </p:nvSpPr>
        <p:spPr bwMode="auto">
          <a:xfrm>
            <a:off x="2819400" y="3505200"/>
            <a:ext cx="36576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Paul M. Grant</a:t>
            </a:r>
            <a:br>
              <a:rPr lang="en-US" sz="2400" b="1"/>
            </a:br>
            <a:r>
              <a:rPr lang="en-US" sz="2400" b="1"/>
              <a:t>W2AGZ Technologies</a:t>
            </a:r>
            <a:r>
              <a:rPr lang="en-US" b="1"/>
              <a:t/>
            </a:r>
            <a:br>
              <a:rPr lang="en-US" b="1"/>
            </a:br>
            <a:r>
              <a:rPr lang="en-US" b="1"/>
              <a:t>www.w2agz.com</a:t>
            </a:r>
          </a:p>
        </p:txBody>
      </p:sp>
    </p:spTree>
    <p:extLst>
      <p:ext uri="{BB962C8B-B14F-4D97-AF65-F5344CB8AC3E}">
        <p14:creationId xmlns:p14="http://schemas.microsoft.com/office/powerpoint/2010/main" val="325321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62"/>
                                        </p:tgtEl>
                                        <p:attrNameLst>
                                          <p:attrName>style.visibility</p:attrName>
                                        </p:attrNameLst>
                                      </p:cBhvr>
                                      <p:to>
                                        <p:strVal val="visible"/>
                                      </p:to>
                                    </p:set>
                                    <p:anim calcmode="lin" valueType="num">
                                      <p:cBhvr additive="base">
                                        <p:cTn id="7" dur="500" fill="hold"/>
                                        <p:tgtEl>
                                          <p:spTgt spid="2062"/>
                                        </p:tgtEl>
                                        <p:attrNameLst>
                                          <p:attrName>ppt_x</p:attrName>
                                        </p:attrNameLst>
                                      </p:cBhvr>
                                      <p:tavLst>
                                        <p:tav tm="0">
                                          <p:val>
                                            <p:strVal val="#ppt_x"/>
                                          </p:val>
                                        </p:tav>
                                        <p:tav tm="100000">
                                          <p:val>
                                            <p:strVal val="#ppt_x"/>
                                          </p:val>
                                        </p:tav>
                                      </p:tavLst>
                                    </p:anim>
                                    <p:anim calcmode="lin" valueType="num">
                                      <p:cBhvr additive="base">
                                        <p:cTn id="8" dur="500" fill="hold"/>
                                        <p:tgtEl>
                                          <p:spTgt spid="20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5" y="1066800"/>
            <a:ext cx="6518275"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286000"/>
            <a:ext cx="2576513"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438400"/>
            <a:ext cx="2174875"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3124200"/>
            <a:ext cx="3095625"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6" name="Rectangle 9"/>
          <p:cNvSpPr>
            <a:spLocks noGrp="1" noChangeArrowheads="1"/>
          </p:cNvSpPr>
          <p:nvPr>
            <p:ph type="title" idx="4294967295"/>
          </p:nvPr>
        </p:nvSpPr>
        <p:spPr>
          <a:xfrm>
            <a:off x="685800" y="76200"/>
            <a:ext cx="7772400" cy="1143000"/>
          </a:xfrm>
        </p:spPr>
        <p:txBody>
          <a:bodyPr/>
          <a:lstStyle/>
          <a:p>
            <a:r>
              <a:rPr lang="en-US" smtClean="0">
                <a:latin typeface="Arial" pitchFamily="34" charset="0"/>
              </a:rPr>
              <a:t>Generalized Linhard Function</a:t>
            </a:r>
          </a:p>
        </p:txBody>
      </p:sp>
      <p:sp>
        <p:nvSpPr>
          <p:cNvPr id="128007" name="Text Box 10"/>
          <p:cNvSpPr txBox="1">
            <a:spLocks noChangeArrowheads="1"/>
          </p:cNvSpPr>
          <p:nvPr/>
        </p:nvSpPr>
        <p:spPr bwMode="auto">
          <a:xfrm>
            <a:off x="6324600" y="63246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a:solidFill>
                  <a:srgbClr val="000000"/>
                </a:solidFill>
              </a:rPr>
              <a:t>HO (1989)</a:t>
            </a:r>
          </a:p>
        </p:txBody>
      </p:sp>
      <p:grpSp>
        <p:nvGrpSpPr>
          <p:cNvPr id="128008" name="Group 3"/>
          <p:cNvGrpSpPr>
            <a:grpSpLocks/>
          </p:cNvGrpSpPr>
          <p:nvPr/>
        </p:nvGrpSpPr>
        <p:grpSpPr bwMode="auto">
          <a:xfrm>
            <a:off x="304800" y="3886200"/>
            <a:ext cx="8534400" cy="2214563"/>
            <a:chOff x="-796926" y="3816286"/>
            <a:chExt cx="9940926" cy="2589212"/>
          </a:xfrm>
        </p:grpSpPr>
        <p:pic>
          <p:nvPicPr>
            <p:cNvPr id="12801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926" y="3816286"/>
              <a:ext cx="9864725" cy="258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914708" y="5111820"/>
              <a:ext cx="229292" cy="121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9" name="Group 8"/>
          <p:cNvGrpSpPr>
            <a:grpSpLocks/>
          </p:cNvGrpSpPr>
          <p:nvPr/>
        </p:nvGrpSpPr>
        <p:grpSpPr bwMode="auto">
          <a:xfrm>
            <a:off x="609600" y="2057400"/>
            <a:ext cx="8077200" cy="4267200"/>
            <a:chOff x="609600" y="2057400"/>
            <a:chExt cx="8077200" cy="4267200"/>
          </a:xfrm>
        </p:grpSpPr>
        <p:sp>
          <p:nvSpPr>
            <p:cNvPr id="2" name="Oval 1"/>
            <p:cNvSpPr/>
            <p:nvPr/>
          </p:nvSpPr>
          <p:spPr>
            <a:xfrm>
              <a:off x="609600" y="2057400"/>
              <a:ext cx="2819400" cy="130175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a:xfrm>
              <a:off x="5867400" y="5022850"/>
              <a:ext cx="2819400" cy="130175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srgbClr val="000000"/>
                  </a:solidFill>
                  <a:latin typeface="Arial" pitchFamily="34" charset="0"/>
                </a:rPr>
                <a:t>“Fluctuations?”</a:t>
              </a:r>
            </a:p>
            <a:p>
              <a:pPr algn="ctr" fontAlgn="base">
                <a:spcBef>
                  <a:spcPct val="0"/>
                </a:spcBef>
                <a:spcAft>
                  <a:spcPct val="0"/>
                </a:spcAft>
                <a:defRPr/>
              </a:pPr>
              <a:r>
                <a:rPr lang="en-US" b="1" dirty="0">
                  <a:solidFill>
                    <a:srgbClr val="000000"/>
                  </a:solidFill>
                  <a:latin typeface="Arial" pitchFamily="34" charset="0"/>
                </a:rPr>
                <a:t>“Empirical?”</a:t>
              </a:r>
            </a:p>
          </p:txBody>
        </p:sp>
        <p:cxnSp>
          <p:nvCxnSpPr>
            <p:cNvPr id="6" name="Straight Connector 5"/>
            <p:cNvCxnSpPr>
              <a:stCxn id="13" idx="1"/>
            </p:cNvCxnSpPr>
            <p:nvPr/>
          </p:nvCxnSpPr>
          <p:spPr>
            <a:xfrm flipH="1" flipV="1">
              <a:off x="2743200" y="3276600"/>
              <a:ext cx="3536950" cy="19367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1597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Sc_history.gif"/>
          <p:cNvPicPr>
            <a:picLocks noGrp="1" noChangeAspect="1"/>
          </p:cNvPicPr>
          <p:nvPr>
            <p:ph type="pic" idx="1"/>
          </p:nvPr>
        </p:nvPicPr>
        <p:blipFill>
          <a:blip r:embed="rId2"/>
          <a:srcRect t="-3571" b="-3571"/>
          <a:stretch>
            <a:fillRect/>
          </a:stretch>
        </p:blipFill>
        <p:spPr>
          <a:xfrm>
            <a:off x="1398588" y="612774"/>
            <a:ext cx="6565900" cy="4924425"/>
          </a:xfrm>
        </p:spPr>
      </p:pic>
      <p:sp>
        <p:nvSpPr>
          <p:cNvPr id="4" name="Text Placeholder 3"/>
          <p:cNvSpPr>
            <a:spLocks noGrp="1"/>
          </p:cNvSpPr>
          <p:nvPr>
            <p:ph type="body" sz="half" idx="2"/>
          </p:nvPr>
        </p:nvSpPr>
        <p:spPr/>
        <p:txBody>
          <a:bodyPr>
            <a:normAutofit/>
          </a:bodyPr>
          <a:lstStyle/>
          <a:p>
            <a:r>
              <a:rPr lang="en-US" dirty="0" smtClean="0"/>
              <a:t>As of today the highest-temperature superconductor (at ambient pressure) is  (HgBa</a:t>
            </a:r>
            <a:r>
              <a:rPr lang="en-US" baseline="-25000" dirty="0" smtClean="0"/>
              <a:t>2</a:t>
            </a:r>
            <a:r>
              <a:rPr lang="en-US" dirty="0" smtClean="0"/>
              <a:t>Ca</a:t>
            </a:r>
            <a:r>
              <a:rPr lang="en-US" baseline="-25000" dirty="0" smtClean="0"/>
              <a:t>2</a:t>
            </a:r>
            <a:r>
              <a:rPr lang="en-US" dirty="0" smtClean="0"/>
              <a:t>Cu</a:t>
            </a:r>
            <a:r>
              <a:rPr lang="en-US" baseline="-25000" dirty="0" smtClean="0"/>
              <a:t>3</a:t>
            </a:r>
            <a:r>
              <a:rPr lang="en-US" dirty="0" smtClean="0"/>
              <a:t>O</a:t>
            </a:r>
            <a:r>
              <a:rPr lang="en-US" baseline="-25000" dirty="0" smtClean="0"/>
              <a:t>x</a:t>
            </a:r>
            <a:r>
              <a:rPr lang="en-US" dirty="0" smtClean="0"/>
              <a:t>), at 135 K , reaching 164 K under high pressure.</a:t>
            </a:r>
            <a:endParaRPr lang="en-US" dirty="0"/>
          </a:p>
        </p:txBody>
      </p:sp>
    </p:spTree>
    <p:extLst>
      <p:ext uri="{BB962C8B-B14F-4D97-AF65-F5344CB8AC3E}">
        <p14:creationId xmlns:p14="http://schemas.microsoft.com/office/powerpoint/2010/main" val="265508671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367338"/>
            <a:ext cx="5486400" cy="792162"/>
          </a:xfrm>
        </p:spPr>
        <p:txBody>
          <a:bodyPr anchor="ctr">
            <a:normAutofit fontScale="90000"/>
          </a:bodyPr>
          <a:lstStyle/>
          <a:p>
            <a:pPr algn="ctr"/>
            <a:r>
              <a:rPr lang="en-US" sz="2800" dirty="0" smtClean="0"/>
              <a:t>Levitation of a magnet over a superconductor</a:t>
            </a:r>
            <a:endParaRPr lang="en-US" sz="2800" dirty="0"/>
          </a:p>
        </p:txBody>
      </p:sp>
      <p:pic>
        <p:nvPicPr>
          <p:cNvPr id="5" name="Picture Placeholder 4" descr="Picture 9.png"/>
          <p:cNvPicPr>
            <a:picLocks noGrp="1" noChangeAspect="1"/>
          </p:cNvPicPr>
          <p:nvPr>
            <p:ph type="pic" idx="1"/>
          </p:nvPr>
        </p:nvPicPr>
        <p:blipFill>
          <a:blip r:embed="rId2"/>
          <a:srcRect l="-4839" r="-4839"/>
          <a:stretch>
            <a:fillRect/>
          </a:stretch>
        </p:blipFill>
        <p:spPr/>
      </p:pic>
    </p:spTree>
    <p:extLst>
      <p:ext uri="{BB962C8B-B14F-4D97-AF65-F5344CB8AC3E}">
        <p14:creationId xmlns:p14="http://schemas.microsoft.com/office/powerpoint/2010/main" val="2012254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41" y="118524"/>
            <a:ext cx="8508380" cy="1143000"/>
          </a:xfrm>
        </p:spPr>
        <p:txBody>
          <a:bodyPr/>
          <a:lstStyle/>
          <a:p>
            <a:r>
              <a:rPr lang="en-US" dirty="0" smtClean="0"/>
              <a:t>Altars to the Almighty - Yesterday</a:t>
            </a:r>
            <a:endParaRPr lang="en-US" dirty="0"/>
          </a:p>
        </p:txBody>
      </p:sp>
      <p:grpSp>
        <p:nvGrpSpPr>
          <p:cNvPr id="4" name="Group 3"/>
          <p:cNvGrpSpPr/>
          <p:nvPr/>
        </p:nvGrpSpPr>
        <p:grpSpPr>
          <a:xfrm>
            <a:off x="267087" y="1204332"/>
            <a:ext cx="3366628" cy="2944426"/>
            <a:chOff x="267087" y="1204332"/>
            <a:chExt cx="3366628" cy="2944426"/>
          </a:xfrm>
        </p:grpSpPr>
        <p:pic>
          <p:nvPicPr>
            <p:cNvPr id="8194" name="Picture 2" descr="http://t3.gstatic.com/images?q=tbn:ANd9GcS8tEnaeHTIFbMVhTPWlqZQqiDxq8Gobz-SbjVr-UNs78GQrLHN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87" y="1627035"/>
              <a:ext cx="3366628" cy="25217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83116" y="1204332"/>
              <a:ext cx="1048214" cy="400110"/>
            </a:xfrm>
            <a:prstGeom prst="rect">
              <a:avLst/>
            </a:prstGeom>
            <a:noFill/>
          </p:spPr>
          <p:txBody>
            <a:bodyPr wrap="square" rtlCol="0">
              <a:spAutoFit/>
            </a:bodyPr>
            <a:lstStyle/>
            <a:p>
              <a:pPr algn="ctr"/>
              <a:r>
                <a:rPr lang="en-US" sz="2000" b="1" dirty="0" smtClean="0">
                  <a:solidFill>
                    <a:srgbClr val="002060"/>
                  </a:solidFill>
                </a:rPr>
                <a:t>Giza</a:t>
              </a:r>
              <a:endParaRPr lang="en-US" sz="2000" b="1" dirty="0">
                <a:solidFill>
                  <a:srgbClr val="002060"/>
                </a:solidFill>
              </a:endParaRPr>
            </a:p>
          </p:txBody>
        </p:sp>
      </p:grpSp>
      <p:grpSp>
        <p:nvGrpSpPr>
          <p:cNvPr id="7" name="Group 6"/>
          <p:cNvGrpSpPr/>
          <p:nvPr/>
        </p:nvGrpSpPr>
        <p:grpSpPr>
          <a:xfrm>
            <a:off x="4736659" y="4282068"/>
            <a:ext cx="4351584" cy="2544739"/>
            <a:chOff x="4736659" y="4282068"/>
            <a:chExt cx="4351584" cy="2544739"/>
          </a:xfrm>
        </p:grpSpPr>
        <p:pic>
          <p:nvPicPr>
            <p:cNvPr id="8200" name="Picture 8" descr="http://t2.gstatic.com/images?q=tbn:ANd9GcQxBO2JwOKlAihM1ChEWr8dM2HgFkj46LjYCOBVvcRRoR61LVZR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659" y="4282068"/>
              <a:ext cx="2444726" cy="25447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25989" y="5203179"/>
              <a:ext cx="1862254" cy="707886"/>
            </a:xfrm>
            <a:prstGeom prst="rect">
              <a:avLst/>
            </a:prstGeom>
            <a:noFill/>
          </p:spPr>
          <p:txBody>
            <a:bodyPr wrap="square" rtlCol="0">
              <a:spAutoFit/>
            </a:bodyPr>
            <a:lstStyle/>
            <a:p>
              <a:pPr algn="ctr"/>
              <a:r>
                <a:rPr lang="en-US" sz="2000" b="1" dirty="0" smtClean="0">
                  <a:solidFill>
                    <a:srgbClr val="002060"/>
                  </a:solidFill>
                </a:rPr>
                <a:t>Notre-Dame</a:t>
              </a:r>
            </a:p>
            <a:p>
              <a:pPr algn="ctr"/>
              <a:r>
                <a:rPr lang="en-US" sz="2000" b="1" dirty="0" smtClean="0">
                  <a:solidFill>
                    <a:srgbClr val="002060"/>
                  </a:solidFill>
                </a:rPr>
                <a:t>de Paris</a:t>
              </a:r>
              <a:endParaRPr lang="en-US" sz="2000" b="1" dirty="0">
                <a:solidFill>
                  <a:srgbClr val="002060"/>
                </a:solidFill>
              </a:endParaRPr>
            </a:p>
          </p:txBody>
        </p:sp>
      </p:grpSp>
      <p:grpSp>
        <p:nvGrpSpPr>
          <p:cNvPr id="6" name="Group 5"/>
          <p:cNvGrpSpPr/>
          <p:nvPr/>
        </p:nvGrpSpPr>
        <p:grpSpPr>
          <a:xfrm>
            <a:off x="48325" y="4427035"/>
            <a:ext cx="4366915" cy="2282166"/>
            <a:chOff x="48325" y="4427035"/>
            <a:chExt cx="4366915" cy="2282166"/>
          </a:xfrm>
        </p:grpSpPr>
        <p:pic>
          <p:nvPicPr>
            <p:cNvPr id="8198" name="Picture 6" descr="http://t0.gstatic.com/images?q=tbn:ANd9GcRRWbWrXcNZBxrbSBOs23t12goYyWgbtqNYRSs_EtE8T13TdmT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783" y="4427035"/>
              <a:ext cx="3142457" cy="22821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325" y="5354382"/>
              <a:ext cx="1179853" cy="400110"/>
            </a:xfrm>
            <a:prstGeom prst="rect">
              <a:avLst/>
            </a:prstGeom>
            <a:noFill/>
          </p:spPr>
          <p:txBody>
            <a:bodyPr wrap="square" rtlCol="0">
              <a:spAutoFit/>
            </a:bodyPr>
            <a:lstStyle/>
            <a:p>
              <a:pPr algn="ctr"/>
              <a:r>
                <a:rPr lang="en-US" sz="2000" b="1" dirty="0" err="1" smtClean="0">
                  <a:solidFill>
                    <a:srgbClr val="002060"/>
                  </a:solidFill>
                </a:rPr>
                <a:t>Chartes</a:t>
              </a:r>
              <a:endParaRPr lang="en-US" sz="2000" b="1" dirty="0">
                <a:solidFill>
                  <a:srgbClr val="002060"/>
                </a:solidFill>
              </a:endParaRPr>
            </a:p>
          </p:txBody>
        </p:sp>
      </p:grpSp>
      <p:grpSp>
        <p:nvGrpSpPr>
          <p:cNvPr id="5" name="Group 4"/>
          <p:cNvGrpSpPr/>
          <p:nvPr/>
        </p:nvGrpSpPr>
        <p:grpSpPr>
          <a:xfrm>
            <a:off x="3869470" y="1207381"/>
            <a:ext cx="4385604" cy="2941377"/>
            <a:chOff x="3869470" y="1207381"/>
            <a:chExt cx="4385604" cy="2941377"/>
          </a:xfrm>
        </p:grpSpPr>
        <p:pic>
          <p:nvPicPr>
            <p:cNvPr id="8196" name="Picture 4" descr="File:Piramide de la Luna 072006.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9470" y="1627035"/>
              <a:ext cx="4385604" cy="25217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95754" y="1207381"/>
              <a:ext cx="2070413" cy="400110"/>
            </a:xfrm>
            <a:prstGeom prst="rect">
              <a:avLst/>
            </a:prstGeom>
            <a:noFill/>
          </p:spPr>
          <p:txBody>
            <a:bodyPr wrap="square" rtlCol="0">
              <a:spAutoFit/>
            </a:bodyPr>
            <a:lstStyle/>
            <a:p>
              <a:pPr algn="ctr"/>
              <a:r>
                <a:rPr lang="en-US" sz="2000" b="1" dirty="0" smtClean="0">
                  <a:solidFill>
                    <a:srgbClr val="002060"/>
                  </a:solidFill>
                </a:rPr>
                <a:t>Teotihuacan</a:t>
              </a:r>
              <a:endParaRPr lang="en-US" sz="2000" b="1" dirty="0">
                <a:solidFill>
                  <a:srgbClr val="002060"/>
                </a:solidFill>
              </a:endParaRPr>
            </a:p>
          </p:txBody>
        </p:sp>
      </p:grpSp>
    </p:spTree>
    <p:extLst>
      <p:ext uri="{BB962C8B-B14F-4D97-AF65-F5344CB8AC3E}">
        <p14:creationId xmlns:p14="http://schemas.microsoft.com/office/powerpoint/2010/main" val="370184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41" y="73920"/>
            <a:ext cx="8508380" cy="1143000"/>
          </a:xfrm>
        </p:spPr>
        <p:txBody>
          <a:bodyPr/>
          <a:lstStyle/>
          <a:p>
            <a:r>
              <a:rPr lang="en-US" dirty="0" smtClean="0"/>
              <a:t>Altars to the Almighty - Today</a:t>
            </a:r>
            <a:endParaRPr lang="en-US" dirty="0"/>
          </a:p>
        </p:txBody>
      </p:sp>
      <p:grpSp>
        <p:nvGrpSpPr>
          <p:cNvPr id="12" name="Group 11"/>
          <p:cNvGrpSpPr/>
          <p:nvPr/>
        </p:nvGrpSpPr>
        <p:grpSpPr>
          <a:xfrm>
            <a:off x="1167133" y="947853"/>
            <a:ext cx="6485987" cy="2999686"/>
            <a:chOff x="1178284" y="947853"/>
            <a:chExt cx="6485987" cy="2999686"/>
          </a:xfrm>
        </p:grpSpPr>
        <p:pic>
          <p:nvPicPr>
            <p:cNvPr id="14338" name="Picture 2" descr="http://upload.wikimedia.org/wikipedia/commons/thumb/4/40/Fermilab_WilsonHall.JPG/220px-Fermilab_WilsonHal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284" y="1382751"/>
              <a:ext cx="3419715" cy="256478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upload.wikimedia.org/wikipedia/commons/thumb/b/b4/Fermilab_satellite.gif/200px-Fermilab_satellite.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021" y="1382751"/>
              <a:ext cx="3035250" cy="25647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89971" y="947853"/>
              <a:ext cx="2025248" cy="400110"/>
            </a:xfrm>
            <a:prstGeom prst="rect">
              <a:avLst/>
            </a:prstGeom>
            <a:noFill/>
          </p:spPr>
          <p:txBody>
            <a:bodyPr wrap="square" rtlCol="0">
              <a:spAutoFit/>
            </a:bodyPr>
            <a:lstStyle/>
            <a:p>
              <a:pPr algn="ctr"/>
              <a:r>
                <a:rPr lang="en-US" sz="2000" b="1" dirty="0" err="1" smtClean="0">
                  <a:solidFill>
                    <a:srgbClr val="002060"/>
                  </a:solidFill>
                </a:rPr>
                <a:t>Fermilab</a:t>
              </a:r>
              <a:endParaRPr lang="en-US" b="1" dirty="0">
                <a:solidFill>
                  <a:srgbClr val="002060"/>
                </a:solidFill>
              </a:endParaRPr>
            </a:p>
          </p:txBody>
        </p:sp>
      </p:grpSp>
      <p:grpSp>
        <p:nvGrpSpPr>
          <p:cNvPr id="13" name="Group 12"/>
          <p:cNvGrpSpPr/>
          <p:nvPr/>
        </p:nvGrpSpPr>
        <p:grpSpPr>
          <a:xfrm>
            <a:off x="2274838" y="4077570"/>
            <a:ext cx="4630928" cy="2658499"/>
            <a:chOff x="2308291" y="4055268"/>
            <a:chExt cx="4630928" cy="2658499"/>
          </a:xfrm>
        </p:grpSpPr>
        <p:pic>
          <p:nvPicPr>
            <p:cNvPr id="14342" name="Picture 6" descr="http://rhs.wyandotte.org/ebrahimi/Backgrounds/cer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219" y="4494441"/>
              <a:ext cx="3048000" cy="2219326"/>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upload.wikimedia.org/wikipedia/commons/thumb/9/94/Bldng40cropped.jpg/150px-Bldng40cropped.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8291" y="4485490"/>
              <a:ext cx="1552266" cy="221456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106" y="4055268"/>
              <a:ext cx="2025248" cy="400110"/>
            </a:xfrm>
            <a:prstGeom prst="rect">
              <a:avLst/>
            </a:prstGeom>
            <a:noFill/>
          </p:spPr>
          <p:txBody>
            <a:bodyPr wrap="square" rtlCol="0">
              <a:spAutoFit/>
            </a:bodyPr>
            <a:lstStyle/>
            <a:p>
              <a:pPr algn="ctr"/>
              <a:r>
                <a:rPr lang="en-US" sz="2000" b="1" dirty="0" smtClean="0">
                  <a:solidFill>
                    <a:srgbClr val="002060"/>
                  </a:solidFill>
                </a:rPr>
                <a:t>CERN - LHC</a:t>
              </a:r>
              <a:endParaRPr lang="en-US" b="1" dirty="0">
                <a:solidFill>
                  <a:srgbClr val="002060"/>
                </a:solidFill>
              </a:endParaRPr>
            </a:p>
          </p:txBody>
        </p:sp>
      </p:grpSp>
    </p:spTree>
    <p:extLst>
      <p:ext uri="{BB962C8B-B14F-4D97-AF65-F5344CB8AC3E}">
        <p14:creationId xmlns:p14="http://schemas.microsoft.com/office/powerpoint/2010/main" val="249952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76200"/>
            <a:ext cx="8229600" cy="1143000"/>
          </a:xfrm>
        </p:spPr>
        <p:txBody>
          <a:bodyPr/>
          <a:lstStyle/>
          <a:p>
            <a:pPr eaLnBrk="1" hangingPunct="1"/>
            <a:r>
              <a:rPr lang="en-US" dirty="0" smtClean="0">
                <a:solidFill>
                  <a:srgbClr val="00B0F0"/>
                </a:solidFill>
              </a:rPr>
              <a:t> Dark Matter</a:t>
            </a:r>
          </a:p>
        </p:txBody>
      </p:sp>
      <p:pic>
        <p:nvPicPr>
          <p:cNvPr id="83971" name="Picture 2" descr="http://www.astrosociety.org/education/publications/tnl/72/images/darkMatterPie-5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0625"/>
            <a:ext cx="48355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10" descr="http://upload.wikimedia.org/wikipedia/commons/a/a5/080998_Universe_Content_24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1190625"/>
            <a:ext cx="306705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C:\Users\PAULMI~1\AppData\Local\Temp\scl14.PNG"/>
          <p:cNvPicPr>
            <a:picLocks noChangeAspect="1" noChangeArrowheads="1"/>
          </p:cNvPicPr>
          <p:nvPr/>
        </p:nvPicPr>
        <p:blipFill>
          <a:blip r:embed="rId6"/>
          <a:srcRect/>
          <a:stretch>
            <a:fillRect/>
          </a:stretch>
        </p:blipFill>
        <p:spPr bwMode="auto">
          <a:xfrm>
            <a:off x="465138" y="4038600"/>
            <a:ext cx="2605087" cy="274320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grpSp>
        <p:nvGrpSpPr>
          <p:cNvPr id="83974" name="Group 9"/>
          <p:cNvGrpSpPr>
            <a:grpSpLocks/>
          </p:cNvGrpSpPr>
          <p:nvPr/>
        </p:nvGrpSpPr>
        <p:grpSpPr bwMode="auto">
          <a:xfrm>
            <a:off x="3505200" y="4379913"/>
            <a:ext cx="1400175" cy="1030287"/>
            <a:chOff x="1305" y="1024"/>
            <a:chExt cx="684" cy="513"/>
          </a:xfrm>
        </p:grpSpPr>
        <p:pic>
          <p:nvPicPr>
            <p:cNvPr id="83976" name="Picture 3"/>
            <p:cNvPicPr>
              <a:picLocks noChangeAspect="1" noChangeArrowheads="1"/>
            </p:cNvPicPr>
            <p:nvPr/>
          </p:nvPicPr>
          <p:blipFill>
            <a:blip r:embed="rId7">
              <a:extLst>
                <a:ext uri="{28A0092B-C50C-407E-A947-70E740481C1C}">
                  <a14:useLocalDpi xmlns:a14="http://schemas.microsoft.com/office/drawing/2010/main" val="0"/>
                </a:ext>
              </a:extLst>
            </a:blip>
            <a:srcRect l="16652" t="71341" r="68820" b="13611"/>
            <a:stretch>
              <a:fillRect/>
            </a:stretch>
          </p:blipFill>
          <p:spPr bwMode="auto">
            <a:xfrm>
              <a:off x="1305" y="1024"/>
              <a:ext cx="684"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Text Box 8"/>
            <p:cNvSpPr txBox="1">
              <a:spLocks noChangeArrowheads="1"/>
            </p:cNvSpPr>
            <p:nvPr/>
          </p:nvSpPr>
          <p:spPr bwMode="auto">
            <a:xfrm>
              <a:off x="1734" y="1107"/>
              <a:ext cx="22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i="1" dirty="0" err="1">
                  <a:latin typeface="Times" pitchFamily="18" charset="0"/>
                  <a:ea typeface="MS PGothic" pitchFamily="34" charset="-128"/>
                </a:rPr>
                <a:t>g</a:t>
              </a:r>
              <a:r>
                <a:rPr lang="en-US" sz="2000" i="1" baseline="-25000" dirty="0" err="1">
                  <a:latin typeface="Times" pitchFamily="18" charset="0"/>
                  <a:ea typeface="MS PGothic" pitchFamily="34" charset="-128"/>
                </a:rPr>
                <a:t>a</a:t>
              </a:r>
              <a:r>
                <a:rPr lang="en-US" sz="2000" i="1" baseline="-25000" dirty="0">
                  <a:latin typeface="Times" pitchFamily="18" charset="0"/>
                  <a:ea typeface="MS PGothic" pitchFamily="34" charset="-128"/>
                  <a:sym typeface="Symbol" pitchFamily="18" charset="2"/>
                </a:rPr>
                <a:t></a:t>
              </a:r>
              <a:endParaRPr lang="en-US" sz="2000" i="1" dirty="0">
                <a:latin typeface="Times" pitchFamily="18" charset="0"/>
                <a:ea typeface="MS PGothic" pitchFamily="34" charset="-128"/>
              </a:endParaRPr>
            </a:p>
          </p:txBody>
        </p:sp>
      </p:grpSp>
      <p:sp>
        <p:nvSpPr>
          <p:cNvPr id="83975" name="TextBox 3"/>
          <p:cNvSpPr txBox="1">
            <a:spLocks noChangeArrowheads="1"/>
          </p:cNvSpPr>
          <p:nvPr/>
        </p:nvSpPr>
        <p:spPr bwMode="auto">
          <a:xfrm>
            <a:off x="3124200" y="5638800"/>
            <a:ext cx="464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Primakov model predicts axion decay into a (presumably) detectable photon in a sufficiently large magnetic field contained in a superconducting solenoid and resonant cavity</a:t>
            </a:r>
          </a:p>
        </p:txBody>
      </p:sp>
    </p:spTree>
    <p:extLst>
      <p:ext uri="{BB962C8B-B14F-4D97-AF65-F5344CB8AC3E}">
        <p14:creationId xmlns:p14="http://schemas.microsoft.com/office/powerpoint/2010/main" val="423352266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normAutofit fontScale="90000"/>
          </a:bodyPr>
          <a:lstStyle/>
          <a:p>
            <a:r>
              <a:rPr lang="en-US" sz="4000" b="1" smtClean="0"/>
              <a:t>Transporting Tens of Gigawatts to the </a:t>
            </a:r>
            <a:r>
              <a:rPr lang="en-US" sz="4000" b="1" smtClean="0">
                <a:solidFill>
                  <a:srgbClr val="00B050"/>
                </a:solidFill>
              </a:rPr>
              <a:t>Green</a:t>
            </a:r>
            <a:r>
              <a:rPr lang="en-US" sz="4000" b="1" smtClean="0"/>
              <a:t> Market</a:t>
            </a:r>
            <a:endParaRPr lang="en-US" sz="4000" smtClean="0"/>
          </a:p>
        </p:txBody>
      </p:sp>
      <p:sp>
        <p:nvSpPr>
          <p:cNvPr id="108547" name="TextBox 3"/>
          <p:cNvSpPr txBox="1">
            <a:spLocks noChangeArrowheads="1"/>
          </p:cNvSpPr>
          <p:nvPr/>
        </p:nvSpPr>
        <p:spPr bwMode="auto">
          <a:xfrm>
            <a:off x="838200" y="1498600"/>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000">
                <a:latin typeface="Arial" charset="0"/>
              </a:rPr>
              <a:t>12 – 13 May 2011</a:t>
            </a:r>
          </a:p>
          <a:p>
            <a:pPr algn="ctr" eaLnBrk="1" hangingPunct="1"/>
            <a:r>
              <a:rPr lang="en-US" sz="2000">
                <a:latin typeface="Arial" charset="0"/>
              </a:rPr>
              <a:t>Institute for Advanced Sustainability Studies</a:t>
            </a:r>
          </a:p>
          <a:p>
            <a:pPr algn="ctr" eaLnBrk="1" hangingPunct="1"/>
            <a:r>
              <a:rPr lang="en-US" sz="2000">
                <a:latin typeface="Arial" charset="0"/>
              </a:rPr>
              <a:t>Potsdam, Germany</a:t>
            </a:r>
          </a:p>
        </p:txBody>
      </p:sp>
      <p:pic>
        <p:nvPicPr>
          <p:cNvPr id="108548" name="Picture 2" descr="http://www.iass-potsdam.de/uploads/pics/DSC_5099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16200"/>
            <a:ext cx="6096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5410200" y="3886200"/>
            <a:ext cx="762000" cy="20574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atin typeface="Arial" charset="0"/>
            </a:endParaRPr>
          </a:p>
        </p:txBody>
      </p:sp>
    </p:spTree>
    <p:extLst>
      <p:ext uri="{BB962C8B-B14F-4D97-AF65-F5344CB8AC3E}">
        <p14:creationId xmlns:p14="http://schemas.microsoft.com/office/powerpoint/2010/main" val="4289413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23950"/>
            <a:ext cx="4203716"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0" y="1885950"/>
            <a:ext cx="3429000" cy="1200329"/>
          </a:xfrm>
          <a:prstGeom prst="rect">
            <a:avLst/>
          </a:prstGeom>
          <a:noFill/>
        </p:spPr>
        <p:txBody>
          <a:bodyPr wrap="square" rtlCol="0">
            <a:spAutoFit/>
          </a:bodyPr>
          <a:lstStyle/>
          <a:p>
            <a:pPr algn="ctr"/>
            <a:r>
              <a:rPr lang="en-US" sz="2400" dirty="0" smtClean="0"/>
              <a:t>Geoffrey Paul Grant</a:t>
            </a:r>
          </a:p>
          <a:p>
            <a:pPr algn="ctr"/>
            <a:r>
              <a:rPr lang="en-US" sz="2400" dirty="0" smtClean="0"/>
              <a:t>15 April 1959</a:t>
            </a:r>
          </a:p>
          <a:p>
            <a:pPr algn="ctr"/>
            <a:r>
              <a:rPr lang="en-US" sz="2400" dirty="0" smtClean="0"/>
              <a:t>Canton-Potsdam Hospital</a:t>
            </a:r>
            <a:endParaRPr lang="en-US" sz="2400" dirty="0"/>
          </a:p>
        </p:txBody>
      </p:sp>
      <p:sp>
        <p:nvSpPr>
          <p:cNvPr id="4" name="TextBox 3"/>
          <p:cNvSpPr txBox="1"/>
          <p:nvPr/>
        </p:nvSpPr>
        <p:spPr>
          <a:xfrm>
            <a:off x="1981200" y="152400"/>
            <a:ext cx="5638800" cy="646331"/>
          </a:xfrm>
          <a:prstGeom prst="rect">
            <a:avLst/>
          </a:prstGeom>
          <a:noFill/>
        </p:spPr>
        <p:txBody>
          <a:bodyPr wrap="square" rtlCol="0">
            <a:spAutoFit/>
          </a:bodyPr>
          <a:lstStyle/>
          <a:p>
            <a:pPr algn="ctr"/>
            <a:r>
              <a:rPr lang="en-US" sz="3600" b="1" dirty="0" smtClean="0"/>
              <a:t>Potsdam I Accomplishments</a:t>
            </a:r>
            <a:endParaRPr lang="en-US" sz="3600" b="1" dirty="0"/>
          </a:p>
        </p:txBody>
      </p:sp>
    </p:spTree>
    <p:extLst>
      <p:ext uri="{BB962C8B-B14F-4D97-AF65-F5344CB8AC3E}">
        <p14:creationId xmlns:p14="http://schemas.microsoft.com/office/powerpoint/2010/main" val="332982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of Metallic Conduction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02" y="1449669"/>
            <a:ext cx="5568392" cy="422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8116" y="1064116"/>
            <a:ext cx="6098323" cy="354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6795" y="2678040"/>
            <a:ext cx="7287205" cy="409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2160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2667000" y="1544638"/>
            <a:ext cx="6172200" cy="4994275"/>
            <a:chOff x="1680" y="973"/>
            <a:chExt cx="3888" cy="3146"/>
          </a:xfrm>
          <a:solidFill>
            <a:schemeClr val="bg1"/>
          </a:solidFill>
        </p:grpSpPr>
        <p:pic>
          <p:nvPicPr>
            <p:cNvPr id="13338" name="Picture 7" descr="scl6"/>
            <p:cNvPicPr>
              <a:picLocks noChangeAspect="1" noChangeArrowheads="1"/>
            </p:cNvPicPr>
            <p:nvPr/>
          </p:nvPicPr>
          <p:blipFill>
            <a:blip r:embed="rId3" cstate="print"/>
            <a:srcRect/>
            <a:stretch>
              <a:fillRect/>
            </a:stretch>
          </p:blipFill>
          <p:spPr bwMode="auto">
            <a:xfrm>
              <a:off x="1680" y="973"/>
              <a:ext cx="3888" cy="2819"/>
            </a:xfrm>
            <a:prstGeom prst="rect">
              <a:avLst/>
            </a:prstGeom>
            <a:grpFill/>
            <a:ln w="9525">
              <a:noFill/>
              <a:miter lim="800000"/>
              <a:headEnd/>
              <a:tailEnd/>
            </a:ln>
          </p:spPr>
        </p:pic>
        <p:sp>
          <p:nvSpPr>
            <p:cNvPr id="13339" name="Text Box 32"/>
            <p:cNvSpPr txBox="1">
              <a:spLocks noChangeArrowheads="1"/>
            </p:cNvSpPr>
            <p:nvPr/>
          </p:nvSpPr>
          <p:spPr bwMode="auto">
            <a:xfrm>
              <a:off x="2604" y="3888"/>
              <a:ext cx="1644" cy="231"/>
            </a:xfrm>
            <a:prstGeom prst="rect">
              <a:avLst/>
            </a:prstGeom>
            <a:grpFill/>
            <a:ln w="9525">
              <a:noFill/>
              <a:miter lim="800000"/>
              <a:headEnd/>
              <a:tailEnd/>
            </a:ln>
          </p:spPr>
          <p:txBody>
            <a:bodyPr wrap="none">
              <a:spAutoFit/>
            </a:bodyPr>
            <a:lstStyle/>
            <a:p>
              <a:pPr eaLnBrk="0" fontAlgn="auto" hangingPunct="0">
                <a:spcBef>
                  <a:spcPts val="0"/>
                </a:spcBef>
                <a:spcAft>
                  <a:spcPts val="0"/>
                </a:spcAft>
                <a:defRPr/>
              </a:pPr>
              <a:r>
                <a:rPr lang="en-US" b="1">
                  <a:latin typeface="Arial" charset="0"/>
                  <a:cs typeface="+mn-cs"/>
                </a:rPr>
                <a:t>Diethyl-cyanine iodide</a:t>
              </a:r>
            </a:p>
          </p:txBody>
        </p:sp>
      </p:grpSp>
      <p:pic>
        <p:nvPicPr>
          <p:cNvPr id="118787" name="Picture 5" descr="scl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66825"/>
            <a:ext cx="13430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8"/>
          <p:cNvSpPr>
            <a:spLocks noGrp="1" noChangeArrowheads="1"/>
          </p:cNvSpPr>
          <p:nvPr>
            <p:ph type="title"/>
          </p:nvPr>
        </p:nvSpPr>
        <p:spPr>
          <a:xfrm>
            <a:off x="457200" y="152400"/>
            <a:ext cx="8229600" cy="944563"/>
          </a:xfrm>
        </p:spPr>
        <p:txBody>
          <a:bodyPr rtlCol="0">
            <a:normAutofit fontScale="90000"/>
          </a:bodyPr>
          <a:lstStyle/>
          <a:p>
            <a:pPr eaLnBrk="1" fontAlgn="auto" hangingPunct="1">
              <a:spcAft>
                <a:spcPts val="0"/>
              </a:spcAft>
              <a:defRPr/>
            </a:pPr>
            <a:r>
              <a:rPr lang="en-US" sz="4000" dirty="0" smtClean="0">
                <a:latin typeface="Comic Sans MS" pitchFamily="66" charset="0"/>
              </a:rPr>
              <a:t>Room Temperature Superconductor</a:t>
            </a:r>
            <a:br>
              <a:rPr lang="en-US" sz="4000" dirty="0" smtClean="0">
                <a:latin typeface="Comic Sans MS" pitchFamily="66" charset="0"/>
              </a:rPr>
            </a:br>
            <a:r>
              <a:rPr lang="en-US" sz="4000" dirty="0" smtClean="0">
                <a:latin typeface="Comic Sans MS" pitchFamily="66" charset="0"/>
              </a:rPr>
              <a:t>Little, </a:t>
            </a:r>
            <a:r>
              <a:rPr lang="en-US" sz="4000" dirty="0" err="1" smtClean="0">
                <a:latin typeface="Comic Sans MS" pitchFamily="66" charset="0"/>
              </a:rPr>
              <a:t>Ginzburg</a:t>
            </a:r>
            <a:r>
              <a:rPr lang="en-US" sz="4000" dirty="0" smtClean="0">
                <a:latin typeface="Comic Sans MS" pitchFamily="66" charset="0"/>
              </a:rPr>
              <a:t>, 1963</a:t>
            </a:r>
          </a:p>
        </p:txBody>
      </p:sp>
      <p:sp>
        <p:nvSpPr>
          <p:cNvPr id="118789" name="Oval 10"/>
          <p:cNvSpPr>
            <a:spLocks noChangeArrowheads="1"/>
          </p:cNvSpPr>
          <p:nvPr/>
        </p:nvSpPr>
        <p:spPr bwMode="auto">
          <a:xfrm>
            <a:off x="1385888" y="38862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790" name="Oval 11"/>
          <p:cNvSpPr>
            <a:spLocks noChangeArrowheads="1"/>
          </p:cNvSpPr>
          <p:nvPr/>
        </p:nvSpPr>
        <p:spPr bwMode="auto">
          <a:xfrm>
            <a:off x="1385888" y="32004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18791" name="Group 16"/>
          <p:cNvGrpSpPr>
            <a:grpSpLocks/>
          </p:cNvGrpSpPr>
          <p:nvPr/>
        </p:nvGrpSpPr>
        <p:grpSpPr bwMode="auto">
          <a:xfrm>
            <a:off x="1143000" y="2971800"/>
            <a:ext cx="304800" cy="1555750"/>
            <a:chOff x="720" y="1872"/>
            <a:chExt cx="192" cy="980"/>
          </a:xfrm>
        </p:grpSpPr>
        <p:sp>
          <p:nvSpPr>
            <p:cNvPr id="118810" name="Text Box 13"/>
            <p:cNvSpPr txBox="1">
              <a:spLocks noChangeArrowheads="1"/>
            </p:cNvSpPr>
            <p:nvPr/>
          </p:nvSpPr>
          <p:spPr bwMode="auto">
            <a:xfrm>
              <a:off x="720" y="2640"/>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sp>
          <p:nvSpPr>
            <p:cNvPr id="118811" name="Text Box 14"/>
            <p:cNvSpPr txBox="1">
              <a:spLocks noChangeArrowheads="1"/>
            </p:cNvSpPr>
            <p:nvPr/>
          </p:nvSpPr>
          <p:spPr bwMode="auto">
            <a:xfrm>
              <a:off x="720" y="2256"/>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sp>
          <p:nvSpPr>
            <p:cNvPr id="118812" name="Text Box 15"/>
            <p:cNvSpPr txBox="1">
              <a:spLocks noChangeArrowheads="1"/>
            </p:cNvSpPr>
            <p:nvPr/>
          </p:nvSpPr>
          <p:spPr bwMode="auto">
            <a:xfrm>
              <a:off x="720" y="1872"/>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grpSp>
      <p:grpSp>
        <p:nvGrpSpPr>
          <p:cNvPr id="118792" name="Group 17"/>
          <p:cNvGrpSpPr>
            <a:grpSpLocks/>
          </p:cNvGrpSpPr>
          <p:nvPr/>
        </p:nvGrpSpPr>
        <p:grpSpPr bwMode="auto">
          <a:xfrm>
            <a:off x="1495425" y="2819400"/>
            <a:ext cx="304800" cy="1555750"/>
            <a:chOff x="720" y="1872"/>
            <a:chExt cx="192" cy="980"/>
          </a:xfrm>
        </p:grpSpPr>
        <p:sp>
          <p:nvSpPr>
            <p:cNvPr id="118807" name="Text Box 18"/>
            <p:cNvSpPr txBox="1">
              <a:spLocks noChangeArrowheads="1"/>
            </p:cNvSpPr>
            <p:nvPr/>
          </p:nvSpPr>
          <p:spPr bwMode="auto">
            <a:xfrm>
              <a:off x="720" y="2640"/>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sp>
          <p:nvSpPr>
            <p:cNvPr id="118808" name="Text Box 19"/>
            <p:cNvSpPr txBox="1">
              <a:spLocks noChangeArrowheads="1"/>
            </p:cNvSpPr>
            <p:nvPr/>
          </p:nvSpPr>
          <p:spPr bwMode="auto">
            <a:xfrm>
              <a:off x="720" y="2256"/>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sp>
          <p:nvSpPr>
            <p:cNvPr id="118809" name="Text Box 20"/>
            <p:cNvSpPr txBox="1">
              <a:spLocks noChangeArrowheads="1"/>
            </p:cNvSpPr>
            <p:nvPr/>
          </p:nvSpPr>
          <p:spPr bwMode="auto">
            <a:xfrm>
              <a:off x="720" y="1872"/>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grpSp>
      <p:grpSp>
        <p:nvGrpSpPr>
          <p:cNvPr id="118793" name="Group 24"/>
          <p:cNvGrpSpPr>
            <a:grpSpLocks/>
          </p:cNvGrpSpPr>
          <p:nvPr/>
        </p:nvGrpSpPr>
        <p:grpSpPr bwMode="auto">
          <a:xfrm>
            <a:off x="762000" y="2971800"/>
            <a:ext cx="304800" cy="1676400"/>
            <a:chOff x="480" y="1872"/>
            <a:chExt cx="192" cy="1056"/>
          </a:xfrm>
        </p:grpSpPr>
        <p:sp>
          <p:nvSpPr>
            <p:cNvPr id="118804" name="Text Box 21"/>
            <p:cNvSpPr txBox="1">
              <a:spLocks noChangeArrowheads="1"/>
            </p:cNvSpPr>
            <p:nvPr/>
          </p:nvSpPr>
          <p:spPr bwMode="auto">
            <a:xfrm>
              <a:off x="480" y="1872"/>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sp>
          <p:nvSpPr>
            <p:cNvPr id="118805" name="Text Box 22"/>
            <p:cNvSpPr txBox="1">
              <a:spLocks noChangeArrowheads="1"/>
            </p:cNvSpPr>
            <p:nvPr/>
          </p:nvSpPr>
          <p:spPr bwMode="auto">
            <a:xfrm>
              <a:off x="480" y="2256"/>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sp>
          <p:nvSpPr>
            <p:cNvPr id="118806" name="Text Box 23"/>
            <p:cNvSpPr txBox="1">
              <a:spLocks noChangeArrowheads="1"/>
            </p:cNvSpPr>
            <p:nvPr/>
          </p:nvSpPr>
          <p:spPr bwMode="auto">
            <a:xfrm>
              <a:off x="480" y="2640"/>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grpSp>
      <p:grpSp>
        <p:nvGrpSpPr>
          <p:cNvPr id="118794" name="Group 25"/>
          <p:cNvGrpSpPr>
            <a:grpSpLocks/>
          </p:cNvGrpSpPr>
          <p:nvPr/>
        </p:nvGrpSpPr>
        <p:grpSpPr bwMode="auto">
          <a:xfrm>
            <a:off x="1838325" y="2805113"/>
            <a:ext cx="304800" cy="1676400"/>
            <a:chOff x="480" y="1872"/>
            <a:chExt cx="192" cy="1056"/>
          </a:xfrm>
        </p:grpSpPr>
        <p:sp>
          <p:nvSpPr>
            <p:cNvPr id="118801" name="Text Box 26"/>
            <p:cNvSpPr txBox="1">
              <a:spLocks noChangeArrowheads="1"/>
            </p:cNvSpPr>
            <p:nvPr/>
          </p:nvSpPr>
          <p:spPr bwMode="auto">
            <a:xfrm>
              <a:off x="480" y="1872"/>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sp>
          <p:nvSpPr>
            <p:cNvPr id="118802" name="Text Box 27"/>
            <p:cNvSpPr txBox="1">
              <a:spLocks noChangeArrowheads="1"/>
            </p:cNvSpPr>
            <p:nvPr/>
          </p:nvSpPr>
          <p:spPr bwMode="auto">
            <a:xfrm>
              <a:off x="480" y="2256"/>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sp>
          <p:nvSpPr>
            <p:cNvPr id="118803" name="Text Box 28"/>
            <p:cNvSpPr txBox="1">
              <a:spLocks noChangeArrowheads="1"/>
            </p:cNvSpPr>
            <p:nvPr/>
          </p:nvSpPr>
          <p:spPr bwMode="auto">
            <a:xfrm>
              <a:off x="480" y="2640"/>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grpSp>
      <p:grpSp>
        <p:nvGrpSpPr>
          <p:cNvPr id="7" name="Group 31"/>
          <p:cNvGrpSpPr>
            <a:grpSpLocks/>
          </p:cNvGrpSpPr>
          <p:nvPr/>
        </p:nvGrpSpPr>
        <p:grpSpPr bwMode="auto">
          <a:xfrm>
            <a:off x="3581400" y="4710113"/>
            <a:ext cx="4481513" cy="962025"/>
            <a:chOff x="2256" y="2967"/>
            <a:chExt cx="2823" cy="606"/>
          </a:xfrm>
        </p:grpSpPr>
        <p:sp>
          <p:nvSpPr>
            <p:cNvPr id="118799" name="Oval 29"/>
            <p:cNvSpPr>
              <a:spLocks noChangeArrowheads="1"/>
            </p:cNvSpPr>
            <p:nvPr/>
          </p:nvSpPr>
          <p:spPr bwMode="auto">
            <a:xfrm>
              <a:off x="2256" y="3333"/>
              <a:ext cx="1152" cy="240"/>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800" name="Oval 30"/>
            <p:cNvSpPr>
              <a:spLocks noChangeArrowheads="1"/>
            </p:cNvSpPr>
            <p:nvPr/>
          </p:nvSpPr>
          <p:spPr bwMode="auto">
            <a:xfrm>
              <a:off x="3927" y="2967"/>
              <a:ext cx="1152" cy="240"/>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 name="Group 31"/>
          <p:cNvGrpSpPr>
            <a:grpSpLocks/>
          </p:cNvGrpSpPr>
          <p:nvPr/>
        </p:nvGrpSpPr>
        <p:grpSpPr bwMode="auto">
          <a:xfrm>
            <a:off x="5286375" y="1462088"/>
            <a:ext cx="3705225" cy="4800600"/>
            <a:chOff x="5286376" y="1462088"/>
            <a:chExt cx="3705224" cy="4800600"/>
          </a:xfrm>
        </p:grpSpPr>
        <p:sp>
          <p:nvSpPr>
            <p:cNvPr id="28" name="Oval 27"/>
            <p:cNvSpPr/>
            <p:nvPr/>
          </p:nvSpPr>
          <p:spPr>
            <a:xfrm>
              <a:off x="5286376" y="1462088"/>
              <a:ext cx="914400" cy="480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ounded Rectangular Callout 30"/>
            <p:cNvSpPr/>
            <p:nvPr/>
          </p:nvSpPr>
          <p:spPr>
            <a:xfrm>
              <a:off x="6477001" y="2438400"/>
              <a:ext cx="2514599" cy="1828800"/>
            </a:xfrm>
            <a:prstGeom prst="wedgeRoundRectCallout">
              <a:avLst>
                <a:gd name="adj1" fmla="val -60890"/>
                <a:gd name="adj2" fmla="val 330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600" dirty="0">
                  <a:solidFill>
                    <a:schemeClr val="tx1"/>
                  </a:solidFill>
                </a:rPr>
                <a:t>1D metallic chains are inherently unstable to </a:t>
              </a:r>
              <a:r>
                <a:rPr lang="en-US" sz="1600" dirty="0" err="1">
                  <a:solidFill>
                    <a:schemeClr val="tx1"/>
                  </a:solidFill>
                </a:rPr>
                <a:t>dimerization</a:t>
              </a:r>
              <a:r>
                <a:rPr lang="en-US" sz="1600" dirty="0">
                  <a:solidFill>
                    <a:schemeClr val="tx1"/>
                  </a:solidFill>
                </a:rPr>
                <a:t> and gapping of the Fermi surface, e.g., (CH)x.  Ipso facto, no “1D” metals can exist!</a:t>
              </a:r>
            </a:p>
          </p:txBody>
        </p:sp>
      </p:grpSp>
    </p:spTree>
    <p:extLst>
      <p:ext uri="{BB962C8B-B14F-4D97-AF65-F5344CB8AC3E}">
        <p14:creationId xmlns:p14="http://schemas.microsoft.com/office/powerpoint/2010/main" val="3100396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ChangeArrowheads="1"/>
          </p:cNvSpPr>
          <p:nvPr/>
        </p:nvSpPr>
        <p:spPr bwMode="auto">
          <a:xfrm>
            <a:off x="304800" y="663575"/>
            <a:ext cx="86106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latin typeface="Comic Sans MS" pitchFamily="66" charset="0"/>
              </a:rPr>
              <a:t>Does the </a:t>
            </a:r>
            <a:br>
              <a:rPr lang="en-US" sz="4000">
                <a:solidFill>
                  <a:schemeClr val="tx2"/>
                </a:solidFill>
                <a:latin typeface="Comic Sans MS" pitchFamily="66" charset="0"/>
              </a:rPr>
            </a:br>
            <a:r>
              <a:rPr lang="en-US" sz="4000">
                <a:solidFill>
                  <a:srgbClr val="FF3300"/>
                </a:solidFill>
                <a:latin typeface="Comic Sans MS" pitchFamily="66" charset="0"/>
              </a:rPr>
              <a:t> </a:t>
            </a:r>
            <a:r>
              <a:rPr lang="en-US" sz="4000">
                <a:solidFill>
                  <a:schemeClr val="tx2"/>
                </a:solidFill>
                <a:latin typeface="Comic Sans MS" pitchFamily="66" charset="0"/>
              </a:rPr>
              <a:t> </a:t>
            </a:r>
            <a:br>
              <a:rPr lang="en-US" sz="4000">
                <a:solidFill>
                  <a:schemeClr val="tx2"/>
                </a:solidFill>
                <a:latin typeface="Comic Sans MS" pitchFamily="66" charset="0"/>
              </a:rPr>
            </a:br>
            <a:r>
              <a:rPr lang="en-US" sz="4000">
                <a:solidFill>
                  <a:schemeClr val="tx2"/>
                </a:solidFill>
                <a:latin typeface="Comic Sans MS" pitchFamily="66" charset="0"/>
              </a:rPr>
              <a:t>Hold the Key to Room Temperature Superconductivity?</a:t>
            </a:r>
            <a:br>
              <a:rPr lang="en-US" sz="4000">
                <a:solidFill>
                  <a:schemeClr val="tx2"/>
                </a:solidFill>
                <a:latin typeface="Comic Sans MS" pitchFamily="66" charset="0"/>
              </a:rPr>
            </a:br>
            <a:r>
              <a:rPr lang="en-US" sz="2400">
                <a:solidFill>
                  <a:schemeClr val="tx2"/>
                </a:solidFill>
                <a:latin typeface="Comic Sans MS" pitchFamily="66" charset="0"/>
              </a:rPr>
              <a:t> </a:t>
            </a:r>
            <a:endParaRPr lang="en-US" sz="4000">
              <a:solidFill>
                <a:schemeClr val="tx2"/>
              </a:solidFill>
              <a:latin typeface="Comic Sans MS" pitchFamily="66" charset="0"/>
            </a:endParaRPr>
          </a:p>
        </p:txBody>
      </p:sp>
      <p:pic>
        <p:nvPicPr>
          <p:cNvPr id="119811" name="Picture 8" descr="sc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581025"/>
            <a:ext cx="3829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514600"/>
            <a:ext cx="7000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2387600" y="6172200"/>
            <a:ext cx="436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50th Anniversary of Physics Today, May 1998</a:t>
            </a:r>
          </a:p>
        </p:txBody>
      </p:sp>
    </p:spTree>
    <p:extLst>
      <p:ext uri="{BB962C8B-B14F-4D97-AF65-F5344CB8AC3E}">
        <p14:creationId xmlns:p14="http://schemas.microsoft.com/office/powerpoint/2010/main" val="2769636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Oval 2"/>
          <p:cNvSpPr>
            <a:spLocks noChangeArrowheads="1"/>
          </p:cNvSpPr>
          <p:nvPr/>
        </p:nvSpPr>
        <p:spPr bwMode="auto">
          <a:xfrm>
            <a:off x="2438400" y="3810000"/>
            <a:ext cx="3810000" cy="2590800"/>
          </a:xfrm>
          <a:prstGeom prst="ellipse">
            <a:avLst/>
          </a:prstGeom>
          <a:solidFill>
            <a:srgbClr val="FF99CC">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smtClean="0">
              <a:solidFill>
                <a:srgbClr val="000000"/>
              </a:solidFill>
              <a:latin typeface="Arial" pitchFamily="34" charset="0"/>
            </a:endParaRPr>
          </a:p>
        </p:txBody>
      </p:sp>
      <p:sp>
        <p:nvSpPr>
          <p:cNvPr id="268291" name="Oval 3"/>
          <p:cNvSpPr>
            <a:spLocks noChangeArrowheads="1"/>
          </p:cNvSpPr>
          <p:nvPr/>
        </p:nvSpPr>
        <p:spPr bwMode="auto">
          <a:xfrm>
            <a:off x="4191000" y="2133600"/>
            <a:ext cx="3886200" cy="2590800"/>
          </a:xfrm>
          <a:prstGeom prst="ellipse">
            <a:avLst/>
          </a:prstGeom>
          <a:solidFill>
            <a:srgbClr val="CCFFCC">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smtClean="0">
              <a:solidFill>
                <a:srgbClr val="000000"/>
              </a:solidFill>
              <a:latin typeface="Arial" pitchFamily="34" charset="0"/>
            </a:endParaRPr>
          </a:p>
        </p:txBody>
      </p:sp>
      <p:sp>
        <p:nvSpPr>
          <p:cNvPr id="268292" name="Oval 4"/>
          <p:cNvSpPr>
            <a:spLocks noChangeArrowheads="1"/>
          </p:cNvSpPr>
          <p:nvPr/>
        </p:nvSpPr>
        <p:spPr bwMode="auto">
          <a:xfrm>
            <a:off x="685800" y="2133600"/>
            <a:ext cx="3810000" cy="2590800"/>
          </a:xfrm>
          <a:prstGeom prst="ellipse">
            <a:avLst/>
          </a:prstGeom>
          <a:solidFill>
            <a:srgbClr val="00FFFF">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smtClean="0">
              <a:solidFill>
                <a:srgbClr val="000000"/>
              </a:solidFill>
              <a:latin typeface="Arial" pitchFamily="34" charset="0"/>
            </a:endParaRPr>
          </a:p>
        </p:txBody>
      </p:sp>
      <p:sp>
        <p:nvSpPr>
          <p:cNvPr id="268293" name="Rectangle 5"/>
          <p:cNvSpPr>
            <a:spLocks noGrp="1" noChangeArrowheads="1"/>
          </p:cNvSpPr>
          <p:nvPr>
            <p:ph type="title"/>
          </p:nvPr>
        </p:nvSpPr>
        <p:spPr>
          <a:xfrm>
            <a:off x="457200" y="381000"/>
            <a:ext cx="8229600" cy="1143000"/>
          </a:xfrm>
        </p:spPr>
        <p:txBody>
          <a:bodyPr/>
          <a:lstStyle/>
          <a:p>
            <a:r>
              <a:rPr lang="en-US" sz="4000"/>
              <a:t>The Economic Troika That</a:t>
            </a:r>
            <a:br>
              <a:rPr lang="en-US" sz="4000"/>
            </a:br>
            <a:r>
              <a:rPr lang="en-US" sz="4000"/>
              <a:t> Drives and Exploits </a:t>
            </a:r>
            <a:br>
              <a:rPr lang="en-US" sz="4000"/>
            </a:br>
            <a:r>
              <a:rPr lang="en-US" sz="4000"/>
              <a:t>Technology Innovation</a:t>
            </a:r>
          </a:p>
        </p:txBody>
      </p:sp>
      <p:sp>
        <p:nvSpPr>
          <p:cNvPr id="268294" name="Text Box 6"/>
          <p:cNvSpPr txBox="1">
            <a:spLocks noChangeArrowheads="1"/>
          </p:cNvSpPr>
          <p:nvPr/>
        </p:nvSpPr>
        <p:spPr bwMode="auto">
          <a:xfrm>
            <a:off x="4953000" y="2667000"/>
            <a:ext cx="2514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000" b="1" u="sng" smtClean="0">
                <a:solidFill>
                  <a:srgbClr val="000000"/>
                </a:solidFill>
              </a:rPr>
              <a:t>Entrepreneurial</a:t>
            </a:r>
            <a:r>
              <a:rPr lang="en-US" smtClean="0">
                <a:solidFill>
                  <a:srgbClr val="000000"/>
                </a:solidFill>
              </a:rPr>
              <a:t/>
            </a:r>
            <a:br>
              <a:rPr lang="en-US" smtClean="0">
                <a:solidFill>
                  <a:srgbClr val="000000"/>
                </a:solidFill>
              </a:rPr>
            </a:br>
            <a:r>
              <a:rPr lang="en-US" i="1" u="sng" smtClean="0">
                <a:solidFill>
                  <a:srgbClr val="008000"/>
                </a:solidFill>
              </a:rPr>
              <a:t>Create</a:t>
            </a:r>
            <a:r>
              <a:rPr lang="en-US" i="1" smtClean="0">
                <a:solidFill>
                  <a:srgbClr val="33CC33"/>
                </a:solidFill>
              </a:rPr>
              <a:t> </a:t>
            </a:r>
            <a:r>
              <a:rPr lang="en-US" i="1" smtClean="0">
                <a:solidFill>
                  <a:srgbClr val="000000"/>
                </a:solidFill>
              </a:rPr>
              <a:t>the Economy</a:t>
            </a:r>
            <a:br>
              <a:rPr lang="en-US" i="1" smtClean="0">
                <a:solidFill>
                  <a:srgbClr val="000000"/>
                </a:solidFill>
              </a:rPr>
            </a:br>
            <a:r>
              <a:rPr lang="en-US" i="1" smtClean="0">
                <a:solidFill>
                  <a:srgbClr val="000000"/>
                </a:solidFill>
              </a:rPr>
              <a:t> </a:t>
            </a:r>
            <a:r>
              <a:rPr lang="en-US" sz="1600" smtClean="0">
                <a:solidFill>
                  <a:srgbClr val="000000"/>
                </a:solidFill>
              </a:rPr>
              <a:t>“stuff”</a:t>
            </a:r>
            <a:br>
              <a:rPr lang="en-US" sz="1600" smtClean="0">
                <a:solidFill>
                  <a:srgbClr val="000000"/>
                </a:solidFill>
              </a:rPr>
            </a:br>
            <a:r>
              <a:rPr lang="en-US" sz="1600" smtClean="0">
                <a:solidFill>
                  <a:srgbClr val="000000"/>
                </a:solidFill>
              </a:rPr>
              <a:t>“jobs”</a:t>
            </a:r>
          </a:p>
        </p:txBody>
      </p:sp>
      <p:sp>
        <p:nvSpPr>
          <p:cNvPr id="268295" name="Text Box 7"/>
          <p:cNvSpPr txBox="1">
            <a:spLocks noChangeArrowheads="1"/>
          </p:cNvSpPr>
          <p:nvPr/>
        </p:nvSpPr>
        <p:spPr bwMode="auto">
          <a:xfrm>
            <a:off x="1295400" y="2667000"/>
            <a:ext cx="25146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000" b="1" u="sng" smtClean="0">
                <a:solidFill>
                  <a:srgbClr val="000000"/>
                </a:solidFill>
              </a:rPr>
              <a:t>Societal</a:t>
            </a:r>
            <a:r>
              <a:rPr lang="en-US" smtClean="0">
                <a:solidFill>
                  <a:srgbClr val="000000"/>
                </a:solidFill>
              </a:rPr>
              <a:t/>
            </a:r>
            <a:br>
              <a:rPr lang="en-US" smtClean="0">
                <a:solidFill>
                  <a:srgbClr val="000000"/>
                </a:solidFill>
              </a:rPr>
            </a:br>
            <a:r>
              <a:rPr lang="en-US" i="1" u="sng" smtClean="0">
                <a:solidFill>
                  <a:srgbClr val="0033CC"/>
                </a:solidFill>
              </a:rPr>
              <a:t>Sustain</a:t>
            </a:r>
            <a:r>
              <a:rPr lang="en-US" i="1" smtClean="0">
                <a:solidFill>
                  <a:srgbClr val="000000"/>
                </a:solidFill>
              </a:rPr>
              <a:t> the Economy</a:t>
            </a:r>
            <a:br>
              <a:rPr lang="en-US" i="1" smtClean="0">
                <a:solidFill>
                  <a:srgbClr val="000000"/>
                </a:solidFill>
              </a:rPr>
            </a:br>
            <a:r>
              <a:rPr lang="en-US" sz="1600" smtClean="0">
                <a:solidFill>
                  <a:srgbClr val="000000"/>
                </a:solidFill>
              </a:rPr>
              <a:t>“enlightenment”</a:t>
            </a:r>
            <a:br>
              <a:rPr lang="en-US" sz="1600" smtClean="0">
                <a:solidFill>
                  <a:srgbClr val="000000"/>
                </a:solidFill>
              </a:rPr>
            </a:br>
            <a:r>
              <a:rPr lang="en-US" sz="1600" smtClean="0">
                <a:solidFill>
                  <a:srgbClr val="000000"/>
                </a:solidFill>
              </a:rPr>
              <a:t>“infrastructure”</a:t>
            </a:r>
            <a:endParaRPr lang="en-US" smtClean="0">
              <a:solidFill>
                <a:srgbClr val="000000"/>
              </a:solidFill>
            </a:endParaRPr>
          </a:p>
        </p:txBody>
      </p:sp>
      <p:sp>
        <p:nvSpPr>
          <p:cNvPr id="268296" name="Text Box 8"/>
          <p:cNvSpPr txBox="1">
            <a:spLocks noChangeArrowheads="1"/>
          </p:cNvSpPr>
          <p:nvPr/>
        </p:nvSpPr>
        <p:spPr bwMode="auto">
          <a:xfrm>
            <a:off x="3048000" y="4572000"/>
            <a:ext cx="2514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000" b="1" u="sng" smtClean="0">
                <a:solidFill>
                  <a:srgbClr val="000000"/>
                </a:solidFill>
              </a:rPr>
              <a:t>Governmental</a:t>
            </a:r>
            <a:r>
              <a:rPr lang="en-US" smtClean="0">
                <a:solidFill>
                  <a:srgbClr val="000000"/>
                </a:solidFill>
              </a:rPr>
              <a:t/>
            </a:r>
            <a:br>
              <a:rPr lang="en-US" smtClean="0">
                <a:solidFill>
                  <a:srgbClr val="000000"/>
                </a:solidFill>
              </a:rPr>
            </a:br>
            <a:r>
              <a:rPr lang="en-US" i="1" u="sng" smtClean="0">
                <a:solidFill>
                  <a:srgbClr val="FF0000"/>
                </a:solidFill>
              </a:rPr>
              <a:t>Protect</a:t>
            </a:r>
            <a:r>
              <a:rPr lang="en-US" i="1" u="sng" smtClean="0">
                <a:solidFill>
                  <a:srgbClr val="000000"/>
                </a:solidFill>
              </a:rPr>
              <a:t> </a:t>
            </a:r>
            <a:r>
              <a:rPr lang="en-US" i="1" smtClean="0">
                <a:solidFill>
                  <a:srgbClr val="000000"/>
                </a:solidFill>
              </a:rPr>
              <a:t>the Economy</a:t>
            </a:r>
            <a:br>
              <a:rPr lang="en-US" i="1" smtClean="0">
                <a:solidFill>
                  <a:srgbClr val="000000"/>
                </a:solidFill>
              </a:rPr>
            </a:br>
            <a:r>
              <a:rPr lang="en-US" i="1" smtClean="0">
                <a:solidFill>
                  <a:srgbClr val="000000"/>
                </a:solidFill>
              </a:rPr>
              <a:t> </a:t>
            </a:r>
            <a:r>
              <a:rPr lang="en-US" sz="1600" smtClean="0">
                <a:solidFill>
                  <a:srgbClr val="000000"/>
                </a:solidFill>
              </a:rPr>
              <a:t>“agencies”</a:t>
            </a:r>
            <a:br>
              <a:rPr lang="en-US" sz="1600" smtClean="0">
                <a:solidFill>
                  <a:srgbClr val="000000"/>
                </a:solidFill>
              </a:rPr>
            </a:br>
            <a:r>
              <a:rPr lang="en-US" sz="1600" smtClean="0">
                <a:solidFill>
                  <a:srgbClr val="000000"/>
                </a:solidFill>
              </a:rPr>
              <a:t>“military”</a:t>
            </a:r>
          </a:p>
        </p:txBody>
      </p:sp>
      <p:sp>
        <p:nvSpPr>
          <p:cNvPr id="268297" name="Oval 9"/>
          <p:cNvSpPr>
            <a:spLocks noChangeArrowheads="1"/>
          </p:cNvSpPr>
          <p:nvPr/>
        </p:nvSpPr>
        <p:spPr bwMode="auto">
          <a:xfrm>
            <a:off x="3581400" y="3276600"/>
            <a:ext cx="914400" cy="457200"/>
          </a:xfrm>
          <a:prstGeom prst="ellipse">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FFFFFF"/>
                </a:solidFill>
              </a:rPr>
              <a:t>LTSC</a:t>
            </a:r>
          </a:p>
        </p:txBody>
      </p:sp>
      <p:sp>
        <p:nvSpPr>
          <p:cNvPr id="268298" name="Oval 10"/>
          <p:cNvSpPr>
            <a:spLocks noChangeArrowheads="1"/>
          </p:cNvSpPr>
          <p:nvPr/>
        </p:nvSpPr>
        <p:spPr bwMode="auto">
          <a:xfrm>
            <a:off x="2590800" y="3886200"/>
            <a:ext cx="1905000" cy="457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FFFFFF"/>
                </a:solidFill>
              </a:rPr>
              <a:t>HTSC</a:t>
            </a:r>
          </a:p>
        </p:txBody>
      </p:sp>
    </p:spTree>
    <p:extLst>
      <p:ext uri="{BB962C8B-B14F-4D97-AF65-F5344CB8AC3E}">
        <p14:creationId xmlns:p14="http://schemas.microsoft.com/office/powerpoint/2010/main" val="3805488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68297"/>
                                        </p:tgtEl>
                                        <p:attrNameLst>
                                          <p:attrName>style.visibility</p:attrName>
                                        </p:attrNameLst>
                                      </p:cBhvr>
                                      <p:to>
                                        <p:strVal val="visible"/>
                                      </p:to>
                                    </p:set>
                                    <p:anim calcmode="lin" valueType="num">
                                      <p:cBhvr>
                                        <p:cTn id="7" dur="1000" fill="hold"/>
                                        <p:tgtEl>
                                          <p:spTgt spid="268297"/>
                                        </p:tgtEl>
                                        <p:attrNameLst>
                                          <p:attrName>ppt_w</p:attrName>
                                        </p:attrNameLst>
                                      </p:cBhvr>
                                      <p:tavLst>
                                        <p:tav tm="0">
                                          <p:val>
                                            <p:fltVal val="0"/>
                                          </p:val>
                                        </p:tav>
                                        <p:tav tm="100000">
                                          <p:val>
                                            <p:strVal val="#ppt_w"/>
                                          </p:val>
                                        </p:tav>
                                      </p:tavLst>
                                    </p:anim>
                                    <p:anim calcmode="lin" valueType="num">
                                      <p:cBhvr>
                                        <p:cTn id="8" dur="1000" fill="hold"/>
                                        <p:tgtEl>
                                          <p:spTgt spid="268297"/>
                                        </p:tgtEl>
                                        <p:attrNameLst>
                                          <p:attrName>ppt_h</p:attrName>
                                        </p:attrNameLst>
                                      </p:cBhvr>
                                      <p:tavLst>
                                        <p:tav tm="0">
                                          <p:val>
                                            <p:fltVal val="0"/>
                                          </p:val>
                                        </p:tav>
                                        <p:tav tm="100000">
                                          <p:val>
                                            <p:strVal val="#ppt_h"/>
                                          </p:val>
                                        </p:tav>
                                      </p:tavLst>
                                    </p:anim>
                                    <p:anim calcmode="lin" valueType="num">
                                      <p:cBhvr>
                                        <p:cTn id="9" dur="1000" fill="hold"/>
                                        <p:tgtEl>
                                          <p:spTgt spid="2682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8297"/>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268297"/>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268298"/>
                                        </p:tgtEl>
                                        <p:attrNameLst>
                                          <p:attrName>style.visibility</p:attrName>
                                        </p:attrNameLst>
                                      </p:cBhvr>
                                      <p:to>
                                        <p:strVal val="visible"/>
                                      </p:to>
                                    </p:set>
                                    <p:anim calcmode="lin" valueType="num">
                                      <p:cBhvr>
                                        <p:cTn id="15" dur="500" fill="hold"/>
                                        <p:tgtEl>
                                          <p:spTgt spid="268298"/>
                                        </p:tgtEl>
                                        <p:attrNameLst>
                                          <p:attrName>ppt_w</p:attrName>
                                        </p:attrNameLst>
                                      </p:cBhvr>
                                      <p:tavLst>
                                        <p:tav tm="0">
                                          <p:val>
                                            <p:strVal val="#ppt_w*0.05"/>
                                          </p:val>
                                        </p:tav>
                                        <p:tav tm="100000">
                                          <p:val>
                                            <p:strVal val="#ppt_w"/>
                                          </p:val>
                                        </p:tav>
                                      </p:tavLst>
                                    </p:anim>
                                    <p:anim calcmode="lin" valueType="num">
                                      <p:cBhvr>
                                        <p:cTn id="16" dur="500" fill="hold"/>
                                        <p:tgtEl>
                                          <p:spTgt spid="268298"/>
                                        </p:tgtEl>
                                        <p:attrNameLst>
                                          <p:attrName>ppt_h</p:attrName>
                                        </p:attrNameLst>
                                      </p:cBhvr>
                                      <p:tavLst>
                                        <p:tav tm="0">
                                          <p:val>
                                            <p:strVal val="#ppt_h"/>
                                          </p:val>
                                        </p:tav>
                                        <p:tav tm="100000">
                                          <p:val>
                                            <p:strVal val="#ppt_h"/>
                                          </p:val>
                                        </p:tav>
                                      </p:tavLst>
                                    </p:anim>
                                    <p:anim calcmode="lin" valueType="num">
                                      <p:cBhvr>
                                        <p:cTn id="17" dur="500" fill="hold"/>
                                        <p:tgtEl>
                                          <p:spTgt spid="268298"/>
                                        </p:tgtEl>
                                        <p:attrNameLst>
                                          <p:attrName>ppt_x</p:attrName>
                                        </p:attrNameLst>
                                      </p:cBhvr>
                                      <p:tavLst>
                                        <p:tav tm="0">
                                          <p:val>
                                            <p:strVal val="#ppt_x-.2"/>
                                          </p:val>
                                        </p:tav>
                                        <p:tav tm="100000">
                                          <p:val>
                                            <p:strVal val="#ppt_x"/>
                                          </p:val>
                                        </p:tav>
                                      </p:tavLst>
                                    </p:anim>
                                    <p:anim calcmode="lin" valueType="num">
                                      <p:cBhvr>
                                        <p:cTn id="18" dur="500" fill="hold"/>
                                        <p:tgtEl>
                                          <p:spTgt spid="268298"/>
                                        </p:tgtEl>
                                        <p:attrNameLst>
                                          <p:attrName>ppt_y</p:attrName>
                                        </p:attrNameLst>
                                      </p:cBhvr>
                                      <p:tavLst>
                                        <p:tav tm="0">
                                          <p:val>
                                            <p:strVal val="#ppt_y"/>
                                          </p:val>
                                        </p:tav>
                                        <p:tav tm="100000">
                                          <p:val>
                                            <p:strVal val="#ppt_y"/>
                                          </p:val>
                                        </p:tav>
                                      </p:tavLst>
                                    </p:anim>
                                    <p:animEffect transition="in" filter="fade">
                                      <p:cBhvr>
                                        <p:cTn id="19" dur="500"/>
                                        <p:tgtEl>
                                          <p:spTgt spid="268298"/>
                                        </p:tgtEl>
                                      </p:cBhvr>
                                    </p:animEffect>
                                  </p:childTnLst>
                                  <p:subTnLst>
                                    <p:set>
                                      <p:cBhvr override="childStyle">
                                        <p:cTn dur="1" fill="hold" display="0" masterRel="nextClick" afterEffect="1"/>
                                        <p:tgtEl>
                                          <p:spTgt spid="26829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7" grpId="0" animBg="1"/>
      <p:bldP spid="26829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00200"/>
            <a:ext cx="146526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scl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81000"/>
            <a:ext cx="4405312" cy="6172200"/>
          </a:xfrm>
          <a:prstGeom prst="rect">
            <a:avLst/>
          </a:prstGeom>
          <a:noFill/>
          <a:extLst>
            <a:ext uri="{909E8E84-426E-40DD-AFC4-6F175D3DCCD1}">
              <a14:hiddenFill xmlns:a14="http://schemas.microsoft.com/office/drawing/2010/main">
                <a:solidFill>
                  <a:srgbClr val="FFFFFF"/>
                </a:solidFill>
              </a14:hiddenFill>
            </a:ext>
          </a:extLst>
        </p:spPr>
      </p:pic>
      <p:sp>
        <p:nvSpPr>
          <p:cNvPr id="8196" name="Rectangle 4"/>
          <p:cNvSpPr>
            <a:spLocks noChangeArrowheads="1"/>
          </p:cNvSpPr>
          <p:nvPr/>
        </p:nvSpPr>
        <p:spPr bwMode="auto">
          <a:xfrm>
            <a:off x="3352800" y="304800"/>
            <a:ext cx="14478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 name="Rectangle 5"/>
          <p:cNvSpPr>
            <a:spLocks noGrp="1" noChangeArrowheads="1"/>
          </p:cNvSpPr>
          <p:nvPr>
            <p:ph type="title"/>
          </p:nvPr>
        </p:nvSpPr>
        <p:spPr>
          <a:xfrm>
            <a:off x="3657600" y="152400"/>
            <a:ext cx="5334000" cy="1143000"/>
          </a:xfrm>
        </p:spPr>
        <p:txBody>
          <a:bodyPr/>
          <a:lstStyle/>
          <a:p>
            <a:r>
              <a:rPr lang="en-US" sz="3200"/>
              <a:t>Bob Laughlin’s “Theory of Everything” </a:t>
            </a:r>
            <a:r>
              <a:rPr lang="en-US" sz="1800"/>
              <a:t>(that matters) </a:t>
            </a:r>
            <a:endParaRPr lang="en-US" sz="3200"/>
          </a:p>
        </p:txBody>
      </p:sp>
      <p:sp>
        <p:nvSpPr>
          <p:cNvPr id="8199" name="Text Box 7"/>
          <p:cNvSpPr txBox="1">
            <a:spLocks noChangeArrowheads="1"/>
          </p:cNvSpPr>
          <p:nvPr/>
        </p:nvSpPr>
        <p:spPr bwMode="auto">
          <a:xfrm>
            <a:off x="5029200" y="4038600"/>
            <a:ext cx="3657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The crunch comes when </a:t>
            </a:r>
            <a:r>
              <a:rPr lang="en-US" sz="2400">
                <a:sym typeface="Symbol" pitchFamily="18" charset="2"/>
              </a:rPr>
              <a:t></a:t>
            </a:r>
            <a:r>
              <a:rPr lang="en-US" sz="2400" baseline="-25000">
                <a:sym typeface="Symbol" pitchFamily="18" charset="2"/>
              </a:rPr>
              <a:t>I</a:t>
            </a:r>
            <a:r>
              <a:rPr lang="en-US" sz="2400">
                <a:sym typeface="Symbol" pitchFamily="18" charset="2"/>
              </a:rPr>
              <a:t> with i &gt;= 3 -&gt; “thermodynamic limit.”</a:t>
            </a:r>
          </a:p>
        </p:txBody>
      </p:sp>
      <p:sp>
        <p:nvSpPr>
          <p:cNvPr id="8200" name="Text Box 8"/>
          <p:cNvSpPr txBox="1">
            <a:spLocks noChangeArrowheads="1"/>
          </p:cNvSpPr>
          <p:nvPr/>
        </p:nvSpPr>
        <p:spPr bwMode="auto">
          <a:xfrm>
            <a:off x="5029200" y="5745163"/>
            <a:ext cx="3352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a:t>“Size Matters !”</a:t>
            </a:r>
          </a:p>
        </p:txBody>
      </p:sp>
    </p:spTree>
    <p:extLst>
      <p:ext uri="{BB962C8B-B14F-4D97-AF65-F5344CB8AC3E}">
        <p14:creationId xmlns:p14="http://schemas.microsoft.com/office/powerpoint/2010/main" val="2484299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200"/>
                                        </p:tgtEl>
                                        <p:attrNameLst>
                                          <p:attrName>style.visibility</p:attrName>
                                        </p:attrNameLst>
                                      </p:cBhvr>
                                      <p:to>
                                        <p:strVal val="visible"/>
                                      </p:to>
                                    </p:set>
                                    <p:anim calcmode="lin" valueType="num">
                                      <p:cBhvr additive="base">
                                        <p:cTn id="11" dur="500" fill="hold"/>
                                        <p:tgtEl>
                                          <p:spTgt spid="8200"/>
                                        </p:tgtEl>
                                        <p:attrNameLst>
                                          <p:attrName>ppt_x</p:attrName>
                                        </p:attrNameLst>
                                      </p:cBhvr>
                                      <p:tavLst>
                                        <p:tav tm="0">
                                          <p:val>
                                            <p:strVal val="#ppt_x"/>
                                          </p:val>
                                        </p:tav>
                                        <p:tav tm="100000">
                                          <p:val>
                                            <p:strVal val="#ppt_x"/>
                                          </p:val>
                                        </p:tav>
                                      </p:tavLst>
                                    </p:anim>
                                    <p:anim calcmode="lin" valueType="num">
                                      <p:cBhvr additive="base">
                                        <p:cTn id="12"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P spid="8200"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00200"/>
            <a:ext cx="146526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descr="scl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81000"/>
            <a:ext cx="4405312" cy="6172200"/>
          </a:xfrm>
          <a:prstGeom prst="rect">
            <a:avLst/>
          </a:prstGeom>
          <a:noFill/>
          <a:extLst>
            <a:ext uri="{909E8E84-426E-40DD-AFC4-6F175D3DCCD1}">
              <a14:hiddenFill xmlns:a14="http://schemas.microsoft.com/office/drawing/2010/main">
                <a:solidFill>
                  <a:srgbClr val="FFFFFF"/>
                </a:solidFill>
              </a14:hiddenFill>
            </a:ext>
          </a:extLst>
        </p:spPr>
      </p:pic>
      <p:sp>
        <p:nvSpPr>
          <p:cNvPr id="77828" name="Rectangle 4"/>
          <p:cNvSpPr>
            <a:spLocks noChangeArrowheads="1"/>
          </p:cNvSpPr>
          <p:nvPr/>
        </p:nvSpPr>
        <p:spPr bwMode="auto">
          <a:xfrm>
            <a:off x="3352800" y="304800"/>
            <a:ext cx="14478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9" name="Rectangle 5"/>
          <p:cNvSpPr>
            <a:spLocks noGrp="1" noChangeArrowheads="1"/>
          </p:cNvSpPr>
          <p:nvPr>
            <p:ph type="title"/>
          </p:nvPr>
        </p:nvSpPr>
        <p:spPr>
          <a:xfrm>
            <a:off x="3657600" y="152400"/>
            <a:ext cx="5334000" cy="1143000"/>
          </a:xfrm>
        </p:spPr>
        <p:txBody>
          <a:bodyPr/>
          <a:lstStyle/>
          <a:p>
            <a:r>
              <a:rPr lang="en-US" sz="3200"/>
              <a:t>Bob Laughlin’s “Theory of Everything” </a:t>
            </a:r>
            <a:r>
              <a:rPr lang="en-US" sz="1800"/>
              <a:t>(that matters) </a:t>
            </a:r>
            <a:endParaRPr lang="en-US" sz="3200"/>
          </a:p>
        </p:txBody>
      </p:sp>
      <p:sp>
        <p:nvSpPr>
          <p:cNvPr id="77830" name="AutoShape 6"/>
          <p:cNvSpPr>
            <a:spLocks noChangeArrowheads="1"/>
          </p:cNvSpPr>
          <p:nvPr/>
        </p:nvSpPr>
        <p:spPr bwMode="auto">
          <a:xfrm>
            <a:off x="5334000" y="1371600"/>
            <a:ext cx="3200400" cy="2514600"/>
          </a:xfrm>
          <a:prstGeom prst="wedgeRoundRectCallout">
            <a:avLst>
              <a:gd name="adj1" fmla="val -77528"/>
              <a:gd name="adj2" fmla="val -28472"/>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t>Where’s spin, Pauli and Darwin?  Ya screwed up, Bob…should’a used the many boy Dirac equation!</a:t>
            </a:r>
          </a:p>
          <a:p>
            <a:pPr algn="ctr"/>
            <a:r>
              <a:rPr lang="en-US"/>
              <a:t>Oh yeah, and maybe Maxwell, Boltzman and Gibbs, too…and Newton’s Apple.</a:t>
            </a:r>
          </a:p>
        </p:txBody>
      </p:sp>
      <p:sp>
        <p:nvSpPr>
          <p:cNvPr id="77831" name="Text Box 7"/>
          <p:cNvSpPr txBox="1">
            <a:spLocks noChangeArrowheads="1"/>
          </p:cNvSpPr>
          <p:nvPr/>
        </p:nvSpPr>
        <p:spPr bwMode="auto">
          <a:xfrm>
            <a:off x="5029200" y="4038600"/>
            <a:ext cx="3657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The crunch comes when </a:t>
            </a:r>
            <a:r>
              <a:rPr lang="en-US" sz="2400">
                <a:sym typeface="Symbol" pitchFamily="18" charset="2"/>
              </a:rPr>
              <a:t></a:t>
            </a:r>
            <a:r>
              <a:rPr lang="en-US" sz="2400" baseline="-25000">
                <a:sym typeface="Symbol" pitchFamily="18" charset="2"/>
              </a:rPr>
              <a:t>I</a:t>
            </a:r>
            <a:r>
              <a:rPr lang="en-US" sz="2400">
                <a:sym typeface="Symbol" pitchFamily="18" charset="2"/>
              </a:rPr>
              <a:t> with i &gt;= 3 -&gt; “thermodynamic limit.”</a:t>
            </a:r>
          </a:p>
        </p:txBody>
      </p:sp>
      <p:sp>
        <p:nvSpPr>
          <p:cNvPr id="77832" name="Text Box 8"/>
          <p:cNvSpPr txBox="1">
            <a:spLocks noChangeArrowheads="1"/>
          </p:cNvSpPr>
          <p:nvPr/>
        </p:nvSpPr>
        <p:spPr bwMode="auto">
          <a:xfrm>
            <a:off x="5029200" y="5745163"/>
            <a:ext cx="3352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a:t>“Size Matters !”</a:t>
            </a:r>
          </a:p>
        </p:txBody>
      </p:sp>
    </p:spTree>
    <p:extLst>
      <p:ext uri="{BB962C8B-B14F-4D97-AF65-F5344CB8AC3E}">
        <p14:creationId xmlns:p14="http://schemas.microsoft.com/office/powerpoint/2010/main" val="407369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additive="base">
                                        <p:cTn id="7" dur="500" fill="hold"/>
                                        <p:tgtEl>
                                          <p:spTgt spid="77830"/>
                                        </p:tgtEl>
                                        <p:attrNameLst>
                                          <p:attrName>ppt_x</p:attrName>
                                        </p:attrNameLst>
                                      </p:cBhvr>
                                      <p:tavLst>
                                        <p:tav tm="0">
                                          <p:val>
                                            <p:strVal val="1+#ppt_w/2"/>
                                          </p:val>
                                        </p:tav>
                                        <p:tav tm="100000">
                                          <p:val>
                                            <p:strVal val="#ppt_x"/>
                                          </p:val>
                                        </p:tav>
                                      </p:tavLst>
                                    </p:anim>
                                    <p:anim calcmode="lin" valueType="num">
                                      <p:cBhvr additive="base">
                                        <p:cTn id="8" dur="500" fill="hold"/>
                                        <p:tgtEl>
                                          <p:spTgt spid="7783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83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7832"/>
                                        </p:tgtEl>
                                        <p:attrNameLst>
                                          <p:attrName>style.visibility</p:attrName>
                                        </p:attrNameLst>
                                      </p:cBhvr>
                                      <p:to>
                                        <p:strVal val="visible"/>
                                      </p:to>
                                    </p:set>
                                    <p:anim calcmode="lin" valueType="num">
                                      <p:cBhvr additive="base">
                                        <p:cTn id="17" dur="500" fill="hold"/>
                                        <p:tgtEl>
                                          <p:spTgt spid="77832"/>
                                        </p:tgtEl>
                                        <p:attrNameLst>
                                          <p:attrName>ppt_x</p:attrName>
                                        </p:attrNameLst>
                                      </p:cBhvr>
                                      <p:tavLst>
                                        <p:tav tm="0">
                                          <p:val>
                                            <p:strVal val="#ppt_x"/>
                                          </p:val>
                                        </p:tav>
                                        <p:tav tm="100000">
                                          <p:val>
                                            <p:strVal val="#ppt_x"/>
                                          </p:val>
                                        </p:tav>
                                      </p:tavLst>
                                    </p:anim>
                                    <p:anim calcmode="lin" valueType="num">
                                      <p:cBhvr additive="base">
                                        <p:cTn id="18" dur="500" fill="hold"/>
                                        <p:tgtEl>
                                          <p:spTgt spid="778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animBg="1"/>
      <p:bldP spid="77831" grpId="0"/>
      <p:bldP spid="7783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2" name="Picture 4"/>
          <p:cNvPicPr>
            <a:picLocks noChangeAspect="1" noChangeArrowheads="1"/>
          </p:cNvPicPr>
          <p:nvPr/>
        </p:nvPicPr>
        <p:blipFill>
          <a:blip r:embed="rId3"/>
          <a:srcRect/>
          <a:stretch>
            <a:fillRect/>
          </a:stretch>
        </p:blipFill>
        <p:spPr bwMode="auto">
          <a:xfrm>
            <a:off x="809625" y="533400"/>
            <a:ext cx="7115175" cy="5962650"/>
          </a:xfrm>
          <a:prstGeom prst="rect">
            <a:avLst/>
          </a:prstGeom>
          <a:noFill/>
          <a:ln w="9525">
            <a:noFill/>
            <a:miter lim="800000"/>
            <a:headEnd/>
            <a:tailEnd/>
          </a:ln>
          <a:effectLst/>
        </p:spPr>
      </p:pic>
    </p:spTree>
    <p:extLst>
      <p:ext uri="{BB962C8B-B14F-4D97-AF65-F5344CB8AC3E}">
        <p14:creationId xmlns:p14="http://schemas.microsoft.com/office/powerpoint/2010/main" val="214964215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6" name="Picture 4"/>
          <p:cNvPicPr>
            <a:picLocks noChangeAspect="1" noChangeArrowheads="1"/>
          </p:cNvPicPr>
          <p:nvPr/>
        </p:nvPicPr>
        <p:blipFill>
          <a:blip r:embed="rId3"/>
          <a:srcRect/>
          <a:stretch>
            <a:fillRect/>
          </a:stretch>
        </p:blipFill>
        <p:spPr bwMode="auto">
          <a:xfrm>
            <a:off x="1114425" y="762000"/>
            <a:ext cx="6657975" cy="5924550"/>
          </a:xfrm>
          <a:prstGeom prst="rect">
            <a:avLst/>
          </a:prstGeom>
          <a:noFill/>
          <a:ln w="9525">
            <a:noFill/>
            <a:miter lim="800000"/>
            <a:headEnd/>
            <a:tailEnd/>
          </a:ln>
          <a:effectLst/>
        </p:spPr>
      </p:pic>
      <p:pic>
        <p:nvPicPr>
          <p:cNvPr id="300037" name="Picture 5"/>
          <p:cNvPicPr>
            <a:picLocks noChangeAspect="1" noChangeArrowheads="1"/>
          </p:cNvPicPr>
          <p:nvPr/>
        </p:nvPicPr>
        <p:blipFill>
          <a:blip r:embed="rId4"/>
          <a:srcRect/>
          <a:stretch>
            <a:fillRect/>
          </a:stretch>
        </p:blipFill>
        <p:spPr bwMode="auto">
          <a:xfrm>
            <a:off x="228600" y="809625"/>
            <a:ext cx="6772275" cy="5972175"/>
          </a:xfrm>
          <a:prstGeom prst="rect">
            <a:avLst/>
          </a:prstGeom>
          <a:noFill/>
          <a:ln w="9525">
            <a:noFill/>
            <a:miter lim="800000"/>
            <a:headEnd/>
            <a:tailEnd/>
          </a:ln>
          <a:effectLst/>
        </p:spPr>
      </p:pic>
      <p:pic>
        <p:nvPicPr>
          <p:cNvPr id="300038" name="Picture 6"/>
          <p:cNvPicPr>
            <a:picLocks noChangeAspect="1" noChangeArrowheads="1"/>
          </p:cNvPicPr>
          <p:nvPr/>
        </p:nvPicPr>
        <p:blipFill>
          <a:blip r:embed="rId5"/>
          <a:srcRect/>
          <a:stretch>
            <a:fillRect/>
          </a:stretch>
        </p:blipFill>
        <p:spPr bwMode="auto">
          <a:xfrm>
            <a:off x="4419600" y="742950"/>
            <a:ext cx="4562475" cy="5962650"/>
          </a:xfrm>
          <a:prstGeom prst="rect">
            <a:avLst/>
          </a:prstGeom>
          <a:noFill/>
          <a:ln w="9525">
            <a:noFill/>
            <a:miter lim="800000"/>
            <a:headEnd/>
            <a:tailEnd/>
          </a:ln>
          <a:effectLst/>
        </p:spPr>
      </p:pic>
      <p:sp>
        <p:nvSpPr>
          <p:cNvPr id="300039" name="Rectangle 7"/>
          <p:cNvSpPr>
            <a:spLocks noGrp="1" noChangeArrowheads="1"/>
          </p:cNvSpPr>
          <p:nvPr>
            <p:ph type="title"/>
          </p:nvPr>
        </p:nvSpPr>
        <p:spPr>
          <a:xfrm>
            <a:off x="457200" y="152400"/>
            <a:ext cx="8229600" cy="563563"/>
          </a:xfrm>
        </p:spPr>
        <p:txBody>
          <a:bodyPr>
            <a:normAutofit fontScale="90000"/>
          </a:bodyPr>
          <a:lstStyle/>
          <a:p>
            <a:r>
              <a:rPr lang="en-US" sz="3200"/>
              <a:t>SciAm – August, 2007 Issue</a:t>
            </a:r>
          </a:p>
        </p:txBody>
      </p:sp>
    </p:spTree>
    <p:extLst>
      <p:ext uri="{BB962C8B-B14F-4D97-AF65-F5344CB8AC3E}">
        <p14:creationId xmlns:p14="http://schemas.microsoft.com/office/powerpoint/2010/main" val="302905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0037"/>
                                        </p:tgtEl>
                                        <p:attrNameLst>
                                          <p:attrName>style.visibility</p:attrName>
                                        </p:attrNameLst>
                                      </p:cBhvr>
                                      <p:to>
                                        <p:strVal val="visible"/>
                                      </p:to>
                                    </p:set>
                                    <p:anim calcmode="lin" valueType="num">
                                      <p:cBhvr additive="base">
                                        <p:cTn id="7" dur="500" fill="hold"/>
                                        <p:tgtEl>
                                          <p:spTgt spid="300037"/>
                                        </p:tgtEl>
                                        <p:attrNameLst>
                                          <p:attrName>ppt_x</p:attrName>
                                        </p:attrNameLst>
                                      </p:cBhvr>
                                      <p:tavLst>
                                        <p:tav tm="0">
                                          <p:val>
                                            <p:strVal val="0-#ppt_w/2"/>
                                          </p:val>
                                        </p:tav>
                                        <p:tav tm="100000">
                                          <p:val>
                                            <p:strVal val="#ppt_x"/>
                                          </p:val>
                                        </p:tav>
                                      </p:tavLst>
                                    </p:anim>
                                    <p:anim calcmode="lin" valueType="num">
                                      <p:cBhvr additive="base">
                                        <p:cTn id="8" dur="500" fill="hold"/>
                                        <p:tgtEl>
                                          <p:spTgt spid="3000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0038"/>
                                        </p:tgtEl>
                                        <p:attrNameLst>
                                          <p:attrName>style.visibility</p:attrName>
                                        </p:attrNameLst>
                                      </p:cBhvr>
                                      <p:to>
                                        <p:strVal val="visible"/>
                                      </p:to>
                                    </p:set>
                                    <p:anim calcmode="lin" valueType="num">
                                      <p:cBhvr additive="base">
                                        <p:cTn id="13" dur="500" fill="hold"/>
                                        <p:tgtEl>
                                          <p:spTgt spid="300038"/>
                                        </p:tgtEl>
                                        <p:attrNameLst>
                                          <p:attrName>ppt_x</p:attrName>
                                        </p:attrNameLst>
                                      </p:cBhvr>
                                      <p:tavLst>
                                        <p:tav tm="0">
                                          <p:val>
                                            <p:strVal val="1+#ppt_w/2"/>
                                          </p:val>
                                        </p:tav>
                                        <p:tav tm="100000">
                                          <p:val>
                                            <p:strVal val="#ppt_x"/>
                                          </p:val>
                                        </p:tav>
                                      </p:tavLst>
                                    </p:anim>
                                    <p:anim calcmode="lin" valueType="num">
                                      <p:cBhvr additive="base">
                                        <p:cTn id="14" dur="500" fill="hold"/>
                                        <p:tgtEl>
                                          <p:spTgt spid="3000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srcRect/>
          <a:stretch>
            <a:fillRect/>
          </a:stretch>
        </p:blipFill>
        <p:spPr bwMode="auto">
          <a:xfrm>
            <a:off x="5238750" y="533400"/>
            <a:ext cx="3905250" cy="5781675"/>
          </a:xfrm>
          <a:prstGeom prst="rect">
            <a:avLst/>
          </a:prstGeom>
          <a:noFill/>
          <a:ln w="9525">
            <a:noFill/>
            <a:miter lim="800000"/>
            <a:headEnd/>
            <a:tailEnd/>
          </a:ln>
          <a:effectLst/>
        </p:spPr>
      </p:pic>
      <p:pic>
        <p:nvPicPr>
          <p:cNvPr id="78851" name="Picture 3"/>
          <p:cNvPicPr>
            <a:picLocks noChangeAspect="1" noChangeArrowheads="1"/>
          </p:cNvPicPr>
          <p:nvPr/>
        </p:nvPicPr>
        <p:blipFill>
          <a:blip r:embed="rId4"/>
          <a:srcRect/>
          <a:stretch>
            <a:fillRect/>
          </a:stretch>
        </p:blipFill>
        <p:spPr bwMode="auto">
          <a:xfrm>
            <a:off x="76200" y="2228850"/>
            <a:ext cx="4876800" cy="3657600"/>
          </a:xfrm>
          <a:prstGeom prst="rect">
            <a:avLst/>
          </a:prstGeom>
          <a:noFill/>
          <a:ln w="9525">
            <a:noFill/>
            <a:miter lim="800000"/>
            <a:headEnd/>
            <a:tailEnd/>
          </a:ln>
          <a:effectLst/>
        </p:spPr>
      </p:pic>
      <p:sp>
        <p:nvSpPr>
          <p:cNvPr id="78852" name="Rectangle 4"/>
          <p:cNvSpPr>
            <a:spLocks noGrp="1" noChangeArrowheads="1"/>
          </p:cNvSpPr>
          <p:nvPr>
            <p:ph type="title"/>
          </p:nvPr>
        </p:nvSpPr>
        <p:spPr>
          <a:xfrm>
            <a:off x="304800" y="152400"/>
            <a:ext cx="4876800" cy="1143000"/>
          </a:xfrm>
        </p:spPr>
        <p:txBody>
          <a:bodyPr/>
          <a:lstStyle/>
          <a:p>
            <a:r>
              <a:rPr lang="en-US"/>
              <a:t>Finished Cable</a:t>
            </a:r>
          </a:p>
        </p:txBody>
      </p:sp>
    </p:spTree>
    <p:extLst>
      <p:ext uri="{BB962C8B-B14F-4D97-AF65-F5344CB8AC3E}">
        <p14:creationId xmlns:p14="http://schemas.microsoft.com/office/powerpoint/2010/main" val="176400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anim calcmode="lin" valueType="num">
                                      <p:cBhvr additive="base">
                                        <p:cTn id="7" dur="500" fill="hold"/>
                                        <p:tgtEl>
                                          <p:spTgt spid="78851"/>
                                        </p:tgtEl>
                                        <p:attrNameLst>
                                          <p:attrName>ppt_x</p:attrName>
                                        </p:attrNameLst>
                                      </p:cBhvr>
                                      <p:tavLst>
                                        <p:tav tm="0">
                                          <p:val>
                                            <p:strVal val="0-#ppt_w/2"/>
                                          </p:val>
                                        </p:tav>
                                        <p:tav tm="100000">
                                          <p:val>
                                            <p:strVal val="#ppt_x"/>
                                          </p:val>
                                        </p:tav>
                                      </p:tavLst>
                                    </p:anim>
                                    <p:anim calcmode="lin" valueType="num">
                                      <p:cBhvr additive="base">
                                        <p:cTn id="8" dur="500" fill="hold"/>
                                        <p:tgtEl>
                                          <p:spTgt spid="788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p:cNvPicPr>
            <a:picLocks noChangeAspect="1" noChangeArrowheads="1"/>
          </p:cNvPicPr>
          <p:nvPr/>
        </p:nvPicPr>
        <p:blipFill>
          <a:blip r:embed="rId3"/>
          <a:srcRect/>
          <a:stretch>
            <a:fillRect/>
          </a:stretch>
        </p:blipFill>
        <p:spPr bwMode="auto">
          <a:xfrm>
            <a:off x="1066800" y="1171575"/>
            <a:ext cx="6934200" cy="5534025"/>
          </a:xfrm>
          <a:prstGeom prst="rect">
            <a:avLst/>
          </a:prstGeom>
          <a:noFill/>
          <a:ln w="9525">
            <a:noFill/>
            <a:miter lim="800000"/>
            <a:headEnd/>
            <a:tailEnd/>
          </a:ln>
          <a:effectLst/>
        </p:spPr>
      </p:pic>
      <p:sp>
        <p:nvSpPr>
          <p:cNvPr id="493572" name="Rectangle 4"/>
          <p:cNvSpPr>
            <a:spLocks noGrp="1" noChangeArrowheads="1"/>
          </p:cNvSpPr>
          <p:nvPr>
            <p:ph type="title"/>
          </p:nvPr>
        </p:nvSpPr>
        <p:spPr/>
        <p:txBody>
          <a:bodyPr/>
          <a:lstStyle/>
          <a:p>
            <a:r>
              <a:rPr lang="en-US"/>
              <a:t>A Canadian’s View of the World</a:t>
            </a:r>
          </a:p>
        </p:txBody>
      </p:sp>
    </p:spTree>
    <p:extLst>
      <p:ext uri="{BB962C8B-B14F-4D97-AF65-F5344CB8AC3E}">
        <p14:creationId xmlns:p14="http://schemas.microsoft.com/office/powerpoint/2010/main" val="1639639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52400"/>
            <a:ext cx="6172200" cy="1015663"/>
          </a:xfrm>
          <a:prstGeom prst="rect">
            <a:avLst/>
          </a:prstGeom>
          <a:noFill/>
        </p:spPr>
        <p:txBody>
          <a:bodyPr wrap="square" rtlCol="0">
            <a:spAutoFit/>
          </a:bodyPr>
          <a:lstStyle/>
          <a:p>
            <a:pPr algn="ctr"/>
            <a:r>
              <a:rPr lang="en-US" sz="3600" b="1" dirty="0" smtClean="0">
                <a:solidFill>
                  <a:schemeClr val="accent2"/>
                </a:solidFill>
              </a:rPr>
              <a:t>The Harvard Years</a:t>
            </a:r>
          </a:p>
          <a:p>
            <a:pPr algn="ctr"/>
            <a:r>
              <a:rPr lang="en-US" sz="2400" b="1" dirty="0" smtClean="0">
                <a:solidFill>
                  <a:schemeClr val="accent2"/>
                </a:solidFill>
              </a:rPr>
              <a:t>1960 - 1965</a:t>
            </a:r>
            <a:endParaRPr lang="en-US" sz="2400" b="1" dirty="0">
              <a:solidFill>
                <a:schemeClr val="accent2"/>
              </a:solidFill>
            </a:endParaRPr>
          </a:p>
        </p:txBody>
      </p:sp>
      <p:grpSp>
        <p:nvGrpSpPr>
          <p:cNvPr id="3" name="Group 2"/>
          <p:cNvGrpSpPr/>
          <p:nvPr/>
        </p:nvGrpSpPr>
        <p:grpSpPr>
          <a:xfrm>
            <a:off x="1905000" y="1590646"/>
            <a:ext cx="4857751" cy="4505354"/>
            <a:chOff x="95249" y="628621"/>
            <a:chExt cx="4857751" cy="4505354"/>
          </a:xfrm>
        </p:grpSpPr>
        <p:pic>
          <p:nvPicPr>
            <p:cNvPr id="4" name="Picture 2" descr="C:\Users\PAULMI~1\AppData\Local\Temp\sc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28621"/>
              <a:ext cx="4648200" cy="10477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PAULMI~1\AppData\Local\Temp\sc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9" y="1971675"/>
              <a:ext cx="2276429"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PAULMI~1\AppData\Local\Temp\scl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676400"/>
              <a:ext cx="2057400" cy="34575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192342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descr="Proposed Pipeline Route Map"/>
          <p:cNvPicPr>
            <a:picLocks noChangeAspect="1" noChangeArrowheads="1"/>
          </p:cNvPicPr>
          <p:nvPr/>
        </p:nvPicPr>
        <p:blipFill>
          <a:blip r:embed="rId3"/>
          <a:srcRect/>
          <a:stretch>
            <a:fillRect/>
          </a:stretch>
        </p:blipFill>
        <p:spPr bwMode="auto">
          <a:xfrm>
            <a:off x="685800" y="1460500"/>
            <a:ext cx="6629400" cy="5168900"/>
          </a:xfrm>
          <a:prstGeom prst="rect">
            <a:avLst/>
          </a:prstGeom>
          <a:noFill/>
        </p:spPr>
      </p:pic>
      <p:sp>
        <p:nvSpPr>
          <p:cNvPr id="495619" name="Rectangle 3"/>
          <p:cNvSpPr>
            <a:spLocks noGrp="1" noChangeArrowheads="1"/>
          </p:cNvSpPr>
          <p:nvPr>
            <p:ph type="title"/>
          </p:nvPr>
        </p:nvSpPr>
        <p:spPr/>
        <p:txBody>
          <a:bodyPr/>
          <a:lstStyle/>
          <a:p>
            <a:r>
              <a:rPr lang="en-US"/>
              <a:t>The Mackenzie Valley Pipeline </a:t>
            </a:r>
          </a:p>
        </p:txBody>
      </p:sp>
      <p:sp>
        <p:nvSpPr>
          <p:cNvPr id="495620" name="Text Box 4"/>
          <p:cNvSpPr txBox="1">
            <a:spLocks noChangeArrowheads="1"/>
          </p:cNvSpPr>
          <p:nvPr/>
        </p:nvSpPr>
        <p:spPr bwMode="auto">
          <a:xfrm>
            <a:off x="5638800" y="2209800"/>
            <a:ext cx="3276600" cy="1384995"/>
          </a:xfrm>
          <a:prstGeom prst="rect">
            <a:avLst/>
          </a:prstGeom>
          <a:noFill/>
          <a:ln w="9525">
            <a:solidFill>
              <a:schemeClr val="tx1"/>
            </a:solidFill>
            <a:miter lim="800000"/>
            <a:headEnd/>
            <a:tailEnd/>
          </a:ln>
          <a:effectLst/>
        </p:spPr>
        <p:txBody>
          <a:bodyPr>
            <a:spAutoFit/>
          </a:bodyPr>
          <a:lstStyle/>
          <a:p>
            <a:pPr algn="ctr" eaLnBrk="1" hangingPunct="1"/>
            <a:r>
              <a:rPr lang="en-US" sz="2800" b="1" dirty="0">
                <a:solidFill>
                  <a:schemeClr val="tx1"/>
                </a:solidFill>
              </a:rPr>
              <a:t>1220 km</a:t>
            </a:r>
          </a:p>
          <a:p>
            <a:pPr algn="ctr" eaLnBrk="1" hangingPunct="1"/>
            <a:r>
              <a:rPr lang="en-US" sz="2800" b="1" dirty="0">
                <a:solidFill>
                  <a:schemeClr val="tx1"/>
                </a:solidFill>
              </a:rPr>
              <a:t>18 GW-thermal</a:t>
            </a:r>
          </a:p>
          <a:p>
            <a:pPr algn="ctr" eaLnBrk="1" hangingPunct="1"/>
            <a:r>
              <a:rPr lang="en-US" sz="2800" b="1" dirty="0">
                <a:solidFill>
                  <a:schemeClr val="tx1"/>
                </a:solidFill>
              </a:rPr>
              <a:t>2006 - </a:t>
            </a:r>
            <a:r>
              <a:rPr lang="en-US" sz="2800" b="1" dirty="0" smtClean="0">
                <a:solidFill>
                  <a:schemeClr val="tx1"/>
                </a:solidFill>
              </a:rPr>
              <a:t>2010</a:t>
            </a:r>
            <a:endParaRPr lang="en-US" sz="2800" b="1" dirty="0">
              <a:solidFill>
                <a:schemeClr val="tx1"/>
              </a:solidFill>
            </a:endParaRPr>
          </a:p>
        </p:txBody>
      </p:sp>
      <p:sp>
        <p:nvSpPr>
          <p:cNvPr id="495621" name="Rectangle 5"/>
          <p:cNvSpPr>
            <a:spLocks noChangeArrowheads="1"/>
          </p:cNvSpPr>
          <p:nvPr/>
        </p:nvSpPr>
        <p:spPr bwMode="auto">
          <a:xfrm>
            <a:off x="4495800" y="1246188"/>
            <a:ext cx="4373563" cy="396875"/>
          </a:xfrm>
          <a:prstGeom prst="rect">
            <a:avLst/>
          </a:prstGeom>
          <a:noFill/>
          <a:ln w="9525">
            <a:noFill/>
            <a:miter lim="800000"/>
            <a:headEnd/>
            <a:tailEnd/>
          </a:ln>
          <a:effectLst/>
        </p:spPr>
        <p:txBody>
          <a:bodyPr wrap="none">
            <a:spAutoFit/>
          </a:bodyPr>
          <a:lstStyle/>
          <a:p>
            <a:pPr eaLnBrk="1" hangingPunct="1">
              <a:spcBef>
                <a:spcPct val="0"/>
              </a:spcBef>
            </a:pPr>
            <a:r>
              <a:rPr lang="en-US" sz="2000">
                <a:solidFill>
                  <a:schemeClr val="tx1"/>
                </a:solidFill>
                <a:hlinkClick r:id="rId4"/>
              </a:rPr>
              <a:t>http://www.mackenziegasproject.com</a:t>
            </a:r>
            <a:endParaRPr lang="en-US" sz="2000">
              <a:solidFill>
                <a:schemeClr val="tx1"/>
              </a:solidFill>
            </a:endParaRPr>
          </a:p>
        </p:txBody>
      </p:sp>
    </p:spTree>
    <p:extLst>
      <p:ext uri="{BB962C8B-B14F-4D97-AF65-F5344CB8AC3E}">
        <p14:creationId xmlns:p14="http://schemas.microsoft.com/office/powerpoint/2010/main" val="283897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95621"/>
                                        </p:tgtEl>
                                        <p:attrNameLst>
                                          <p:attrName>style.visibility</p:attrName>
                                        </p:attrNameLst>
                                      </p:cBhvr>
                                      <p:to>
                                        <p:strVal val="visible"/>
                                      </p:to>
                                    </p:set>
                                    <p:anim calcmode="lin" valueType="num">
                                      <p:cBhvr additive="base">
                                        <p:cTn id="7" dur="500" fill="hold"/>
                                        <p:tgtEl>
                                          <p:spTgt spid="495621"/>
                                        </p:tgtEl>
                                        <p:attrNameLst>
                                          <p:attrName>ppt_x</p:attrName>
                                        </p:attrNameLst>
                                      </p:cBhvr>
                                      <p:tavLst>
                                        <p:tav tm="0">
                                          <p:val>
                                            <p:strVal val="1+#ppt_w/2"/>
                                          </p:val>
                                        </p:tav>
                                        <p:tav tm="100000">
                                          <p:val>
                                            <p:strVal val="#ppt_x"/>
                                          </p:val>
                                        </p:tav>
                                      </p:tavLst>
                                    </p:anim>
                                    <p:anim calcmode="lin" valueType="num">
                                      <p:cBhvr additive="base">
                                        <p:cTn id="8" dur="500" fill="hold"/>
                                        <p:tgtEl>
                                          <p:spTgt spid="4956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95620"/>
                                        </p:tgtEl>
                                        <p:attrNameLst>
                                          <p:attrName>style.visibility</p:attrName>
                                        </p:attrNameLst>
                                      </p:cBhvr>
                                      <p:to>
                                        <p:strVal val="visible"/>
                                      </p:to>
                                    </p:set>
                                    <p:anim calcmode="lin" valueType="num">
                                      <p:cBhvr additive="base">
                                        <p:cTn id="13" dur="500" fill="hold"/>
                                        <p:tgtEl>
                                          <p:spTgt spid="495620"/>
                                        </p:tgtEl>
                                        <p:attrNameLst>
                                          <p:attrName>ppt_x</p:attrName>
                                        </p:attrNameLst>
                                      </p:cBhvr>
                                      <p:tavLst>
                                        <p:tav tm="0">
                                          <p:val>
                                            <p:strVal val="1+#ppt_w/2"/>
                                          </p:val>
                                        </p:tav>
                                        <p:tav tm="100000">
                                          <p:val>
                                            <p:strVal val="#ppt_x"/>
                                          </p:val>
                                        </p:tav>
                                      </p:tavLst>
                                    </p:anim>
                                    <p:anim calcmode="lin" valueType="num">
                                      <p:cBhvr additive="base">
                                        <p:cTn id="14" dur="500" fill="hold"/>
                                        <p:tgtEl>
                                          <p:spTgt spid="4956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animBg="1"/>
      <p:bldP spid="49562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690563" y="76200"/>
            <a:ext cx="7615237" cy="685800"/>
          </a:xfrm>
        </p:spPr>
        <p:txBody>
          <a:bodyPr/>
          <a:lstStyle/>
          <a:p>
            <a:r>
              <a:rPr lang="en-US" sz="2400" dirty="0"/>
              <a:t>MVP Specs</a:t>
            </a:r>
          </a:p>
        </p:txBody>
      </p:sp>
      <p:graphicFrame>
        <p:nvGraphicFramePr>
          <p:cNvPr id="497667" name="Group 3"/>
          <p:cNvGraphicFramePr>
            <a:graphicFrameLocks noGrp="1"/>
          </p:cNvGraphicFramePr>
          <p:nvPr>
            <p:ph type="tbl" idx="1"/>
          </p:nvPr>
        </p:nvGraphicFramePr>
        <p:xfrm>
          <a:off x="561975" y="1031872"/>
          <a:ext cx="7972425" cy="5368928"/>
        </p:xfrm>
        <a:graphic>
          <a:graphicData uri="http://schemas.openxmlformats.org/drawingml/2006/table">
            <a:tbl>
              <a:tblPr/>
              <a:tblGrid>
                <a:gridCol w="3986212"/>
                <a:gridCol w="3986213"/>
              </a:tblGrid>
              <a:tr h="423863">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dirty="0" smtClean="0">
                          <a:ln>
                            <a:noFill/>
                          </a:ln>
                          <a:solidFill>
                            <a:srgbClr val="454545"/>
                          </a:solidFill>
                          <a:effectLst/>
                          <a:latin typeface="Arial" charset="0"/>
                        </a:rPr>
                        <a:t>Pipeline 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1220 km (760 mi)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Diameter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30 in (76 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Gas Pressure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177 atm (2600 psia)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Pressurization Stations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dirty="0" smtClean="0">
                          <a:ln>
                            <a:noFill/>
                          </a:ln>
                          <a:solidFill>
                            <a:srgbClr val="454545"/>
                          </a:solidFill>
                          <a:effectLst/>
                          <a:latin typeface="Arial" charset="0"/>
                        </a:rPr>
                        <a:t>~250 km apart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Flow Velocity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dirty="0" smtClean="0">
                          <a:ln>
                            <a:noFill/>
                          </a:ln>
                          <a:solidFill>
                            <a:srgbClr val="454545"/>
                          </a:solidFill>
                          <a:effectLst/>
                          <a:latin typeface="Arial" charset="0"/>
                        </a:rPr>
                        <a:t>5.3 m/s (12 mph)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Mass Flow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345 kg/s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Volume Flow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dirty="0" smtClean="0">
                          <a:ln>
                            <a:noFill/>
                          </a:ln>
                          <a:solidFill>
                            <a:srgbClr val="454545"/>
                          </a:solidFill>
                          <a:effectLst/>
                          <a:latin typeface="Arial" charset="0"/>
                        </a:rPr>
                        <a:t>1.6 </a:t>
                      </a:r>
                      <a:r>
                        <a:rPr kumimoji="0" lang="en-US" sz="1600" b="0" i="0" u="none" strike="noStrike" cap="none" normalizeH="0" baseline="0" dirty="0" err="1" smtClean="0">
                          <a:ln>
                            <a:noFill/>
                          </a:ln>
                          <a:solidFill>
                            <a:srgbClr val="454545"/>
                          </a:solidFill>
                          <a:effectLst/>
                          <a:latin typeface="Arial" charset="0"/>
                        </a:rPr>
                        <a:t>Bcf</a:t>
                      </a:r>
                      <a:r>
                        <a:rPr kumimoji="0" lang="en-US" sz="1600" b="0" i="0" u="none" strike="noStrike" cap="none" normalizeH="0" baseline="0" dirty="0" smtClean="0">
                          <a:ln>
                            <a:noFill/>
                          </a:ln>
                          <a:solidFill>
                            <a:srgbClr val="454545"/>
                          </a:solidFill>
                          <a:effectLst/>
                          <a:latin typeface="Arial" charset="0"/>
                        </a:rPr>
                        <a:t>/d (525 m</a:t>
                      </a:r>
                      <a:r>
                        <a:rPr kumimoji="0" lang="en-US" sz="1600" b="0" i="0" u="none" strike="noStrike" cap="none" normalizeH="0" baseline="30000" dirty="0" smtClean="0">
                          <a:ln>
                            <a:noFill/>
                          </a:ln>
                          <a:solidFill>
                            <a:srgbClr val="454545"/>
                          </a:solidFill>
                          <a:effectLst/>
                          <a:latin typeface="Arial" charset="0"/>
                        </a:rPr>
                        <a:t>3</a:t>
                      </a:r>
                      <a:r>
                        <a:rPr kumimoji="0" lang="en-US" sz="1600" b="0" i="0" u="none" strike="noStrike" cap="none" normalizeH="0" baseline="0" dirty="0" smtClean="0">
                          <a:ln>
                            <a:noFill/>
                          </a:ln>
                          <a:solidFill>
                            <a:srgbClr val="454545"/>
                          </a:solidFill>
                          <a:effectLst/>
                          <a:latin typeface="Arial" charset="0"/>
                        </a:rPr>
                        <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Power Flow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dirty="0" smtClean="0">
                          <a:ln>
                            <a:noFill/>
                          </a:ln>
                          <a:solidFill>
                            <a:srgbClr val="454545"/>
                          </a:solidFill>
                          <a:effectLst/>
                          <a:latin typeface="Arial" charset="0"/>
                        </a:rPr>
                        <a:t>18 GW (HHV Thermal)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Construction Schedule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dirty="0" smtClean="0">
                          <a:ln>
                            <a:noFill/>
                          </a:ln>
                          <a:solidFill>
                            <a:srgbClr val="454545"/>
                          </a:solidFill>
                          <a:effectLst/>
                          <a:latin typeface="Arial" charset="0"/>
                        </a:rPr>
                        <a:t>2006 - 2010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Employment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25,000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Partners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Esso, APG, C-P, Shell, Exxon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dirty="0" smtClean="0">
                          <a:ln>
                            <a:noFill/>
                          </a:ln>
                          <a:solidFill>
                            <a:srgbClr val="454545"/>
                          </a:solidFill>
                          <a:effectLst/>
                          <a:latin typeface="Arial" charset="0"/>
                        </a:rPr>
                        <a:t>$18 B (all private)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Oval 4"/>
          <p:cNvSpPr/>
          <p:nvPr/>
        </p:nvSpPr>
        <p:spPr>
          <a:xfrm>
            <a:off x="4495800" y="4038600"/>
            <a:ext cx="2209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901440" y="4907280"/>
            <a:ext cx="2209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343400" y="5821680"/>
            <a:ext cx="2209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3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able Placeholder 2"/>
          <p:cNvSpPr>
            <a:spLocks noGrp="1"/>
          </p:cNvSpPr>
          <p:nvPr>
            <p:ph type="tbl" idx="1"/>
          </p:nvPr>
        </p:nvSpPr>
        <p:spPr/>
      </p:sp>
    </p:spTree>
    <p:extLst>
      <p:ext uri="{BB962C8B-B14F-4D97-AF65-F5344CB8AC3E}">
        <p14:creationId xmlns:p14="http://schemas.microsoft.com/office/powerpoint/2010/main" val="31923310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p:txBody>
          <a:bodyPr/>
          <a:lstStyle/>
          <a:p>
            <a:r>
              <a:rPr lang="en-US"/>
              <a:t>Constructing Gas Pipelines</a:t>
            </a:r>
          </a:p>
        </p:txBody>
      </p:sp>
      <p:pic>
        <p:nvPicPr>
          <p:cNvPr id="427011" name="Picture 3"/>
          <p:cNvPicPr>
            <a:picLocks noChangeAspect="1" noChangeArrowheads="1"/>
          </p:cNvPicPr>
          <p:nvPr/>
        </p:nvPicPr>
        <p:blipFill>
          <a:blip r:embed="rId3"/>
          <a:srcRect/>
          <a:stretch>
            <a:fillRect/>
          </a:stretch>
        </p:blipFill>
        <p:spPr bwMode="auto">
          <a:xfrm>
            <a:off x="368300" y="1350963"/>
            <a:ext cx="5715000" cy="3810000"/>
          </a:xfrm>
          <a:prstGeom prst="rect">
            <a:avLst/>
          </a:prstGeom>
          <a:noFill/>
          <a:ln w="9525">
            <a:noFill/>
            <a:miter lim="800000"/>
            <a:headEnd/>
            <a:tailEnd/>
          </a:ln>
          <a:effectLst/>
        </p:spPr>
      </p:pic>
      <p:pic>
        <p:nvPicPr>
          <p:cNvPr id="427012" name="Picture 4"/>
          <p:cNvPicPr>
            <a:picLocks noChangeAspect="1" noChangeArrowheads="1"/>
          </p:cNvPicPr>
          <p:nvPr/>
        </p:nvPicPr>
        <p:blipFill>
          <a:blip r:embed="rId4"/>
          <a:srcRect/>
          <a:stretch>
            <a:fillRect/>
          </a:stretch>
        </p:blipFill>
        <p:spPr bwMode="auto">
          <a:xfrm>
            <a:off x="346075" y="1985963"/>
            <a:ext cx="8572500" cy="3990975"/>
          </a:xfrm>
          <a:prstGeom prst="rect">
            <a:avLst/>
          </a:prstGeom>
          <a:noFill/>
          <a:ln w="9525">
            <a:noFill/>
            <a:miter lim="800000"/>
            <a:headEnd/>
            <a:tailEnd/>
          </a:ln>
          <a:effectLst/>
        </p:spPr>
      </p:pic>
      <p:pic>
        <p:nvPicPr>
          <p:cNvPr id="427013" name="Picture 5"/>
          <p:cNvPicPr>
            <a:picLocks noChangeAspect="1" noChangeArrowheads="1"/>
          </p:cNvPicPr>
          <p:nvPr/>
        </p:nvPicPr>
        <p:blipFill>
          <a:blip r:embed="rId5"/>
          <a:srcRect/>
          <a:stretch>
            <a:fillRect/>
          </a:stretch>
        </p:blipFill>
        <p:spPr bwMode="auto">
          <a:xfrm>
            <a:off x="1131888" y="1473200"/>
            <a:ext cx="6810375" cy="4810125"/>
          </a:xfrm>
          <a:prstGeom prst="rect">
            <a:avLst/>
          </a:prstGeom>
          <a:noFill/>
          <a:ln w="9525">
            <a:noFill/>
            <a:miter lim="800000"/>
            <a:headEnd/>
            <a:tailEnd/>
          </a:ln>
          <a:effectLst/>
        </p:spPr>
      </p:pic>
      <p:pic>
        <p:nvPicPr>
          <p:cNvPr id="427014" name="Picture 6"/>
          <p:cNvPicPr>
            <a:picLocks noChangeAspect="1" noChangeArrowheads="1"/>
          </p:cNvPicPr>
          <p:nvPr/>
        </p:nvPicPr>
        <p:blipFill>
          <a:blip r:embed="rId6"/>
          <a:srcRect/>
          <a:stretch>
            <a:fillRect/>
          </a:stretch>
        </p:blipFill>
        <p:spPr bwMode="auto">
          <a:xfrm>
            <a:off x="808038" y="2595563"/>
            <a:ext cx="7831137" cy="3100387"/>
          </a:xfrm>
          <a:prstGeom prst="rect">
            <a:avLst/>
          </a:prstGeom>
          <a:noFill/>
          <a:ln w="9525" algn="ctr">
            <a:noFill/>
            <a:miter lim="800000"/>
            <a:headEnd/>
            <a:tailEnd/>
          </a:ln>
          <a:effectLst/>
        </p:spPr>
      </p:pic>
    </p:spTree>
    <p:extLst>
      <p:ext uri="{BB962C8B-B14F-4D97-AF65-F5344CB8AC3E}">
        <p14:creationId xmlns:p14="http://schemas.microsoft.com/office/powerpoint/2010/main" val="22300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27011"/>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427012"/>
                                        </p:tgtEl>
                                        <p:attrNameLst>
                                          <p:attrName>style.visibility</p:attrName>
                                        </p:attrNameLst>
                                      </p:cBhvr>
                                      <p:to>
                                        <p:strVal val="visible"/>
                                      </p:to>
                                    </p:set>
                                    <p:animEffect transition="in" filter="dissolve">
                                      <p:cBhvr>
                                        <p:cTn id="9" dur="500"/>
                                        <p:tgtEl>
                                          <p:spTgt spid="4270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27012"/>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427013"/>
                                        </p:tgtEl>
                                        <p:attrNameLst>
                                          <p:attrName>style.visibility</p:attrName>
                                        </p:attrNameLst>
                                      </p:cBhvr>
                                      <p:to>
                                        <p:strVal val="visible"/>
                                      </p:to>
                                    </p:set>
                                    <p:animEffect transition="in" filter="dissolve">
                                      <p:cBhvr>
                                        <p:cTn id="16" dur="500"/>
                                        <p:tgtEl>
                                          <p:spTgt spid="4270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27013"/>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427014"/>
                                        </p:tgtEl>
                                        <p:attrNameLst>
                                          <p:attrName>style.visibility</p:attrName>
                                        </p:attrNameLst>
                                      </p:cBhvr>
                                      <p:to>
                                        <p:strVal val="visible"/>
                                      </p:to>
                                    </p:set>
                                    <p:animEffect transition="in" filter="dissolve">
                                      <p:cBhvr>
                                        <p:cTn id="23" dur="500"/>
                                        <p:tgtEl>
                                          <p:spTgt spid="427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r>
              <a:rPr lang="en-US"/>
              <a:t>2004 Natural Gas End Use</a:t>
            </a:r>
          </a:p>
        </p:txBody>
      </p:sp>
      <p:pic>
        <p:nvPicPr>
          <p:cNvPr id="499715" name="Picture 3"/>
          <p:cNvPicPr>
            <a:picLocks noChangeAspect="1" noChangeArrowheads="1"/>
          </p:cNvPicPr>
          <p:nvPr/>
        </p:nvPicPr>
        <p:blipFill>
          <a:blip r:embed="rId3"/>
          <a:srcRect/>
          <a:stretch>
            <a:fillRect/>
          </a:stretch>
        </p:blipFill>
        <p:spPr bwMode="auto">
          <a:xfrm>
            <a:off x="1828800" y="1804988"/>
            <a:ext cx="6781800" cy="4648200"/>
          </a:xfrm>
          <a:prstGeom prst="rect">
            <a:avLst/>
          </a:prstGeom>
          <a:noFill/>
          <a:ln w="9525">
            <a:noFill/>
            <a:miter lim="800000"/>
            <a:headEnd/>
            <a:tailEnd/>
          </a:ln>
          <a:effectLst/>
        </p:spPr>
      </p:pic>
      <p:sp>
        <p:nvSpPr>
          <p:cNvPr id="499716" name="AutoShape 4"/>
          <p:cNvSpPr>
            <a:spLocks noChangeArrowheads="1"/>
          </p:cNvSpPr>
          <p:nvPr/>
        </p:nvSpPr>
        <p:spPr bwMode="auto">
          <a:xfrm>
            <a:off x="304800" y="2143125"/>
            <a:ext cx="1981200" cy="1295400"/>
          </a:xfrm>
          <a:prstGeom prst="wedgeRoundRectCallout">
            <a:avLst>
              <a:gd name="adj1" fmla="val 133255"/>
              <a:gd name="adj2" fmla="val 24880"/>
              <a:gd name="adj3" fmla="val 16667"/>
            </a:avLst>
          </a:prstGeom>
          <a:solidFill>
            <a:srgbClr val="C5E9FF"/>
          </a:solidFill>
          <a:ln w="9525">
            <a:solidFill>
              <a:schemeClr val="tx1"/>
            </a:solidFill>
            <a:miter lim="800000"/>
            <a:headEnd/>
            <a:tailEnd/>
          </a:ln>
          <a:effectLst/>
        </p:spPr>
        <p:txBody>
          <a:bodyPr/>
          <a:lstStyle/>
          <a:p>
            <a:pPr algn="ctr" eaLnBrk="1" hangingPunct="1">
              <a:spcBef>
                <a:spcPct val="0"/>
              </a:spcBef>
            </a:pPr>
            <a:r>
              <a:rPr lang="en-US" sz="1800" b="1">
                <a:solidFill>
                  <a:schemeClr val="tx1"/>
                </a:solidFill>
              </a:rPr>
              <a:t>Why not generate this electricity at the wellhead?</a:t>
            </a:r>
          </a:p>
        </p:txBody>
      </p:sp>
      <p:sp>
        <p:nvSpPr>
          <p:cNvPr id="499717" name="Rectangle 5"/>
          <p:cNvSpPr>
            <a:spLocks noChangeArrowheads="1"/>
          </p:cNvSpPr>
          <p:nvPr/>
        </p:nvSpPr>
        <p:spPr bwMode="auto">
          <a:xfrm>
            <a:off x="304800" y="1223963"/>
            <a:ext cx="4724400" cy="650875"/>
          </a:xfrm>
          <a:prstGeom prst="rect">
            <a:avLst/>
          </a:prstGeom>
          <a:noFill/>
          <a:ln w="9525">
            <a:solidFill>
              <a:schemeClr val="tx1"/>
            </a:solidFill>
            <a:miter lim="800000"/>
            <a:headEnd/>
            <a:tailEnd/>
          </a:ln>
          <a:effectLst/>
        </p:spPr>
        <p:txBody>
          <a:bodyPr>
            <a:spAutoFit/>
          </a:bodyPr>
          <a:lstStyle/>
          <a:p>
            <a:pPr eaLnBrk="1" hangingPunct="1">
              <a:spcBef>
                <a:spcPct val="0"/>
              </a:spcBef>
            </a:pPr>
            <a:r>
              <a:rPr lang="en-US" sz="1800" b="1">
                <a:solidFill>
                  <a:srgbClr val="008080"/>
                </a:solidFill>
                <a:latin typeface="Comic Sans MS" pitchFamily="66" charset="0"/>
              </a:rPr>
              <a:t>Schoenung, Hassenzahl and Grant, 1997 (5 GW on HTSC @ LN</a:t>
            </a:r>
            <a:r>
              <a:rPr lang="en-US" sz="1800" b="1" baseline="-25000">
                <a:solidFill>
                  <a:srgbClr val="008080"/>
                </a:solidFill>
                <a:latin typeface="Comic Sans MS" pitchFamily="66" charset="0"/>
              </a:rPr>
              <a:t>2</a:t>
            </a:r>
            <a:r>
              <a:rPr lang="en-US" sz="1800" b="1">
                <a:solidFill>
                  <a:srgbClr val="008080"/>
                </a:solidFill>
                <a:latin typeface="Comic Sans MS" pitchFamily="66" charset="0"/>
              </a:rPr>
              <a:t>, 1000 km)</a:t>
            </a:r>
          </a:p>
        </p:txBody>
      </p:sp>
    </p:spTree>
    <p:extLst>
      <p:ext uri="{BB962C8B-B14F-4D97-AF65-F5344CB8AC3E}">
        <p14:creationId xmlns:p14="http://schemas.microsoft.com/office/powerpoint/2010/main" val="44606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9716"/>
                                        </p:tgtEl>
                                        <p:attrNameLst>
                                          <p:attrName>style.visibility</p:attrName>
                                        </p:attrNameLst>
                                      </p:cBhvr>
                                      <p:to>
                                        <p:strVal val="visible"/>
                                      </p:to>
                                    </p:set>
                                    <p:anim calcmode="lin" valueType="num">
                                      <p:cBhvr additive="base">
                                        <p:cTn id="7" dur="500" fill="hold"/>
                                        <p:tgtEl>
                                          <p:spTgt spid="499716"/>
                                        </p:tgtEl>
                                        <p:attrNameLst>
                                          <p:attrName>ppt_x</p:attrName>
                                        </p:attrNameLst>
                                      </p:cBhvr>
                                      <p:tavLst>
                                        <p:tav tm="0">
                                          <p:val>
                                            <p:strVal val="0-#ppt_w/2"/>
                                          </p:val>
                                        </p:tav>
                                        <p:tav tm="100000">
                                          <p:val>
                                            <p:strVal val="#ppt_x"/>
                                          </p:val>
                                        </p:tav>
                                      </p:tavLst>
                                    </p:anim>
                                    <p:anim calcmode="lin" valueType="num">
                                      <p:cBhvr additive="base">
                                        <p:cTn id="8" dur="500" fill="hold"/>
                                        <p:tgtEl>
                                          <p:spTgt spid="4997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9717"/>
                                        </p:tgtEl>
                                        <p:attrNameLst>
                                          <p:attrName>style.visibility</p:attrName>
                                        </p:attrNameLst>
                                      </p:cBhvr>
                                      <p:to>
                                        <p:strVal val="visible"/>
                                      </p:to>
                                    </p:set>
                                    <p:anim calcmode="lin" valueType="num">
                                      <p:cBhvr additive="base">
                                        <p:cTn id="13" dur="500" fill="hold"/>
                                        <p:tgtEl>
                                          <p:spTgt spid="499717"/>
                                        </p:tgtEl>
                                        <p:attrNameLst>
                                          <p:attrName>ppt_x</p:attrName>
                                        </p:attrNameLst>
                                      </p:cBhvr>
                                      <p:tavLst>
                                        <p:tav tm="0">
                                          <p:val>
                                            <p:strVal val="0-#ppt_w/2"/>
                                          </p:val>
                                        </p:tav>
                                        <p:tav tm="100000">
                                          <p:val>
                                            <p:strVal val="#ppt_x"/>
                                          </p:val>
                                        </p:tav>
                                      </p:tavLst>
                                    </p:anim>
                                    <p:anim calcmode="lin" valueType="num">
                                      <p:cBhvr additive="base">
                                        <p:cTn id="14" dur="500" fill="hold"/>
                                        <p:tgtEl>
                                          <p:spTgt spid="4997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6" grpId="0" animBg="1"/>
      <p:bldP spid="49971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1" name="Text Box 3"/>
          <p:cNvSpPr txBox="1">
            <a:spLocks noChangeArrowheads="1"/>
          </p:cNvSpPr>
          <p:nvPr/>
        </p:nvSpPr>
        <p:spPr bwMode="auto">
          <a:xfrm>
            <a:off x="1676400" y="1143000"/>
            <a:ext cx="5638800" cy="457200"/>
          </a:xfrm>
          <a:prstGeom prst="rect">
            <a:avLst/>
          </a:prstGeom>
          <a:noFill/>
          <a:ln w="9525">
            <a:noFill/>
            <a:miter lim="800000"/>
            <a:headEnd/>
            <a:tailEnd/>
          </a:ln>
          <a:effectLst/>
        </p:spPr>
        <p:txBody>
          <a:bodyPr>
            <a:spAutoFit/>
          </a:bodyPr>
          <a:lstStyle/>
          <a:p>
            <a:pPr eaLnBrk="1" hangingPunct="1"/>
            <a:r>
              <a:rPr lang="en-US" sz="2400">
                <a:solidFill>
                  <a:schemeClr val="tx1"/>
                </a:solidFill>
                <a:latin typeface="Comic Sans MS" pitchFamily="66" charset="0"/>
              </a:rPr>
              <a:t>Electricity Conversion Assumptions</a:t>
            </a:r>
          </a:p>
        </p:txBody>
      </p:sp>
      <p:graphicFrame>
        <p:nvGraphicFramePr>
          <p:cNvPr id="519218" name="Group 50"/>
          <p:cNvGraphicFramePr>
            <a:graphicFrameLocks noGrp="1"/>
          </p:cNvGraphicFramePr>
          <p:nvPr/>
        </p:nvGraphicFramePr>
        <p:xfrm>
          <a:off x="381000" y="1676400"/>
          <a:ext cx="8305800" cy="1988503"/>
        </p:xfrm>
        <a:graphic>
          <a:graphicData uri="http://schemas.openxmlformats.org/drawingml/2006/table">
            <a:tbl>
              <a:tblPr/>
              <a:tblGrid>
                <a:gridCol w="4152900"/>
                <a:gridCol w="4152900"/>
              </a:tblGrid>
              <a:tr h="301625">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dirty="0" smtClean="0">
                          <a:ln>
                            <a:noFill/>
                          </a:ln>
                          <a:solidFill>
                            <a:srgbClr val="454545"/>
                          </a:solidFill>
                          <a:effectLst/>
                          <a:latin typeface="Arial" charset="0"/>
                        </a:rPr>
                        <a:t>Wellhead Power Capacity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18 GW (HHV)</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Fraction Making Electricity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33%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Thermal Power Consumed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6 GW (HHV)</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Left to Transmit as LNG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12 GW (HHV)</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CCGT Efficiency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60%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563">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smtClean="0">
                          <a:ln>
                            <a:noFill/>
                          </a:ln>
                          <a:solidFill>
                            <a:srgbClr val="454545"/>
                          </a:solidFill>
                          <a:effectLst/>
                          <a:latin typeface="Arial" charset="0"/>
                        </a:rPr>
                        <a:t>Electricity Output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600" b="0" i="0" u="none" strike="noStrike" cap="none" normalizeH="0" baseline="0" dirty="0" smtClean="0">
                          <a:ln>
                            <a:noFill/>
                          </a:ln>
                          <a:solidFill>
                            <a:srgbClr val="454545"/>
                          </a:solidFill>
                          <a:effectLst/>
                          <a:latin typeface="Arial" charset="0"/>
                        </a:rPr>
                        <a:t>3.6 GW (+/- 18 kV, 100 kA)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27"/>
          <p:cNvGrpSpPr>
            <a:grpSpLocks/>
          </p:cNvGrpSpPr>
          <p:nvPr/>
        </p:nvGrpSpPr>
        <p:grpSpPr bwMode="auto">
          <a:xfrm>
            <a:off x="365125" y="3762375"/>
            <a:ext cx="8321675" cy="2362200"/>
            <a:chOff x="230" y="2640"/>
            <a:chExt cx="5242" cy="1581"/>
          </a:xfrm>
        </p:grpSpPr>
        <p:sp>
          <p:nvSpPr>
            <p:cNvPr id="519196" name="Text Box 28"/>
            <p:cNvSpPr txBox="1">
              <a:spLocks noChangeArrowheads="1"/>
            </p:cNvSpPr>
            <p:nvPr/>
          </p:nvSpPr>
          <p:spPr bwMode="auto">
            <a:xfrm>
              <a:off x="720" y="2640"/>
              <a:ext cx="4224" cy="306"/>
            </a:xfrm>
            <a:prstGeom prst="rect">
              <a:avLst/>
            </a:prstGeom>
            <a:noFill/>
            <a:ln w="9525">
              <a:noFill/>
              <a:miter lim="800000"/>
              <a:headEnd/>
              <a:tailEnd/>
            </a:ln>
            <a:effectLst/>
          </p:spPr>
          <p:txBody>
            <a:bodyPr>
              <a:spAutoFit/>
            </a:bodyPr>
            <a:lstStyle/>
            <a:p>
              <a:pPr eaLnBrk="1" hangingPunct="1"/>
              <a:r>
                <a:rPr lang="en-US" sz="2400">
                  <a:solidFill>
                    <a:schemeClr val="tx1"/>
                  </a:solidFill>
                  <a:latin typeface="Comic Sans MS" pitchFamily="66" charset="0"/>
                </a:rPr>
                <a:t>SuperCable Parameters for LNG Transport</a:t>
              </a:r>
            </a:p>
          </p:txBody>
        </p:sp>
        <p:sp>
          <p:nvSpPr>
            <p:cNvPr id="519197" name="Rectangle 29"/>
            <p:cNvSpPr>
              <a:spLocks noChangeArrowheads="1"/>
            </p:cNvSpPr>
            <p:nvPr/>
          </p:nvSpPr>
          <p:spPr bwMode="auto">
            <a:xfrm>
              <a:off x="2851" y="3972"/>
              <a:ext cx="2621" cy="249"/>
            </a:xfrm>
            <a:prstGeom prst="rect">
              <a:avLst/>
            </a:prstGeom>
            <a:noFill/>
            <a:ln w="9525">
              <a:noFill/>
              <a:miter lim="800000"/>
              <a:headEnd/>
              <a:tailEnd/>
            </a:ln>
            <a:effectLst/>
          </p:spPr>
          <p:txBody>
            <a:bodyPr/>
            <a:lstStyle/>
            <a:p>
              <a:pPr eaLnBrk="1" hangingPunct="1">
                <a:lnSpc>
                  <a:spcPct val="95000"/>
                </a:lnSpc>
                <a:spcBef>
                  <a:spcPct val="25000"/>
                </a:spcBef>
                <a:spcAft>
                  <a:spcPct val="25000"/>
                </a:spcAft>
              </a:pPr>
              <a:r>
                <a:rPr lang="en-US" sz="1600">
                  <a:solidFill>
                    <a:srgbClr val="454545"/>
                  </a:solidFill>
                </a:rPr>
                <a:t>0.35 m  (14 in)</a:t>
              </a:r>
            </a:p>
          </p:txBody>
        </p:sp>
        <p:sp>
          <p:nvSpPr>
            <p:cNvPr id="519198" name="Rectangle 30"/>
            <p:cNvSpPr>
              <a:spLocks noChangeArrowheads="1"/>
            </p:cNvSpPr>
            <p:nvPr/>
          </p:nvSpPr>
          <p:spPr bwMode="auto">
            <a:xfrm>
              <a:off x="230" y="3972"/>
              <a:ext cx="2621" cy="249"/>
            </a:xfrm>
            <a:prstGeom prst="rect">
              <a:avLst/>
            </a:prstGeom>
            <a:noFill/>
            <a:ln w="9525">
              <a:noFill/>
              <a:miter lim="800000"/>
              <a:headEnd/>
              <a:tailEnd/>
            </a:ln>
            <a:effectLst/>
          </p:spPr>
          <p:txBody>
            <a:bodyPr/>
            <a:lstStyle/>
            <a:p>
              <a:pPr eaLnBrk="1" hangingPunct="1">
                <a:lnSpc>
                  <a:spcPct val="95000"/>
                </a:lnSpc>
                <a:spcBef>
                  <a:spcPct val="25000"/>
                </a:spcBef>
                <a:spcAft>
                  <a:spcPct val="25000"/>
                </a:spcAft>
              </a:pPr>
              <a:r>
                <a:rPr lang="en-US" sz="1600">
                  <a:solidFill>
                    <a:srgbClr val="454545"/>
                  </a:solidFill>
                </a:rPr>
                <a:t>Effective Pipe Diameter</a:t>
              </a:r>
            </a:p>
          </p:txBody>
        </p:sp>
        <p:sp>
          <p:nvSpPr>
            <p:cNvPr id="519199" name="Rectangle 31"/>
            <p:cNvSpPr>
              <a:spLocks noChangeArrowheads="1"/>
            </p:cNvSpPr>
            <p:nvPr/>
          </p:nvSpPr>
          <p:spPr bwMode="auto">
            <a:xfrm>
              <a:off x="2851" y="3723"/>
              <a:ext cx="2621" cy="249"/>
            </a:xfrm>
            <a:prstGeom prst="rect">
              <a:avLst/>
            </a:prstGeom>
            <a:noFill/>
            <a:ln w="9525">
              <a:noFill/>
              <a:miter lim="800000"/>
              <a:headEnd/>
              <a:tailEnd/>
            </a:ln>
            <a:effectLst/>
          </p:spPr>
          <p:txBody>
            <a:bodyPr/>
            <a:lstStyle/>
            <a:p>
              <a:pPr eaLnBrk="1" hangingPunct="1">
                <a:lnSpc>
                  <a:spcPct val="95000"/>
                </a:lnSpc>
                <a:spcBef>
                  <a:spcPct val="25000"/>
                </a:spcBef>
                <a:spcAft>
                  <a:spcPct val="25000"/>
                </a:spcAft>
              </a:pPr>
              <a:r>
                <a:rPr lang="en-US" sz="1600">
                  <a:solidFill>
                    <a:srgbClr val="454545"/>
                  </a:solidFill>
                </a:rPr>
                <a:t>0.1 m</a:t>
              </a:r>
              <a:r>
                <a:rPr lang="en-US" sz="1600" baseline="30000">
                  <a:solidFill>
                    <a:srgbClr val="454545"/>
                  </a:solidFill>
                </a:rPr>
                <a:t>2</a:t>
              </a:r>
              <a:endParaRPr lang="en-US" sz="1600">
                <a:solidFill>
                  <a:srgbClr val="454545"/>
                </a:solidFill>
              </a:endParaRPr>
            </a:p>
          </p:txBody>
        </p:sp>
        <p:sp>
          <p:nvSpPr>
            <p:cNvPr id="519200" name="Rectangle 32"/>
            <p:cNvSpPr>
              <a:spLocks noChangeArrowheads="1"/>
            </p:cNvSpPr>
            <p:nvPr/>
          </p:nvSpPr>
          <p:spPr bwMode="auto">
            <a:xfrm>
              <a:off x="230" y="3723"/>
              <a:ext cx="2621" cy="249"/>
            </a:xfrm>
            <a:prstGeom prst="rect">
              <a:avLst/>
            </a:prstGeom>
            <a:noFill/>
            <a:ln w="9525">
              <a:noFill/>
              <a:miter lim="800000"/>
              <a:headEnd/>
              <a:tailEnd/>
            </a:ln>
            <a:effectLst/>
          </p:spPr>
          <p:txBody>
            <a:bodyPr/>
            <a:lstStyle/>
            <a:p>
              <a:pPr eaLnBrk="1" hangingPunct="1">
                <a:lnSpc>
                  <a:spcPct val="95000"/>
                </a:lnSpc>
                <a:spcBef>
                  <a:spcPct val="25000"/>
                </a:spcBef>
                <a:spcAft>
                  <a:spcPct val="25000"/>
                </a:spcAft>
              </a:pPr>
              <a:r>
                <a:rPr lang="en-US" sz="1600">
                  <a:solidFill>
                    <a:srgbClr val="454545"/>
                  </a:solidFill>
                </a:rPr>
                <a:t>Effective Pipe Cross-section</a:t>
              </a:r>
            </a:p>
          </p:txBody>
        </p:sp>
        <p:sp>
          <p:nvSpPr>
            <p:cNvPr id="519201" name="Rectangle 33"/>
            <p:cNvSpPr>
              <a:spLocks noChangeArrowheads="1"/>
            </p:cNvSpPr>
            <p:nvPr/>
          </p:nvSpPr>
          <p:spPr bwMode="auto">
            <a:xfrm>
              <a:off x="2851" y="3474"/>
              <a:ext cx="2621" cy="249"/>
            </a:xfrm>
            <a:prstGeom prst="rect">
              <a:avLst/>
            </a:prstGeom>
            <a:noFill/>
            <a:ln w="9525">
              <a:noFill/>
              <a:miter lim="800000"/>
              <a:headEnd/>
              <a:tailEnd/>
            </a:ln>
            <a:effectLst/>
          </p:spPr>
          <p:txBody>
            <a:bodyPr/>
            <a:lstStyle/>
            <a:p>
              <a:pPr eaLnBrk="1" hangingPunct="1">
                <a:lnSpc>
                  <a:spcPct val="95000"/>
                </a:lnSpc>
                <a:spcBef>
                  <a:spcPct val="25000"/>
                </a:spcBef>
                <a:spcAft>
                  <a:spcPct val="25000"/>
                </a:spcAft>
              </a:pPr>
              <a:r>
                <a:rPr lang="en-US" sz="1600">
                  <a:solidFill>
                    <a:srgbClr val="454545"/>
                  </a:solidFill>
                </a:rPr>
                <a:t>0.53 m</a:t>
              </a:r>
              <a:r>
                <a:rPr lang="en-US" sz="1600" baseline="30000">
                  <a:solidFill>
                    <a:srgbClr val="454545"/>
                  </a:solidFill>
                </a:rPr>
                <a:t>3</a:t>
              </a:r>
              <a:r>
                <a:rPr lang="en-US" sz="1600">
                  <a:solidFill>
                    <a:srgbClr val="454545"/>
                  </a:solidFill>
                </a:rPr>
                <a:t>/s @ 5.3 m/s</a:t>
              </a:r>
            </a:p>
          </p:txBody>
        </p:sp>
        <p:sp>
          <p:nvSpPr>
            <p:cNvPr id="519202" name="Rectangle 34"/>
            <p:cNvSpPr>
              <a:spLocks noChangeArrowheads="1"/>
            </p:cNvSpPr>
            <p:nvPr/>
          </p:nvSpPr>
          <p:spPr bwMode="auto">
            <a:xfrm>
              <a:off x="230" y="3474"/>
              <a:ext cx="2621" cy="249"/>
            </a:xfrm>
            <a:prstGeom prst="rect">
              <a:avLst/>
            </a:prstGeom>
            <a:noFill/>
            <a:ln w="9525">
              <a:noFill/>
              <a:miter lim="800000"/>
              <a:headEnd/>
              <a:tailEnd/>
            </a:ln>
            <a:effectLst/>
          </p:spPr>
          <p:txBody>
            <a:bodyPr/>
            <a:lstStyle/>
            <a:p>
              <a:pPr eaLnBrk="1" hangingPunct="1">
                <a:lnSpc>
                  <a:spcPct val="95000"/>
                </a:lnSpc>
                <a:spcBef>
                  <a:spcPct val="25000"/>
                </a:spcBef>
                <a:spcAft>
                  <a:spcPct val="25000"/>
                </a:spcAft>
              </a:pPr>
              <a:r>
                <a:rPr lang="en-US" sz="1600">
                  <a:solidFill>
                    <a:srgbClr val="454545"/>
                  </a:solidFill>
                </a:rPr>
                <a:t>LNG Volume Flow</a:t>
              </a:r>
            </a:p>
          </p:txBody>
        </p:sp>
        <p:sp>
          <p:nvSpPr>
            <p:cNvPr id="519203" name="Rectangle 35"/>
            <p:cNvSpPr>
              <a:spLocks noChangeArrowheads="1"/>
            </p:cNvSpPr>
            <p:nvPr/>
          </p:nvSpPr>
          <p:spPr bwMode="auto">
            <a:xfrm>
              <a:off x="2851" y="3225"/>
              <a:ext cx="2621" cy="249"/>
            </a:xfrm>
            <a:prstGeom prst="rect">
              <a:avLst/>
            </a:prstGeom>
            <a:noFill/>
            <a:ln w="9525">
              <a:noFill/>
              <a:miter lim="800000"/>
              <a:headEnd/>
              <a:tailEnd/>
            </a:ln>
            <a:effectLst/>
          </p:spPr>
          <p:txBody>
            <a:bodyPr/>
            <a:lstStyle/>
            <a:p>
              <a:pPr eaLnBrk="1" hangingPunct="1">
                <a:lnSpc>
                  <a:spcPct val="95000"/>
                </a:lnSpc>
                <a:spcBef>
                  <a:spcPct val="25000"/>
                </a:spcBef>
                <a:spcAft>
                  <a:spcPct val="25000"/>
                </a:spcAft>
              </a:pPr>
              <a:r>
                <a:rPr lang="en-US" sz="1600">
                  <a:solidFill>
                    <a:srgbClr val="454545"/>
                  </a:solidFill>
                </a:rPr>
                <a:t>440 kg/m</a:t>
              </a:r>
              <a:r>
                <a:rPr lang="en-US" sz="1600" baseline="30000">
                  <a:solidFill>
                    <a:srgbClr val="454545"/>
                  </a:solidFill>
                </a:rPr>
                <a:t>3</a:t>
              </a:r>
              <a:endParaRPr lang="en-US" sz="1600">
                <a:solidFill>
                  <a:srgbClr val="454545"/>
                </a:solidFill>
              </a:endParaRPr>
            </a:p>
          </p:txBody>
        </p:sp>
        <p:sp>
          <p:nvSpPr>
            <p:cNvPr id="519204" name="Rectangle 36"/>
            <p:cNvSpPr>
              <a:spLocks noChangeArrowheads="1"/>
            </p:cNvSpPr>
            <p:nvPr/>
          </p:nvSpPr>
          <p:spPr bwMode="auto">
            <a:xfrm>
              <a:off x="230" y="3225"/>
              <a:ext cx="2621" cy="249"/>
            </a:xfrm>
            <a:prstGeom prst="rect">
              <a:avLst/>
            </a:prstGeom>
            <a:noFill/>
            <a:ln w="9525">
              <a:noFill/>
              <a:miter lim="800000"/>
              <a:headEnd/>
              <a:tailEnd/>
            </a:ln>
            <a:effectLst/>
          </p:spPr>
          <p:txBody>
            <a:bodyPr/>
            <a:lstStyle/>
            <a:p>
              <a:pPr eaLnBrk="1" hangingPunct="1">
                <a:lnSpc>
                  <a:spcPct val="95000"/>
                </a:lnSpc>
                <a:spcBef>
                  <a:spcPct val="25000"/>
                </a:spcBef>
                <a:spcAft>
                  <a:spcPct val="25000"/>
                </a:spcAft>
              </a:pPr>
              <a:r>
                <a:rPr lang="en-US" sz="1600">
                  <a:solidFill>
                    <a:srgbClr val="454545"/>
                  </a:solidFill>
                </a:rPr>
                <a:t>LNG Density (100 K)</a:t>
              </a:r>
            </a:p>
          </p:txBody>
        </p:sp>
        <p:sp>
          <p:nvSpPr>
            <p:cNvPr id="519205" name="Rectangle 37"/>
            <p:cNvSpPr>
              <a:spLocks noChangeArrowheads="1"/>
            </p:cNvSpPr>
            <p:nvPr/>
          </p:nvSpPr>
          <p:spPr bwMode="auto">
            <a:xfrm>
              <a:off x="2851" y="2976"/>
              <a:ext cx="2621" cy="249"/>
            </a:xfrm>
            <a:prstGeom prst="rect">
              <a:avLst/>
            </a:prstGeom>
            <a:noFill/>
            <a:ln w="9525">
              <a:noFill/>
              <a:miter lim="800000"/>
              <a:headEnd/>
              <a:tailEnd/>
            </a:ln>
            <a:effectLst/>
          </p:spPr>
          <p:txBody>
            <a:bodyPr/>
            <a:lstStyle/>
            <a:p>
              <a:pPr eaLnBrk="1" hangingPunct="1">
                <a:lnSpc>
                  <a:spcPct val="95000"/>
                </a:lnSpc>
                <a:spcBef>
                  <a:spcPct val="25000"/>
                </a:spcBef>
                <a:spcAft>
                  <a:spcPct val="25000"/>
                </a:spcAft>
              </a:pPr>
              <a:r>
                <a:rPr lang="en-US" sz="1600">
                  <a:solidFill>
                    <a:srgbClr val="454545"/>
                  </a:solidFill>
                </a:rPr>
                <a:t>230 kg/s @ 5.3 m/s</a:t>
              </a:r>
            </a:p>
          </p:txBody>
        </p:sp>
        <p:sp>
          <p:nvSpPr>
            <p:cNvPr id="519206" name="Rectangle 38"/>
            <p:cNvSpPr>
              <a:spLocks noChangeArrowheads="1"/>
            </p:cNvSpPr>
            <p:nvPr/>
          </p:nvSpPr>
          <p:spPr bwMode="auto">
            <a:xfrm>
              <a:off x="230" y="2976"/>
              <a:ext cx="2621" cy="249"/>
            </a:xfrm>
            <a:prstGeom prst="rect">
              <a:avLst/>
            </a:prstGeom>
            <a:noFill/>
            <a:ln w="9525">
              <a:noFill/>
              <a:miter lim="800000"/>
              <a:headEnd/>
              <a:tailEnd/>
            </a:ln>
            <a:effectLst/>
          </p:spPr>
          <p:txBody>
            <a:bodyPr/>
            <a:lstStyle/>
            <a:p>
              <a:pPr eaLnBrk="1" hangingPunct="1">
                <a:lnSpc>
                  <a:spcPct val="95000"/>
                </a:lnSpc>
                <a:spcBef>
                  <a:spcPct val="25000"/>
                </a:spcBef>
                <a:spcAft>
                  <a:spcPct val="25000"/>
                </a:spcAft>
              </a:pPr>
              <a:r>
                <a:rPr lang="en-US" sz="1600">
                  <a:solidFill>
                    <a:srgbClr val="454545"/>
                  </a:solidFill>
                </a:rPr>
                <a:t>CH</a:t>
              </a:r>
              <a:r>
                <a:rPr lang="en-US" sz="1600" baseline="-25000">
                  <a:solidFill>
                    <a:srgbClr val="454545"/>
                  </a:solidFill>
                </a:rPr>
                <a:t>4</a:t>
              </a:r>
              <a:r>
                <a:rPr lang="en-US" sz="1600">
                  <a:solidFill>
                    <a:srgbClr val="454545"/>
                  </a:solidFill>
                </a:rPr>
                <a:t> Mass Flow (12 GW (HHV))</a:t>
              </a:r>
            </a:p>
          </p:txBody>
        </p:sp>
        <p:sp>
          <p:nvSpPr>
            <p:cNvPr id="519207" name="Line 39"/>
            <p:cNvSpPr>
              <a:spLocks noChangeShapeType="1"/>
            </p:cNvSpPr>
            <p:nvPr/>
          </p:nvSpPr>
          <p:spPr bwMode="auto">
            <a:xfrm>
              <a:off x="230" y="2976"/>
              <a:ext cx="5242" cy="0"/>
            </a:xfrm>
            <a:prstGeom prst="line">
              <a:avLst/>
            </a:prstGeom>
            <a:noFill/>
            <a:ln w="28575" cap="sq">
              <a:solidFill>
                <a:schemeClr val="tx1"/>
              </a:solidFill>
              <a:round/>
              <a:headEnd/>
              <a:tailEnd/>
            </a:ln>
            <a:effectLst/>
          </p:spPr>
          <p:txBody>
            <a:bodyPr/>
            <a:lstStyle/>
            <a:p>
              <a:endParaRPr lang="en-US"/>
            </a:p>
          </p:txBody>
        </p:sp>
        <p:sp>
          <p:nvSpPr>
            <p:cNvPr id="519208" name="Line 40"/>
            <p:cNvSpPr>
              <a:spLocks noChangeShapeType="1"/>
            </p:cNvSpPr>
            <p:nvPr/>
          </p:nvSpPr>
          <p:spPr bwMode="auto">
            <a:xfrm>
              <a:off x="230" y="3225"/>
              <a:ext cx="5242" cy="0"/>
            </a:xfrm>
            <a:prstGeom prst="line">
              <a:avLst/>
            </a:prstGeom>
            <a:noFill/>
            <a:ln w="12700">
              <a:solidFill>
                <a:schemeClr val="tx1"/>
              </a:solidFill>
              <a:round/>
              <a:headEnd/>
              <a:tailEnd/>
            </a:ln>
            <a:effectLst/>
          </p:spPr>
          <p:txBody>
            <a:bodyPr/>
            <a:lstStyle/>
            <a:p>
              <a:endParaRPr lang="en-US"/>
            </a:p>
          </p:txBody>
        </p:sp>
        <p:sp>
          <p:nvSpPr>
            <p:cNvPr id="519209" name="Line 41"/>
            <p:cNvSpPr>
              <a:spLocks noChangeShapeType="1"/>
            </p:cNvSpPr>
            <p:nvPr/>
          </p:nvSpPr>
          <p:spPr bwMode="auto">
            <a:xfrm>
              <a:off x="230" y="3474"/>
              <a:ext cx="5242" cy="0"/>
            </a:xfrm>
            <a:prstGeom prst="line">
              <a:avLst/>
            </a:prstGeom>
            <a:noFill/>
            <a:ln w="12700">
              <a:solidFill>
                <a:schemeClr val="tx1"/>
              </a:solidFill>
              <a:round/>
              <a:headEnd/>
              <a:tailEnd/>
            </a:ln>
            <a:effectLst/>
          </p:spPr>
          <p:txBody>
            <a:bodyPr/>
            <a:lstStyle/>
            <a:p>
              <a:endParaRPr lang="en-US"/>
            </a:p>
          </p:txBody>
        </p:sp>
        <p:sp>
          <p:nvSpPr>
            <p:cNvPr id="519210" name="Line 42"/>
            <p:cNvSpPr>
              <a:spLocks noChangeShapeType="1"/>
            </p:cNvSpPr>
            <p:nvPr/>
          </p:nvSpPr>
          <p:spPr bwMode="auto">
            <a:xfrm>
              <a:off x="230" y="3723"/>
              <a:ext cx="5242" cy="0"/>
            </a:xfrm>
            <a:prstGeom prst="line">
              <a:avLst/>
            </a:prstGeom>
            <a:noFill/>
            <a:ln w="12700">
              <a:solidFill>
                <a:schemeClr val="tx1"/>
              </a:solidFill>
              <a:round/>
              <a:headEnd/>
              <a:tailEnd/>
            </a:ln>
            <a:effectLst/>
          </p:spPr>
          <p:txBody>
            <a:bodyPr/>
            <a:lstStyle/>
            <a:p>
              <a:endParaRPr lang="en-US"/>
            </a:p>
          </p:txBody>
        </p:sp>
        <p:sp>
          <p:nvSpPr>
            <p:cNvPr id="519211" name="Line 43"/>
            <p:cNvSpPr>
              <a:spLocks noChangeShapeType="1"/>
            </p:cNvSpPr>
            <p:nvPr/>
          </p:nvSpPr>
          <p:spPr bwMode="auto">
            <a:xfrm>
              <a:off x="230" y="3972"/>
              <a:ext cx="5242" cy="0"/>
            </a:xfrm>
            <a:prstGeom prst="line">
              <a:avLst/>
            </a:prstGeom>
            <a:noFill/>
            <a:ln w="12700">
              <a:solidFill>
                <a:schemeClr val="tx1"/>
              </a:solidFill>
              <a:round/>
              <a:headEnd/>
              <a:tailEnd/>
            </a:ln>
            <a:effectLst/>
          </p:spPr>
          <p:txBody>
            <a:bodyPr/>
            <a:lstStyle/>
            <a:p>
              <a:endParaRPr lang="en-US"/>
            </a:p>
          </p:txBody>
        </p:sp>
        <p:sp>
          <p:nvSpPr>
            <p:cNvPr id="519212" name="Line 44"/>
            <p:cNvSpPr>
              <a:spLocks noChangeShapeType="1"/>
            </p:cNvSpPr>
            <p:nvPr/>
          </p:nvSpPr>
          <p:spPr bwMode="auto">
            <a:xfrm>
              <a:off x="230" y="4221"/>
              <a:ext cx="5242" cy="0"/>
            </a:xfrm>
            <a:prstGeom prst="line">
              <a:avLst/>
            </a:prstGeom>
            <a:noFill/>
            <a:ln w="28575" cap="sq">
              <a:solidFill>
                <a:schemeClr val="tx1"/>
              </a:solidFill>
              <a:round/>
              <a:headEnd/>
              <a:tailEnd/>
            </a:ln>
            <a:effectLst/>
          </p:spPr>
          <p:txBody>
            <a:bodyPr/>
            <a:lstStyle/>
            <a:p>
              <a:endParaRPr lang="en-US"/>
            </a:p>
          </p:txBody>
        </p:sp>
        <p:sp>
          <p:nvSpPr>
            <p:cNvPr id="519213" name="Line 45"/>
            <p:cNvSpPr>
              <a:spLocks noChangeShapeType="1"/>
            </p:cNvSpPr>
            <p:nvPr/>
          </p:nvSpPr>
          <p:spPr bwMode="auto">
            <a:xfrm>
              <a:off x="230" y="2976"/>
              <a:ext cx="0" cy="1245"/>
            </a:xfrm>
            <a:prstGeom prst="line">
              <a:avLst/>
            </a:prstGeom>
            <a:noFill/>
            <a:ln w="28575" cap="sq">
              <a:solidFill>
                <a:schemeClr val="tx1"/>
              </a:solidFill>
              <a:round/>
              <a:headEnd/>
              <a:tailEnd/>
            </a:ln>
            <a:effectLst/>
          </p:spPr>
          <p:txBody>
            <a:bodyPr/>
            <a:lstStyle/>
            <a:p>
              <a:endParaRPr lang="en-US"/>
            </a:p>
          </p:txBody>
        </p:sp>
        <p:sp>
          <p:nvSpPr>
            <p:cNvPr id="519214" name="Line 46"/>
            <p:cNvSpPr>
              <a:spLocks noChangeShapeType="1"/>
            </p:cNvSpPr>
            <p:nvPr/>
          </p:nvSpPr>
          <p:spPr bwMode="auto">
            <a:xfrm>
              <a:off x="2851" y="2976"/>
              <a:ext cx="0" cy="1245"/>
            </a:xfrm>
            <a:prstGeom prst="line">
              <a:avLst/>
            </a:prstGeom>
            <a:noFill/>
            <a:ln w="12700">
              <a:solidFill>
                <a:schemeClr val="tx1"/>
              </a:solidFill>
              <a:round/>
              <a:headEnd/>
              <a:tailEnd/>
            </a:ln>
            <a:effectLst/>
          </p:spPr>
          <p:txBody>
            <a:bodyPr/>
            <a:lstStyle/>
            <a:p>
              <a:endParaRPr lang="en-US"/>
            </a:p>
          </p:txBody>
        </p:sp>
        <p:sp>
          <p:nvSpPr>
            <p:cNvPr id="519215" name="Line 47"/>
            <p:cNvSpPr>
              <a:spLocks noChangeShapeType="1"/>
            </p:cNvSpPr>
            <p:nvPr/>
          </p:nvSpPr>
          <p:spPr bwMode="auto">
            <a:xfrm>
              <a:off x="5472" y="2976"/>
              <a:ext cx="0" cy="1245"/>
            </a:xfrm>
            <a:prstGeom prst="line">
              <a:avLst/>
            </a:prstGeom>
            <a:noFill/>
            <a:ln w="28575" cap="sq">
              <a:solidFill>
                <a:schemeClr val="tx1"/>
              </a:solidFill>
              <a:round/>
              <a:headEnd/>
              <a:tailEnd/>
            </a:ln>
            <a:effectLst/>
          </p:spPr>
          <p:txBody>
            <a:bodyPr/>
            <a:lstStyle/>
            <a:p>
              <a:endParaRPr lang="en-US"/>
            </a:p>
          </p:txBody>
        </p:sp>
      </p:grpSp>
      <p:sp>
        <p:nvSpPr>
          <p:cNvPr id="519216" name="Rectangle 48"/>
          <p:cNvSpPr>
            <a:spLocks noGrp="1" noChangeArrowheads="1"/>
          </p:cNvSpPr>
          <p:nvPr>
            <p:ph type="title"/>
          </p:nvPr>
        </p:nvSpPr>
        <p:spPr>
          <a:xfrm>
            <a:off x="457200" y="76200"/>
            <a:ext cx="8229600" cy="1143000"/>
          </a:xfrm>
        </p:spPr>
        <p:txBody>
          <a:bodyPr>
            <a:normAutofit/>
          </a:bodyPr>
          <a:lstStyle/>
          <a:p>
            <a:r>
              <a:rPr lang="en-US" dirty="0"/>
              <a:t>Wellhead LNG + Electricity </a:t>
            </a:r>
            <a:br>
              <a:rPr lang="en-US" dirty="0"/>
            </a:br>
            <a:r>
              <a:rPr lang="en-US" sz="2400" u="sng" dirty="0"/>
              <a:t>MVP Scenario</a:t>
            </a:r>
          </a:p>
        </p:txBody>
      </p:sp>
    </p:spTree>
    <p:extLst>
      <p:ext uri="{BB962C8B-B14F-4D97-AF65-F5344CB8AC3E}">
        <p14:creationId xmlns:p14="http://schemas.microsoft.com/office/powerpoint/2010/main" val="340153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lstStyle/>
          <a:p>
            <a:r>
              <a:rPr lang="en-US"/>
              <a:t>It’s 2030</a:t>
            </a:r>
          </a:p>
        </p:txBody>
      </p:sp>
      <p:sp>
        <p:nvSpPr>
          <p:cNvPr id="521219" name="Rectangle 3"/>
          <p:cNvSpPr>
            <a:spLocks noGrp="1" noChangeArrowheads="1"/>
          </p:cNvSpPr>
          <p:nvPr>
            <p:ph type="body" idx="1"/>
          </p:nvPr>
        </p:nvSpPr>
        <p:spPr>
          <a:xfrm>
            <a:off x="457200" y="1219200"/>
            <a:ext cx="8229600" cy="4525963"/>
          </a:xfrm>
        </p:spPr>
        <p:txBody>
          <a:bodyPr>
            <a:normAutofit fontScale="92500" lnSpcReduction="10000"/>
          </a:bodyPr>
          <a:lstStyle/>
          <a:p>
            <a:pPr marL="342900" indent="-342900"/>
            <a:r>
              <a:rPr lang="en-US" i="1">
                <a:solidFill>
                  <a:srgbClr val="FF3300"/>
                </a:solidFill>
              </a:rPr>
              <a:t>The Gas runs out!</a:t>
            </a:r>
          </a:p>
          <a:p>
            <a:pPr marL="342900" indent="-342900"/>
            <a:r>
              <a:rPr lang="en-US">
                <a:solidFill>
                  <a:schemeClr val="tx1"/>
                </a:solidFill>
              </a:rPr>
              <a:t>We have built the LNG SuperCable years before</a:t>
            </a:r>
          </a:p>
          <a:p>
            <a:pPr marL="342900" indent="-342900"/>
            <a:r>
              <a:rPr lang="en-US"/>
              <a:t>Put HTCGR Nukes on the now empty gas fields to make hydrogen and electricity (some of the electricity infrastructure, e.g., I/C stations, already in place)</a:t>
            </a:r>
          </a:p>
          <a:p>
            <a:pPr marL="342900" indent="-342900"/>
            <a:r>
              <a:rPr lang="en-US"/>
              <a:t>Enable the pre-engineered hydrogen capabilities of the LNG SuperCable to now transport protons and electrons.</a:t>
            </a:r>
          </a:p>
        </p:txBody>
      </p:sp>
    </p:spTree>
    <p:extLst>
      <p:ext uri="{BB962C8B-B14F-4D97-AF65-F5344CB8AC3E}">
        <p14:creationId xmlns:p14="http://schemas.microsoft.com/office/powerpoint/2010/main" val="31260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1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1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1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1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19" grpId="0" build="p" bldLvl="2"/>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5938" name="Object 2"/>
          <p:cNvGraphicFramePr>
            <a:graphicFrameLocks noChangeAspect="1"/>
          </p:cNvGraphicFramePr>
          <p:nvPr/>
        </p:nvGraphicFramePr>
        <p:xfrm>
          <a:off x="3306763" y="307975"/>
          <a:ext cx="5353050" cy="6334125"/>
        </p:xfrm>
        <a:graphic>
          <a:graphicData uri="http://schemas.openxmlformats.org/presentationml/2006/ole">
            <mc:AlternateContent xmlns:mc="http://schemas.openxmlformats.org/markup-compatibility/2006">
              <mc:Choice xmlns:v="urn:schemas-microsoft-com:vml" Requires="v">
                <p:oleObj spid="_x0000_s4199" name="Document" r:id="rId4" imgW="4724400" imgH="6565900" progId="Word.Document.8">
                  <p:embed/>
                </p:oleObj>
              </mc:Choice>
              <mc:Fallback>
                <p:oleObj name="Document" r:id="rId4" imgW="4724400" imgH="65659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2414" b="32266"/>
                      <a:stretch>
                        <a:fillRect/>
                      </a:stretch>
                    </p:blipFill>
                    <p:spPr bwMode="auto">
                      <a:xfrm>
                        <a:off x="3306763" y="307975"/>
                        <a:ext cx="535305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5939" name="Text Box 3"/>
          <p:cNvSpPr txBox="1">
            <a:spLocks noChangeArrowheads="1"/>
          </p:cNvSpPr>
          <p:nvPr/>
        </p:nvSpPr>
        <p:spPr bwMode="auto">
          <a:xfrm>
            <a:off x="206375" y="1065213"/>
            <a:ext cx="2805113" cy="1201737"/>
          </a:xfrm>
          <a:prstGeom prst="rect">
            <a:avLst/>
          </a:prstGeom>
          <a:noFill/>
          <a:ln w="12700">
            <a:noFill/>
            <a:miter lim="800000"/>
            <a:headEnd/>
            <a:tailEnd/>
          </a:ln>
          <a:effectLst/>
        </p:spPr>
        <p:txBody>
          <a:bodyPr>
            <a:spAutoFit/>
          </a:bodyPr>
          <a:lstStyle/>
          <a:p>
            <a:pPr>
              <a:spcBef>
                <a:spcPct val="50000"/>
              </a:spcBef>
            </a:pPr>
            <a:r>
              <a:rPr lang="en-US" sz="2200">
                <a:latin typeface="Helvetica" pitchFamily="34" charset="0"/>
              </a:rPr>
              <a:t>Population Growth to 10 - 11 Billion People in 2050</a:t>
            </a:r>
            <a:endParaRPr lang="en-US" sz="2400">
              <a:latin typeface="Times New Roman" pitchFamily="18" charset="0"/>
            </a:endParaRPr>
          </a:p>
        </p:txBody>
      </p:sp>
      <p:sp>
        <p:nvSpPr>
          <p:cNvPr id="295940" name="Text Box 4"/>
          <p:cNvSpPr txBox="1">
            <a:spLocks noChangeArrowheads="1"/>
          </p:cNvSpPr>
          <p:nvPr/>
        </p:nvSpPr>
        <p:spPr bwMode="auto">
          <a:xfrm>
            <a:off x="198438" y="3257550"/>
            <a:ext cx="3082925" cy="1568450"/>
          </a:xfrm>
          <a:prstGeom prst="rect">
            <a:avLst/>
          </a:prstGeom>
          <a:noFill/>
          <a:ln w="12700">
            <a:noFill/>
            <a:miter lim="800000"/>
            <a:headEnd/>
            <a:tailEnd/>
          </a:ln>
          <a:effectLst/>
        </p:spPr>
        <p:txBody>
          <a:bodyPr wrap="none">
            <a:spAutoFit/>
          </a:bodyPr>
          <a:lstStyle/>
          <a:p>
            <a:r>
              <a:rPr lang="en-US" sz="2200">
                <a:latin typeface="Helvetica" pitchFamily="34" charset="0"/>
              </a:rPr>
              <a:t/>
            </a:r>
            <a:br>
              <a:rPr lang="en-US" sz="2200">
                <a:latin typeface="Helvetica" pitchFamily="34" charset="0"/>
              </a:rPr>
            </a:br>
            <a:r>
              <a:rPr lang="en-US" sz="2200">
                <a:latin typeface="Helvetica" pitchFamily="34" charset="0"/>
              </a:rPr>
              <a:t>Per Capita GDP Growth</a:t>
            </a:r>
          </a:p>
          <a:p>
            <a:r>
              <a:rPr lang="en-US" sz="2200">
                <a:latin typeface="Helvetica" pitchFamily="34" charset="0"/>
              </a:rPr>
              <a:t>at 1.6% yr</a:t>
            </a:r>
            <a:r>
              <a:rPr lang="en-US" sz="2200" baseline="30000">
                <a:latin typeface="Helvetica" pitchFamily="34" charset="0"/>
              </a:rPr>
              <a:t>-1</a:t>
            </a:r>
            <a:endParaRPr lang="en-US" sz="2200">
              <a:latin typeface="Helvetica" pitchFamily="34" charset="0"/>
            </a:endParaRPr>
          </a:p>
          <a:p>
            <a:endParaRPr lang="en-US" sz="2200">
              <a:latin typeface="Helvetica" pitchFamily="34" charset="0"/>
            </a:endParaRPr>
          </a:p>
        </p:txBody>
      </p:sp>
      <p:sp>
        <p:nvSpPr>
          <p:cNvPr id="295941" name="Text Box 5"/>
          <p:cNvSpPr txBox="1">
            <a:spLocks noChangeArrowheads="1"/>
          </p:cNvSpPr>
          <p:nvPr/>
        </p:nvSpPr>
        <p:spPr bwMode="auto">
          <a:xfrm>
            <a:off x="165100" y="4967288"/>
            <a:ext cx="3130550" cy="1201737"/>
          </a:xfrm>
          <a:prstGeom prst="rect">
            <a:avLst/>
          </a:prstGeom>
          <a:noFill/>
          <a:ln w="12700">
            <a:noFill/>
            <a:miter lim="800000"/>
            <a:headEnd/>
            <a:tailEnd/>
          </a:ln>
          <a:effectLst/>
        </p:spPr>
        <p:txBody>
          <a:bodyPr wrap="none">
            <a:spAutoFit/>
          </a:bodyPr>
          <a:lstStyle/>
          <a:p>
            <a:r>
              <a:rPr lang="en-US" sz="2200">
                <a:latin typeface="Helvetica" pitchFamily="34" charset="0"/>
              </a:rPr>
              <a:t>Energy consumption per</a:t>
            </a:r>
          </a:p>
          <a:p>
            <a:r>
              <a:rPr lang="en-US" sz="2200">
                <a:latin typeface="Helvetica" pitchFamily="34" charset="0"/>
              </a:rPr>
              <a:t>Unit of GDP declines</a:t>
            </a:r>
          </a:p>
          <a:p>
            <a:r>
              <a:rPr lang="en-US" sz="2200">
                <a:latin typeface="Helvetica" pitchFamily="34" charset="0"/>
              </a:rPr>
              <a:t>at 1.0% yr </a:t>
            </a:r>
            <a:r>
              <a:rPr lang="en-US" sz="2200" baseline="30000">
                <a:latin typeface="Helvetica" pitchFamily="34" charset="0"/>
              </a:rPr>
              <a:t>-1</a:t>
            </a:r>
          </a:p>
        </p:txBody>
      </p:sp>
      <p:sp>
        <p:nvSpPr>
          <p:cNvPr id="295942" name="Text Box 6"/>
          <p:cNvSpPr txBox="1">
            <a:spLocks noChangeArrowheads="1"/>
          </p:cNvSpPr>
          <p:nvPr/>
        </p:nvSpPr>
        <p:spPr bwMode="auto">
          <a:xfrm>
            <a:off x="304800" y="119063"/>
            <a:ext cx="2438400" cy="957262"/>
          </a:xfrm>
          <a:prstGeom prst="rect">
            <a:avLst/>
          </a:prstGeom>
          <a:solidFill>
            <a:srgbClr val="CCFFFF"/>
          </a:solidFill>
          <a:ln w="9525">
            <a:solidFill>
              <a:schemeClr val="tx1"/>
            </a:solidFill>
            <a:miter lim="800000"/>
            <a:headEnd/>
            <a:tailEnd/>
          </a:ln>
          <a:effectLst/>
        </p:spPr>
        <p:txBody>
          <a:bodyPr>
            <a:spAutoFit/>
          </a:bodyPr>
          <a:lstStyle/>
          <a:p>
            <a:pPr>
              <a:spcBef>
                <a:spcPct val="50000"/>
              </a:spcBef>
            </a:pPr>
            <a:r>
              <a:rPr lang="en-US" sz="1600"/>
              <a:t>From Global Energy Perspective – 2007</a:t>
            </a:r>
          </a:p>
          <a:p>
            <a:pPr>
              <a:spcBef>
                <a:spcPct val="50000"/>
              </a:spcBef>
            </a:pPr>
            <a:r>
              <a:rPr lang="en-US" sz="1600" i="1"/>
              <a:t>Nate Lewis, Cal Tech</a:t>
            </a:r>
          </a:p>
        </p:txBody>
      </p:sp>
    </p:spTree>
    <p:extLst>
      <p:ext uri="{BB962C8B-B14F-4D97-AF65-F5344CB8AC3E}">
        <p14:creationId xmlns:p14="http://schemas.microsoft.com/office/powerpoint/2010/main" val="41005186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2"/>
          <p:cNvSpPr txBox="1">
            <a:spLocks noChangeArrowheads="1"/>
          </p:cNvSpPr>
          <p:nvPr/>
        </p:nvSpPr>
        <p:spPr bwMode="auto">
          <a:xfrm>
            <a:off x="1295400" y="2286000"/>
            <a:ext cx="6129338" cy="1676400"/>
          </a:xfrm>
          <a:prstGeom prst="rect">
            <a:avLst/>
          </a:prstGeom>
          <a:noFill/>
          <a:ln w="9525">
            <a:noFill/>
            <a:miter lim="800000"/>
            <a:headEnd/>
            <a:tailEnd/>
          </a:ln>
          <a:effectLst/>
        </p:spPr>
        <p:txBody>
          <a:bodyPr wrap="none">
            <a:spAutoFit/>
          </a:bodyPr>
          <a:lstStyle/>
          <a:p>
            <a:r>
              <a:rPr lang="en-US" sz="4000">
                <a:latin typeface="Comic Sans MS" pitchFamily="66" charset="0"/>
              </a:rPr>
              <a:t>Where there is no vision,</a:t>
            </a:r>
          </a:p>
          <a:p>
            <a:r>
              <a:rPr lang="en-US" sz="4000">
                <a:latin typeface="Comic Sans MS" pitchFamily="66" charset="0"/>
              </a:rPr>
              <a:t>the people perish…</a:t>
            </a:r>
          </a:p>
          <a:p>
            <a:r>
              <a:rPr lang="en-US" sz="2400">
                <a:latin typeface="Comic Sans MS" pitchFamily="66" charset="0"/>
              </a:rPr>
              <a:t>                                          </a:t>
            </a:r>
            <a:r>
              <a:rPr lang="en-US" sz="2400" i="1">
                <a:latin typeface="Comic Sans MS" pitchFamily="66" charset="0"/>
              </a:rPr>
              <a:t>Proverbs 29:18</a:t>
            </a:r>
            <a:endParaRPr lang="en-US" sz="2400">
              <a:latin typeface="Comic Sans MS" pitchFamily="66" charset="0"/>
            </a:endParaRPr>
          </a:p>
        </p:txBody>
      </p:sp>
    </p:spTree>
    <p:extLst>
      <p:ext uri="{BB962C8B-B14F-4D97-AF65-F5344CB8AC3E}">
        <p14:creationId xmlns:p14="http://schemas.microsoft.com/office/powerpoint/2010/main" val="232141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56002"/>
                                        </p:tgtEl>
                                        <p:attrNameLst>
                                          <p:attrName>style.visibility</p:attrName>
                                        </p:attrNameLst>
                                      </p:cBhvr>
                                      <p:to>
                                        <p:strVal val="visible"/>
                                      </p:to>
                                    </p:set>
                                    <p:animEffect transition="in" filter="box(out)">
                                      <p:cBhvr>
                                        <p:cTn id="7" dur="500"/>
                                        <p:tgtEl>
                                          <p:spTgt spid="256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2"/>
          <p:cNvPicPr>
            <a:picLocks noChangeAspect="1" noChangeArrowheads="1"/>
          </p:cNvPicPr>
          <p:nvPr/>
        </p:nvPicPr>
        <p:blipFill>
          <a:blip r:embed="rId3"/>
          <a:srcRect/>
          <a:stretch>
            <a:fillRect/>
          </a:stretch>
        </p:blipFill>
        <p:spPr bwMode="auto">
          <a:xfrm>
            <a:off x="728663" y="1133475"/>
            <a:ext cx="4562475" cy="5410200"/>
          </a:xfrm>
          <a:prstGeom prst="rect">
            <a:avLst/>
          </a:prstGeom>
          <a:noFill/>
          <a:ln w="9525" algn="ctr">
            <a:noFill/>
            <a:miter lim="800000"/>
            <a:headEnd/>
            <a:tailEnd/>
          </a:ln>
          <a:effectLst/>
        </p:spPr>
      </p:pic>
      <p:sp>
        <p:nvSpPr>
          <p:cNvPr id="523267" name="Text Box 3"/>
          <p:cNvSpPr txBox="1">
            <a:spLocks noChangeArrowheads="1"/>
          </p:cNvSpPr>
          <p:nvPr/>
        </p:nvSpPr>
        <p:spPr bwMode="auto">
          <a:xfrm>
            <a:off x="5715000" y="1752600"/>
            <a:ext cx="3101975" cy="831850"/>
          </a:xfrm>
          <a:prstGeom prst="rect">
            <a:avLst/>
          </a:prstGeom>
          <a:noFill/>
          <a:ln w="9525">
            <a:solidFill>
              <a:schemeClr val="tx1"/>
            </a:solidFill>
            <a:miter lim="800000"/>
            <a:headEnd/>
            <a:tailEnd/>
          </a:ln>
          <a:effectLst/>
        </p:spPr>
        <p:txBody>
          <a:bodyPr>
            <a:spAutoFit/>
          </a:bodyPr>
          <a:lstStyle/>
          <a:p>
            <a:pPr algn="ctr" eaLnBrk="1" hangingPunct="1"/>
            <a:r>
              <a:rPr lang="en-US" sz="2400" b="1">
                <a:solidFill>
                  <a:schemeClr val="tx1"/>
                </a:solidFill>
              </a:rPr>
              <a:t>Al-Can Gas Pipeline Proposals</a:t>
            </a:r>
          </a:p>
        </p:txBody>
      </p:sp>
      <p:sp>
        <p:nvSpPr>
          <p:cNvPr id="523268" name="Rectangle 4"/>
          <p:cNvSpPr>
            <a:spLocks noGrp="1" noChangeArrowheads="1"/>
          </p:cNvSpPr>
          <p:nvPr>
            <p:ph type="title"/>
          </p:nvPr>
        </p:nvSpPr>
        <p:spPr/>
        <p:txBody>
          <a:bodyPr/>
          <a:lstStyle/>
          <a:p>
            <a:r>
              <a:rPr lang="en-US" dirty="0" smtClean="0"/>
              <a:t>A North </a:t>
            </a:r>
            <a:r>
              <a:rPr lang="en-US" dirty="0"/>
              <a:t>American Pipedream?</a:t>
            </a:r>
          </a:p>
        </p:txBody>
      </p:sp>
    </p:spTree>
    <p:extLst>
      <p:ext uri="{BB962C8B-B14F-4D97-AF65-F5344CB8AC3E}">
        <p14:creationId xmlns:p14="http://schemas.microsoft.com/office/powerpoint/2010/main" val="3240082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PAULMI~1\AppData\Local\Temp\scl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826533"/>
            <a:ext cx="3722382" cy="3733800"/>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C:\Users\PAULMI~1\AppData\Local\Temp\scl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214" y="685800"/>
            <a:ext cx="3552986"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8300" y="152400"/>
            <a:ext cx="3213100" cy="369332"/>
          </a:xfrm>
          <a:prstGeom prst="rect">
            <a:avLst/>
          </a:prstGeom>
          <a:noFill/>
        </p:spPr>
        <p:txBody>
          <a:bodyPr wrap="square" rtlCol="0">
            <a:spAutoFit/>
          </a:bodyPr>
          <a:lstStyle/>
          <a:p>
            <a:pPr algn="ctr"/>
            <a:r>
              <a:rPr lang="en-US" dirty="0" smtClean="0"/>
              <a:t>Courses</a:t>
            </a:r>
            <a:endParaRPr lang="en-US" dirty="0"/>
          </a:p>
        </p:txBody>
      </p:sp>
      <p:sp>
        <p:nvSpPr>
          <p:cNvPr id="6" name="TextBox 5"/>
          <p:cNvSpPr txBox="1"/>
          <p:nvPr/>
        </p:nvSpPr>
        <p:spPr>
          <a:xfrm>
            <a:off x="5075157" y="152400"/>
            <a:ext cx="3213100" cy="369332"/>
          </a:xfrm>
          <a:prstGeom prst="rect">
            <a:avLst/>
          </a:prstGeom>
          <a:noFill/>
        </p:spPr>
        <p:txBody>
          <a:bodyPr wrap="square" rtlCol="0">
            <a:spAutoFit/>
          </a:bodyPr>
          <a:lstStyle/>
          <a:p>
            <a:pPr algn="ctr"/>
            <a:r>
              <a:rPr lang="en-US" dirty="0" smtClean="0"/>
              <a:t>PhD Thesis</a:t>
            </a:r>
            <a:endParaRPr lang="en-US" dirty="0"/>
          </a:p>
        </p:txBody>
      </p:sp>
      <p:sp>
        <p:nvSpPr>
          <p:cNvPr id="7" name="TextBox 6"/>
          <p:cNvSpPr txBox="1"/>
          <p:nvPr/>
        </p:nvSpPr>
        <p:spPr>
          <a:xfrm>
            <a:off x="304800" y="4888468"/>
            <a:ext cx="3213100" cy="646331"/>
          </a:xfrm>
          <a:prstGeom prst="rect">
            <a:avLst/>
          </a:prstGeom>
          <a:noFill/>
        </p:spPr>
        <p:txBody>
          <a:bodyPr wrap="square" rtlCol="0">
            <a:spAutoFit/>
          </a:bodyPr>
          <a:lstStyle/>
          <a:p>
            <a:pPr algn="ctr"/>
            <a:r>
              <a:rPr lang="en-US" dirty="0" smtClean="0"/>
              <a:t>July – September, 1965</a:t>
            </a:r>
          </a:p>
          <a:p>
            <a:pPr algn="ctr"/>
            <a:r>
              <a:rPr lang="en-US" dirty="0" smtClean="0"/>
              <a:t>Post-Doc, Imperial College</a:t>
            </a:r>
            <a:endParaRPr lang="en-US" dirty="0"/>
          </a:p>
        </p:txBody>
      </p:sp>
    </p:spTree>
    <p:extLst>
      <p:ext uri="{BB962C8B-B14F-4D97-AF65-F5344CB8AC3E}">
        <p14:creationId xmlns:p14="http://schemas.microsoft.com/office/powerpoint/2010/main" val="254244427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2286000" y="381000"/>
            <a:ext cx="4572000" cy="646331"/>
          </a:xfrm>
          <a:prstGeom prst="rect">
            <a:avLst/>
          </a:prstGeom>
        </p:spPr>
        <p:txBody>
          <a:bodyPr>
            <a:spAutoFit/>
          </a:bodyPr>
          <a:lstStyle/>
          <a:p>
            <a:pPr lvl="0" algn="ctr"/>
            <a:r>
              <a:rPr lang="en-US" sz="3600" b="1" dirty="0" smtClean="0">
                <a:solidFill>
                  <a:srgbClr val="0070C0"/>
                </a:solidFill>
              </a:rPr>
              <a:t>The Pale Blue Dot</a:t>
            </a:r>
            <a:endParaRPr lang="en-US" sz="2400" b="1" dirty="0">
              <a:solidFill>
                <a:srgbClr val="0070C0"/>
              </a:solidFill>
            </a:endParaRPr>
          </a:p>
        </p:txBody>
      </p:sp>
    </p:spTree>
    <p:extLst>
      <p:ext uri="{BB962C8B-B14F-4D97-AF65-F5344CB8AC3E}">
        <p14:creationId xmlns:p14="http://schemas.microsoft.com/office/powerpoint/2010/main" val="70049207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6963" y="304800"/>
            <a:ext cx="6675437"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733800"/>
            <a:ext cx="4191000" cy="30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77" name="Picture 5" descr="http://www.almadentimes.com/072607/images/r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989388"/>
            <a:ext cx="23812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874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4677"/>
                                        </p:tgtEl>
                                        <p:attrNameLst>
                                          <p:attrName>style.visibility</p:attrName>
                                        </p:attrNameLst>
                                      </p:cBhvr>
                                      <p:to>
                                        <p:strVal val="visible"/>
                                      </p:to>
                                    </p:set>
                                    <p:animEffect transition="in" filter="fade">
                                      <p:cBhvr>
                                        <p:cTn id="7" dur="500"/>
                                        <p:tgtEl>
                                          <p:spTgt spid="284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54868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046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PAULMI~1\AppData\Local\Temp\scl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7924800" cy="5455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2376" y="452735"/>
            <a:ext cx="7696200" cy="461665"/>
          </a:xfrm>
          <a:prstGeom prst="rect">
            <a:avLst/>
          </a:prstGeom>
          <a:noFill/>
        </p:spPr>
        <p:txBody>
          <a:bodyPr wrap="square" rtlCol="0">
            <a:spAutoFit/>
          </a:bodyPr>
          <a:lstStyle/>
          <a:p>
            <a:r>
              <a:rPr lang="en-US" sz="2400" b="1" dirty="0" smtClean="0"/>
              <a:t>We did have some time (</a:t>
            </a:r>
            <a:r>
              <a:rPr lang="en-US" sz="2400" b="1" i="1" dirty="0" smtClean="0"/>
              <a:t>not much, though</a:t>
            </a:r>
            <a:r>
              <a:rPr lang="en-US" sz="2400" b="1" dirty="0" smtClean="0"/>
              <a:t>!) to have fun</a:t>
            </a:r>
            <a:endParaRPr lang="en-US" sz="2400" b="1" dirty="0"/>
          </a:p>
        </p:txBody>
      </p:sp>
    </p:spTree>
    <p:extLst>
      <p:ext uri="{BB962C8B-B14F-4D97-AF65-F5344CB8AC3E}">
        <p14:creationId xmlns:p14="http://schemas.microsoft.com/office/powerpoint/2010/main" val="2240693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7620000" cy="1015663"/>
          </a:xfrm>
          <a:prstGeom prst="rect">
            <a:avLst/>
          </a:prstGeom>
          <a:noFill/>
        </p:spPr>
        <p:txBody>
          <a:bodyPr wrap="square" rtlCol="0">
            <a:spAutoFit/>
          </a:bodyPr>
          <a:lstStyle/>
          <a:p>
            <a:pPr algn="ctr"/>
            <a:r>
              <a:rPr lang="en-US" sz="3600" b="1" dirty="0" smtClean="0">
                <a:solidFill>
                  <a:srgbClr val="0070C0"/>
                </a:solidFill>
              </a:rPr>
              <a:t>At IBM San Jose/Almaden Research</a:t>
            </a:r>
          </a:p>
          <a:p>
            <a:pPr algn="ctr"/>
            <a:r>
              <a:rPr lang="en-US" sz="2400" b="1" dirty="0" smtClean="0">
                <a:solidFill>
                  <a:srgbClr val="0070C0"/>
                </a:solidFill>
              </a:rPr>
              <a:t>1965 – 1990, 1992-1993</a:t>
            </a:r>
            <a:endParaRPr lang="en-US" sz="2400" b="1" dirty="0">
              <a:solidFill>
                <a:srgbClr val="0070C0"/>
              </a:solidFill>
            </a:endParaRPr>
          </a:p>
        </p:txBody>
      </p:sp>
      <p:sp>
        <p:nvSpPr>
          <p:cNvPr id="3" name="TextBox 2"/>
          <p:cNvSpPr txBox="1"/>
          <p:nvPr/>
        </p:nvSpPr>
        <p:spPr>
          <a:xfrm>
            <a:off x="2057400" y="1182469"/>
            <a:ext cx="4800600" cy="646331"/>
          </a:xfrm>
          <a:prstGeom prst="rect">
            <a:avLst/>
          </a:prstGeom>
          <a:noFill/>
        </p:spPr>
        <p:txBody>
          <a:bodyPr wrap="square" rtlCol="0">
            <a:spAutoFit/>
          </a:bodyPr>
          <a:lstStyle/>
          <a:p>
            <a:pPr algn="ctr"/>
            <a:r>
              <a:rPr lang="en-US" sz="3600" b="1" dirty="0" smtClean="0"/>
              <a:t>Diary</a:t>
            </a:r>
            <a:endParaRPr lang="en-US" sz="3600" b="1" dirty="0"/>
          </a:p>
        </p:txBody>
      </p:sp>
      <p:sp>
        <p:nvSpPr>
          <p:cNvPr id="4" name="TextBox 3"/>
          <p:cNvSpPr txBox="1"/>
          <p:nvPr/>
        </p:nvSpPr>
        <p:spPr>
          <a:xfrm>
            <a:off x="381000" y="1828800"/>
            <a:ext cx="8382000" cy="4524315"/>
          </a:xfrm>
          <a:prstGeom prst="rect">
            <a:avLst/>
          </a:prstGeom>
          <a:noFill/>
        </p:spPr>
        <p:txBody>
          <a:bodyPr wrap="square" rtlCol="0">
            <a:spAutoFit/>
          </a:bodyPr>
          <a:lstStyle/>
          <a:p>
            <a:pPr marL="285750" indent="-285750">
              <a:buFont typeface="Arial" pitchFamily="34" charset="0"/>
              <a:buChar char="•"/>
            </a:pPr>
            <a:r>
              <a:rPr lang="en-US" sz="1600" dirty="0" smtClean="0"/>
              <a:t>Spectroscopy &amp; Laboratory Automation (1965-71)</a:t>
            </a:r>
          </a:p>
          <a:p>
            <a:pPr marL="742950" lvl="1" indent="-285750">
              <a:buFontTx/>
              <a:buChar char="-"/>
            </a:pPr>
            <a:r>
              <a:rPr lang="en-US" sz="1600" dirty="0" smtClean="0"/>
              <a:t>Spectroscopy of RE </a:t>
            </a:r>
            <a:r>
              <a:rPr lang="en-US" sz="1600" dirty="0" err="1" smtClean="0"/>
              <a:t>Chalcogenides</a:t>
            </a:r>
            <a:endParaRPr lang="en-US" sz="1600" dirty="0" smtClean="0"/>
          </a:p>
          <a:p>
            <a:pPr marL="742950" lvl="1" indent="-285750">
              <a:buFontTx/>
              <a:buChar char="-"/>
            </a:pPr>
            <a:r>
              <a:rPr lang="en-US" sz="1600" dirty="0" smtClean="0"/>
              <a:t>IBM 1800 Lab Automation Package</a:t>
            </a:r>
          </a:p>
          <a:p>
            <a:pPr marL="285750" indent="-285750">
              <a:buFont typeface="Arial" pitchFamily="34" charset="0"/>
              <a:buChar char="•"/>
            </a:pPr>
            <a:r>
              <a:rPr lang="en-US" sz="1600" dirty="0" smtClean="0"/>
              <a:t>Staff Assignment, Manufacturing Research (1971-72)</a:t>
            </a:r>
          </a:p>
          <a:p>
            <a:pPr marL="285750" indent="-285750">
              <a:buFont typeface="Arial" pitchFamily="34" charset="0"/>
              <a:buChar char="•"/>
            </a:pPr>
            <a:r>
              <a:rPr lang="en-US" sz="1600" dirty="0" smtClean="0"/>
              <a:t>Organic and Polymeric Conductors and Superconductors (1973-82)</a:t>
            </a:r>
          </a:p>
          <a:p>
            <a:pPr marL="742950" lvl="1" indent="-285750">
              <a:buFontTx/>
              <a:buChar char="-"/>
            </a:pPr>
            <a:r>
              <a:rPr lang="en-US" sz="1600" dirty="0" smtClean="0"/>
              <a:t>Optical, Thermal and Transport Measurements</a:t>
            </a:r>
          </a:p>
          <a:p>
            <a:pPr marL="742950" lvl="1" indent="-285750">
              <a:buFontTx/>
              <a:buChar char="-"/>
            </a:pPr>
            <a:r>
              <a:rPr lang="en-US" sz="1600" dirty="0" smtClean="0"/>
              <a:t>Electronic Structure Theory and Computations</a:t>
            </a:r>
          </a:p>
          <a:p>
            <a:pPr marL="285750" indent="-285750">
              <a:buFont typeface="Arial" pitchFamily="34" charset="0"/>
              <a:buChar char="•"/>
            </a:pPr>
            <a:r>
              <a:rPr lang="en-US" sz="1600" dirty="0" smtClean="0"/>
              <a:t>Laboratory Director’s Staff, Physical Sciences and I/O Technologies (1982-84)</a:t>
            </a:r>
          </a:p>
          <a:p>
            <a:pPr lvl="1"/>
            <a:r>
              <a:rPr lang="en-US" sz="1600" dirty="0" smtClean="0"/>
              <a:t>-    Member LED Display Development Task Force</a:t>
            </a:r>
          </a:p>
          <a:p>
            <a:pPr lvl="1"/>
            <a:r>
              <a:rPr lang="en-US" sz="1600" dirty="0" smtClean="0"/>
              <a:t>-    Member Advanced Printing Technology Task Force (Ink Jet)</a:t>
            </a:r>
          </a:p>
          <a:p>
            <a:pPr marL="285750" indent="-285750">
              <a:buFont typeface="Arial" pitchFamily="34" charset="0"/>
              <a:buChar char="•"/>
            </a:pPr>
            <a:r>
              <a:rPr lang="en-US" sz="1600" dirty="0" smtClean="0"/>
              <a:t>Manager, Magnetism and Superconductivity Phenomena Research (1984-93)</a:t>
            </a:r>
          </a:p>
          <a:p>
            <a:pPr marL="742950" lvl="1" indent="-285750">
              <a:buFontTx/>
              <a:buChar char="-"/>
            </a:pPr>
            <a:r>
              <a:rPr lang="en-US" sz="1600" dirty="0" smtClean="0"/>
              <a:t>Set up initial investigations leading to development of GMR hard drive read heads</a:t>
            </a:r>
          </a:p>
          <a:p>
            <a:pPr marL="742950" lvl="1" indent="-285750">
              <a:buFontTx/>
              <a:buChar char="-"/>
            </a:pPr>
            <a:r>
              <a:rPr lang="en-US" sz="1600" dirty="0" smtClean="0"/>
              <a:t>Organized and led Almaden Research Center efforts on high temperature superconducting materials </a:t>
            </a:r>
          </a:p>
          <a:p>
            <a:pPr marL="742950" lvl="1" indent="-285750">
              <a:buFontTx/>
              <a:buChar char="-"/>
            </a:pPr>
            <a:r>
              <a:rPr lang="en-US" sz="1600" dirty="0" smtClean="0"/>
              <a:t>Co-inventor on international patent on high temperature superconductors (HTSC)</a:t>
            </a:r>
          </a:p>
          <a:p>
            <a:pPr marL="742950" lvl="1" indent="-285750">
              <a:buFontTx/>
              <a:buChar char="-"/>
            </a:pPr>
            <a:r>
              <a:rPr lang="en-US" sz="1600" dirty="0" smtClean="0"/>
              <a:t> Served </a:t>
            </a:r>
            <a:r>
              <a:rPr lang="en-US" sz="1600" dirty="0"/>
              <a:t>as corporate public </a:t>
            </a:r>
            <a:r>
              <a:rPr lang="en-US" sz="1600" dirty="0" smtClean="0"/>
              <a:t>spokesman on HTSC...”15 nanoseconds of fame.”</a:t>
            </a:r>
          </a:p>
          <a:p>
            <a:pPr marL="285750" indent="-285750">
              <a:buFont typeface="Arial" pitchFamily="34" charset="0"/>
              <a:buChar char="•"/>
            </a:pPr>
            <a:r>
              <a:rPr lang="en-US" sz="1600" dirty="0" smtClean="0"/>
              <a:t>IBM Visiting Professor, IIM-UNAM, Mexico City (1990-92)</a:t>
            </a:r>
            <a:endParaRPr lang="en-US" sz="1600" dirty="0"/>
          </a:p>
          <a:p>
            <a:pPr marL="742950" lvl="1" indent="-285750">
              <a:buFontTx/>
              <a:buChar char="-"/>
            </a:pPr>
            <a:endParaRPr lang="en-US" sz="1600" dirty="0" smtClean="0"/>
          </a:p>
        </p:txBody>
      </p:sp>
    </p:spTree>
    <p:extLst>
      <p:ext uri="{BB962C8B-B14F-4D97-AF65-F5344CB8AC3E}">
        <p14:creationId xmlns:p14="http://schemas.microsoft.com/office/powerpoint/2010/main" val="133216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PMG-Professional Career\Professional Societies\APS - AIP\AIP Photo Archives\Pictures\PMG at Controls of McPherson 2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26" y="381000"/>
            <a:ext cx="8174548" cy="609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0"/>
            <a:ext cx="7124700" cy="3524250"/>
            <a:chOff x="0" y="0"/>
            <a:chExt cx="7124700" cy="3524250"/>
          </a:xfrm>
        </p:grpSpPr>
        <p:pic>
          <p:nvPicPr>
            <p:cNvPr id="7172" name="Picture 4" descr="C:\Users\PAULMI~1\AppData\Local\Temp\sc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124700" cy="3524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4726" y="1676400"/>
              <a:ext cx="4087274" cy="369332"/>
            </a:xfrm>
            <a:prstGeom prst="rect">
              <a:avLst/>
            </a:prstGeom>
            <a:noFill/>
          </p:spPr>
          <p:txBody>
            <a:bodyPr wrap="square" rtlCol="0">
              <a:spAutoFit/>
            </a:bodyPr>
            <a:lstStyle/>
            <a:p>
              <a:r>
                <a:rPr lang="en-US" dirty="0" smtClean="0"/>
                <a:t>January, 1969                            IBM JRD</a:t>
              </a:r>
              <a:endParaRPr lang="en-US" dirty="0"/>
            </a:p>
          </p:txBody>
        </p:sp>
      </p:grpSp>
      <p:grpSp>
        <p:nvGrpSpPr>
          <p:cNvPr id="4" name="Group 3"/>
          <p:cNvGrpSpPr/>
          <p:nvPr/>
        </p:nvGrpSpPr>
        <p:grpSpPr>
          <a:xfrm>
            <a:off x="2022348" y="3305175"/>
            <a:ext cx="7124700" cy="3552825"/>
            <a:chOff x="2022348" y="3305175"/>
            <a:chExt cx="7124700" cy="3552825"/>
          </a:xfrm>
        </p:grpSpPr>
        <p:pic>
          <p:nvPicPr>
            <p:cNvPr id="7174" name="Picture 6" descr="C:\Users\PAULMI~1\AppData\Local\Temp\sc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2348" y="3305175"/>
              <a:ext cx="7124700" cy="35528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65926" y="5040868"/>
              <a:ext cx="4087274" cy="369332"/>
            </a:xfrm>
            <a:prstGeom prst="rect">
              <a:avLst/>
            </a:prstGeom>
            <a:noFill/>
          </p:spPr>
          <p:txBody>
            <a:bodyPr wrap="square" rtlCol="0">
              <a:spAutoFit/>
            </a:bodyPr>
            <a:lstStyle/>
            <a:p>
              <a:r>
                <a:rPr lang="en-US" dirty="0" smtClean="0"/>
                <a:t>July, 1971                          IBM JRD</a:t>
              </a:r>
              <a:endParaRPr lang="en-US" dirty="0"/>
            </a:p>
          </p:txBody>
        </p:sp>
      </p:grpSp>
    </p:spTree>
    <p:extLst>
      <p:ext uri="{BB962C8B-B14F-4D97-AF65-F5344CB8AC3E}">
        <p14:creationId xmlns:p14="http://schemas.microsoft.com/office/powerpoint/2010/main" val="93813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AULMI~1\AppData\Local\Temp\scl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9" y="228600"/>
            <a:ext cx="8405545" cy="30003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PAULMI~1\AppData\Local\Temp\scl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324100"/>
            <a:ext cx="3486150" cy="44577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914400" y="76200"/>
            <a:ext cx="7848600" cy="4532531"/>
            <a:chOff x="914400" y="76200"/>
            <a:chExt cx="7848600" cy="4532531"/>
          </a:xfrm>
        </p:grpSpPr>
        <p:sp>
          <p:nvSpPr>
            <p:cNvPr id="2" name="TextBox 1"/>
            <p:cNvSpPr txBox="1"/>
            <p:nvPr/>
          </p:nvSpPr>
          <p:spPr>
            <a:xfrm>
              <a:off x="914400" y="3962400"/>
              <a:ext cx="3351871" cy="646331"/>
            </a:xfrm>
            <a:prstGeom prst="rect">
              <a:avLst/>
            </a:prstGeom>
            <a:noFill/>
            <a:ln>
              <a:solidFill>
                <a:srgbClr val="FF0000"/>
              </a:solidFill>
            </a:ln>
          </p:spPr>
          <p:txBody>
            <a:bodyPr wrap="square" rtlCol="0">
              <a:spAutoFit/>
            </a:bodyPr>
            <a:lstStyle/>
            <a:p>
              <a:pPr algn="ctr"/>
              <a:r>
                <a:rPr lang="en-US" dirty="0" smtClean="0"/>
                <a:t>First PRL from IBM San Jose Research Laboratory</a:t>
              </a:r>
              <a:endParaRPr lang="en-US" dirty="0"/>
            </a:p>
          </p:txBody>
        </p:sp>
        <p:sp>
          <p:nvSpPr>
            <p:cNvPr id="3" name="Oval 2"/>
            <p:cNvSpPr/>
            <p:nvPr/>
          </p:nvSpPr>
          <p:spPr>
            <a:xfrm>
              <a:off x="2286000" y="76200"/>
              <a:ext cx="6477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0"/>
              <a:endCxn id="3" idx="4"/>
            </p:cNvCxnSpPr>
            <p:nvPr/>
          </p:nvCxnSpPr>
          <p:spPr>
            <a:xfrm flipV="1">
              <a:off x="2590336" y="838200"/>
              <a:ext cx="2934164" cy="31242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05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1+#ppt_w/2"/>
                                          </p:val>
                                        </p:tav>
                                        <p:tav tm="100000">
                                          <p:val>
                                            <p:strVal val="#ppt_x"/>
                                          </p:val>
                                        </p:tav>
                                      </p:tavLst>
                                    </p:anim>
                                    <p:anim calcmode="lin" valueType="num">
                                      <p:cBhvr additive="base">
                                        <p:cTn id="8"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00" y="166306"/>
            <a:ext cx="6829425" cy="2362200"/>
            <a:chOff x="63500" y="166306"/>
            <a:chExt cx="6829425" cy="2362200"/>
          </a:xfrm>
        </p:grpSpPr>
        <p:pic>
          <p:nvPicPr>
            <p:cNvPr id="9218" name="Picture 2" descr="C:\Users\PAULMI~1\AppData\Local\Temp\scl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771525"/>
              <a:ext cx="4657725" cy="11334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PAULMI~1\AppData\Local\Temp\scl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542925"/>
              <a:ext cx="48006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PAULMI~1\AppData\Local\Temp\scl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166306"/>
              <a:ext cx="2028825" cy="2362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3500" y="2667000"/>
            <a:ext cx="7937500" cy="2002884"/>
            <a:chOff x="63500" y="2667000"/>
            <a:chExt cx="7937500" cy="2002884"/>
          </a:xfrm>
        </p:grpSpPr>
        <p:pic>
          <p:nvPicPr>
            <p:cNvPr id="9224" name="Picture 8" descr="C:\Users\PAULMI~1\AppData\Local\Temp\scl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 y="2971800"/>
              <a:ext cx="460057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C:\Users\PAULMI~1\AppData\Local\Temp\scl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 y="2667000"/>
              <a:ext cx="46101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C:\Users\PAULMI~1\AppData\Local\Temp\scl1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1550" y="2667000"/>
              <a:ext cx="3219450" cy="20028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63500" y="4638675"/>
            <a:ext cx="5937706" cy="2143125"/>
            <a:chOff x="63500" y="4638675"/>
            <a:chExt cx="5937706" cy="2143125"/>
          </a:xfrm>
        </p:grpSpPr>
        <p:pic>
          <p:nvPicPr>
            <p:cNvPr id="9230" name="Picture 14" descr="C:\Users\PAULMI~1\AppData\Local\Temp\scl1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 y="4848225"/>
              <a:ext cx="398145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C:\Users\PAULMI~1\AppData\Local\Temp\scl1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00" y="4638675"/>
              <a:ext cx="4591050" cy="161925"/>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C:\Users\PAULMI~1\AppData\Local\Temp\scl1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0676" y="4791456"/>
              <a:ext cx="1100530" cy="1975485"/>
            </a:xfrm>
            <a:prstGeom prst="rect">
              <a:avLst/>
            </a:prstGeom>
            <a:noFill/>
            <a:extLst>
              <a:ext uri="{909E8E84-426E-40DD-AFC4-6F175D3DCCD1}">
                <a14:hiddenFill xmlns:a14="http://schemas.microsoft.com/office/drawing/2010/main">
                  <a:solidFill>
                    <a:srgbClr val="FFFFFF"/>
                  </a:solidFill>
                </a14:hiddenFill>
              </a:ext>
            </a:extLst>
          </p:spPr>
        </p:pic>
      </p:grpSp>
      <p:pic>
        <p:nvPicPr>
          <p:cNvPr id="9236" name="Picture 20" descr="C:\Users\PAULMI~1\AppData\Local\Temp\scl1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85101" y="76201"/>
            <a:ext cx="1477899" cy="1981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10400" y="2133600"/>
            <a:ext cx="2087499" cy="523220"/>
          </a:xfrm>
          <a:prstGeom prst="rect">
            <a:avLst/>
          </a:prstGeom>
          <a:noFill/>
        </p:spPr>
        <p:txBody>
          <a:bodyPr wrap="square" rtlCol="0">
            <a:spAutoFit/>
          </a:bodyPr>
          <a:lstStyle/>
          <a:p>
            <a:pPr algn="ctr"/>
            <a:r>
              <a:rPr lang="en-US" sz="1400" dirty="0" err="1" smtClean="0"/>
              <a:t>Polysulfur</a:t>
            </a:r>
            <a:r>
              <a:rPr lang="en-US" sz="1400" dirty="0" smtClean="0"/>
              <a:t> Nitride, (SN)x</a:t>
            </a:r>
          </a:p>
          <a:p>
            <a:pPr algn="ctr"/>
            <a:r>
              <a:rPr lang="en-US" sz="1400" b="1" dirty="0" err="1" smtClean="0">
                <a:solidFill>
                  <a:srgbClr val="0070C0"/>
                </a:solidFill>
              </a:rPr>
              <a:t>Tc</a:t>
            </a:r>
            <a:r>
              <a:rPr lang="en-US" sz="1400" b="1" dirty="0" smtClean="0">
                <a:solidFill>
                  <a:srgbClr val="0070C0"/>
                </a:solidFill>
              </a:rPr>
              <a:t> = 0.3 °K  </a:t>
            </a:r>
            <a:r>
              <a:rPr lang="en-US" sz="1400" dirty="0" smtClean="0"/>
              <a:t>(1975)</a:t>
            </a:r>
            <a:endParaRPr lang="en-US" sz="1400" b="1" dirty="0">
              <a:solidFill>
                <a:srgbClr val="0070C0"/>
              </a:solidFill>
            </a:endParaRPr>
          </a:p>
        </p:txBody>
      </p:sp>
      <p:sp>
        <p:nvSpPr>
          <p:cNvPr id="6" name="TextBox 5"/>
          <p:cNvSpPr txBox="1"/>
          <p:nvPr/>
        </p:nvSpPr>
        <p:spPr>
          <a:xfrm>
            <a:off x="6391275" y="5105400"/>
            <a:ext cx="2447925" cy="923330"/>
          </a:xfrm>
          <a:prstGeom prst="rect">
            <a:avLst/>
          </a:prstGeom>
          <a:noFill/>
        </p:spPr>
        <p:txBody>
          <a:bodyPr wrap="square" rtlCol="0">
            <a:spAutoFit/>
          </a:bodyPr>
          <a:lstStyle/>
          <a:p>
            <a:pPr algn="ctr"/>
            <a:r>
              <a:rPr lang="en-US" b="1" dirty="0" smtClean="0">
                <a:solidFill>
                  <a:srgbClr val="FF0000"/>
                </a:solidFill>
              </a:rPr>
              <a:t>3 PRLs in One Month!</a:t>
            </a:r>
          </a:p>
          <a:p>
            <a:pPr algn="ctr"/>
            <a:r>
              <a:rPr lang="en-US" dirty="0" smtClean="0"/>
              <a:t>A record for an industrial research lab?</a:t>
            </a:r>
            <a:endParaRPr lang="en-US" dirty="0"/>
          </a:p>
        </p:txBody>
      </p:sp>
    </p:spTree>
    <p:extLst>
      <p:ext uri="{BB962C8B-B14F-4D97-AF65-F5344CB8AC3E}">
        <p14:creationId xmlns:p14="http://schemas.microsoft.com/office/powerpoint/2010/main" val="2922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E:\PMG-W2AGZ\Presentations &amp; Travel\2013\07-11 Clarkson Potsdam\Clarkson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1720" y="152400"/>
            <a:ext cx="2903727" cy="201941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PMG-W2AGZ\Presentations &amp; Travel\2013\07-11 Clarkson Potsdam\main_entr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2400"/>
            <a:ext cx="3875087" cy="201941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PMG-W2AGZ\Presentations &amp; Travel\2013\07-11 Clarkson Potsdam\ThomasClarkson-lef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34111"/>
            <a:ext cx="1929936" cy="2037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286000"/>
            <a:ext cx="9144000" cy="1046440"/>
          </a:xfrm>
          <a:prstGeom prst="rect">
            <a:avLst/>
          </a:prstGeom>
          <a:noFill/>
        </p:spPr>
        <p:txBody>
          <a:bodyPr wrap="square" rtlCol="0">
            <a:spAutoFit/>
          </a:bodyPr>
          <a:lstStyle/>
          <a:p>
            <a:pPr algn="ctr"/>
            <a:r>
              <a:rPr lang="en-US" sz="4000" b="1" dirty="0" smtClean="0">
                <a:solidFill>
                  <a:srgbClr val="FFC000"/>
                </a:solidFill>
                <a:latin typeface="Comic Sans MS" pitchFamily="66" charset="0"/>
              </a:rPr>
              <a:t>From One Potsdam to Another</a:t>
            </a:r>
          </a:p>
          <a:p>
            <a:pPr algn="ctr"/>
            <a:r>
              <a:rPr lang="en-US" sz="2200" b="1" i="1" dirty="0" smtClean="0">
                <a:solidFill>
                  <a:srgbClr val="00B050"/>
                </a:solidFill>
                <a:latin typeface="Comic Sans MS" pitchFamily="66" charset="0"/>
              </a:rPr>
              <a:t>- A Personal Career Journey Through the Physical Sciences -</a:t>
            </a:r>
            <a:endParaRPr lang="en-US" sz="2200" b="1" i="1" dirty="0">
              <a:solidFill>
                <a:srgbClr val="00B050"/>
              </a:solidFill>
              <a:latin typeface="Comic Sans MS" pitchFamily="66" charset="0"/>
            </a:endParaRPr>
          </a:p>
        </p:txBody>
      </p:sp>
      <p:sp>
        <p:nvSpPr>
          <p:cNvPr id="9" name="TextBox 8"/>
          <p:cNvSpPr txBox="1">
            <a:spLocks noChangeArrowheads="1"/>
          </p:cNvSpPr>
          <p:nvPr/>
        </p:nvSpPr>
        <p:spPr bwMode="auto">
          <a:xfrm>
            <a:off x="304800" y="3429000"/>
            <a:ext cx="8534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dirty="0"/>
              <a:t>Paul M. </a:t>
            </a:r>
            <a:r>
              <a:rPr lang="en-US" sz="2400" b="1" dirty="0" smtClean="0"/>
              <a:t>Grant, ’60</a:t>
            </a:r>
          </a:p>
          <a:p>
            <a:pPr algn="ctr" eaLnBrk="1" hangingPunct="1"/>
            <a:r>
              <a:rPr lang="en-US" sz="2000" b="1" dirty="0" smtClean="0"/>
              <a:t>Senior Life Fellow, American Physical Society</a:t>
            </a:r>
          </a:p>
          <a:p>
            <a:pPr algn="ctr" eaLnBrk="1" hangingPunct="1"/>
            <a:r>
              <a:rPr lang="en-US" sz="2000" b="1" dirty="0" smtClean="0"/>
              <a:t>Fellow, Institute of Physics, United Kingdom</a:t>
            </a:r>
          </a:p>
          <a:p>
            <a:pPr algn="ctr" eaLnBrk="1" hangingPunct="1"/>
            <a:r>
              <a:rPr lang="en-US" sz="2000" b="1" dirty="0" smtClean="0"/>
              <a:t>IBM Research Staff Member/Manager Emeritus</a:t>
            </a:r>
          </a:p>
          <a:p>
            <a:pPr algn="ctr" eaLnBrk="1" hangingPunct="1"/>
            <a:r>
              <a:rPr lang="en-US" sz="2000" b="1" dirty="0" smtClean="0"/>
              <a:t>Science Fellow, Electric Power Research Institute</a:t>
            </a:r>
            <a:r>
              <a:rPr lang="en-US" sz="2400" b="1" dirty="0"/>
              <a:t/>
            </a:r>
            <a:br>
              <a:rPr lang="en-US" sz="2400" b="1" dirty="0"/>
            </a:br>
            <a:r>
              <a:rPr lang="en-US" sz="2400" b="1" dirty="0"/>
              <a:t>www.w2agz.com</a:t>
            </a:r>
            <a:endParaRPr lang="en-US" b="1" dirty="0"/>
          </a:p>
        </p:txBody>
      </p:sp>
      <p:sp>
        <p:nvSpPr>
          <p:cNvPr id="10" name="Text Box 11"/>
          <p:cNvSpPr txBox="1">
            <a:spLocks noChangeArrowheads="1"/>
          </p:cNvSpPr>
          <p:nvPr/>
        </p:nvSpPr>
        <p:spPr bwMode="auto">
          <a:xfrm>
            <a:off x="1144588" y="4046538"/>
            <a:ext cx="7010400" cy="830262"/>
          </a:xfrm>
          <a:prstGeom prst="rect">
            <a:avLst/>
          </a:prstGeom>
          <a:solidFill>
            <a:schemeClr val="bg1"/>
          </a:solidFill>
          <a:ln>
            <a:noFill/>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dirty="0">
                <a:solidFill>
                  <a:srgbClr val="990099"/>
                </a:solidFill>
                <a:latin typeface="AR JULIAN" pitchFamily="2" charset="0"/>
              </a:rPr>
              <a:t>Aging </a:t>
            </a:r>
            <a:r>
              <a:rPr lang="en-US" sz="4800" dirty="0" smtClean="0">
                <a:solidFill>
                  <a:srgbClr val="990099"/>
                </a:solidFill>
                <a:latin typeface="AR JULIAN" pitchFamily="2" charset="0"/>
              </a:rPr>
              <a:t>“Tech” Alum</a:t>
            </a:r>
            <a:endParaRPr lang="en-US" sz="4800" dirty="0">
              <a:solidFill>
                <a:srgbClr val="990099"/>
              </a:solidFill>
              <a:latin typeface="AR JULIAN" pitchFamily="2" charset="0"/>
            </a:endParaRPr>
          </a:p>
        </p:txBody>
      </p:sp>
      <p:sp>
        <p:nvSpPr>
          <p:cNvPr id="6" name="TextBox 5"/>
          <p:cNvSpPr txBox="1"/>
          <p:nvPr/>
        </p:nvSpPr>
        <p:spPr>
          <a:xfrm>
            <a:off x="3048000" y="5638800"/>
            <a:ext cx="3093720" cy="1077218"/>
          </a:xfrm>
          <a:prstGeom prst="rect">
            <a:avLst/>
          </a:prstGeom>
          <a:noFill/>
        </p:spPr>
        <p:txBody>
          <a:bodyPr wrap="square" rtlCol="0">
            <a:spAutoFit/>
          </a:bodyPr>
          <a:lstStyle/>
          <a:p>
            <a:pPr algn="ctr"/>
            <a:r>
              <a:rPr lang="en-US" sz="1600" dirty="0" smtClean="0"/>
              <a:t>Honors Advisory Council</a:t>
            </a:r>
          </a:p>
          <a:p>
            <a:pPr algn="ctr"/>
            <a:r>
              <a:rPr lang="en-US" sz="1600" dirty="0" smtClean="0"/>
              <a:t>13 January 2013</a:t>
            </a:r>
          </a:p>
          <a:p>
            <a:pPr algn="ctr"/>
            <a:r>
              <a:rPr lang="en-US" sz="1600" dirty="0" smtClean="0"/>
              <a:t>Clarkson University</a:t>
            </a:r>
          </a:p>
          <a:p>
            <a:pPr algn="ctr"/>
            <a:r>
              <a:rPr lang="en-US" sz="1600" dirty="0" smtClean="0"/>
              <a:t>Potsdam, New York</a:t>
            </a:r>
            <a:endParaRPr lang="en-US" sz="1600" dirty="0"/>
          </a:p>
        </p:txBody>
      </p:sp>
    </p:spTree>
    <p:extLst>
      <p:ext uri="{BB962C8B-B14F-4D97-AF65-F5344CB8AC3E}">
        <p14:creationId xmlns:p14="http://schemas.microsoft.com/office/powerpoint/2010/main" val="7044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10"/>
                                        </p:tgtEl>
                                        <p:attrNameLst>
                                          <p:attrName>r</p:attrName>
                                        </p:attrNameLst>
                                      </p:cBhvr>
                                    </p:animRot>
                                    <p:animRot by="-240000">
                                      <p:cBhvr>
                                        <p:cTn id="33" dur="200" fill="hold">
                                          <p:stCondLst>
                                            <p:cond delay="200"/>
                                          </p:stCondLst>
                                        </p:cTn>
                                        <p:tgtEl>
                                          <p:spTgt spid="10"/>
                                        </p:tgtEl>
                                        <p:attrNameLst>
                                          <p:attrName>r</p:attrName>
                                        </p:attrNameLst>
                                      </p:cBhvr>
                                    </p:animRot>
                                    <p:animRot by="240000">
                                      <p:cBhvr>
                                        <p:cTn id="34" dur="200" fill="hold">
                                          <p:stCondLst>
                                            <p:cond delay="400"/>
                                          </p:stCondLst>
                                        </p:cTn>
                                        <p:tgtEl>
                                          <p:spTgt spid="10"/>
                                        </p:tgtEl>
                                        <p:attrNameLst>
                                          <p:attrName>r</p:attrName>
                                        </p:attrNameLst>
                                      </p:cBhvr>
                                    </p:animRot>
                                    <p:animRot by="-240000">
                                      <p:cBhvr>
                                        <p:cTn id="35" dur="200" fill="hold">
                                          <p:stCondLst>
                                            <p:cond delay="600"/>
                                          </p:stCondLst>
                                        </p:cTn>
                                        <p:tgtEl>
                                          <p:spTgt spid="10"/>
                                        </p:tgtEl>
                                        <p:attrNameLst>
                                          <p:attrName>r</p:attrName>
                                        </p:attrNameLst>
                                      </p:cBhvr>
                                    </p:animRot>
                                    <p:animRot by="120000">
                                      <p:cBhvr>
                                        <p:cTn id="36" dur="200" fill="hold">
                                          <p:stCondLst>
                                            <p:cond delay="800"/>
                                          </p:stCondLst>
                                        </p:cTn>
                                        <p:tgtEl>
                                          <p:spTgt spid="10"/>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2" nodeType="clickEffect">
                                  <p:stCondLst>
                                    <p:cond delay="0"/>
                                  </p:stCondLst>
                                  <p:childTnLst>
                                    <p:animEffect transition="out" filter="fade">
                                      <p:cBhvr>
                                        <p:cTn id="40" dur="1000"/>
                                        <p:tgtEl>
                                          <p:spTgt spid="10"/>
                                        </p:tgtEl>
                                      </p:cBhvr>
                                    </p:animEffect>
                                    <p:anim calcmode="lin" valueType="num">
                                      <p:cBhvr>
                                        <p:cTn id="41" dur="1000"/>
                                        <p:tgtEl>
                                          <p:spTgt spid="10"/>
                                        </p:tgtEl>
                                        <p:attrNameLst>
                                          <p:attrName>ppt_x</p:attrName>
                                        </p:attrNameLst>
                                      </p:cBhvr>
                                      <p:tavLst>
                                        <p:tav tm="0">
                                          <p:val>
                                            <p:strVal val="ppt_x"/>
                                          </p:val>
                                        </p:tav>
                                        <p:tav tm="100000">
                                          <p:val>
                                            <p:strVal val="ppt_x"/>
                                          </p:val>
                                        </p:tav>
                                      </p:tavLst>
                                    </p:anim>
                                    <p:anim calcmode="lin" valueType="num">
                                      <p:cBhvr>
                                        <p:cTn id="42" dur="1000"/>
                                        <p:tgtEl>
                                          <p:spTgt spid="10"/>
                                        </p:tgtEl>
                                        <p:attrNameLst>
                                          <p:attrName>ppt_y</p:attrName>
                                        </p:attrNameLst>
                                      </p:cBhvr>
                                      <p:tavLst>
                                        <p:tav tm="0">
                                          <p:val>
                                            <p:strVal val="ppt_y"/>
                                          </p:val>
                                        </p:tav>
                                        <p:tav tm="100000">
                                          <p:val>
                                            <p:strVal val="ppt_y+.1"/>
                                          </p:val>
                                        </p:tav>
                                      </p:tavLst>
                                    </p:anim>
                                    <p:set>
                                      <p:cBhvr>
                                        <p:cTn id="43"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animBg="1"/>
      <p:bldP spid="10" grpId="1" animBg="1"/>
      <p:bldP spid="10" grpId="2"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495800"/>
            <a:ext cx="4343400" cy="225425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5762625" cy="299085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1219200" y="76200"/>
            <a:ext cx="6324600" cy="584775"/>
          </a:xfrm>
          <a:prstGeom prst="rect">
            <a:avLst/>
          </a:prstGeom>
          <a:noFill/>
        </p:spPr>
        <p:txBody>
          <a:bodyPr wrap="square" rtlCol="0">
            <a:spAutoFit/>
          </a:bodyPr>
          <a:lstStyle/>
          <a:p>
            <a:pPr algn="ctr"/>
            <a:r>
              <a:rPr lang="en-US" sz="3200" b="1" dirty="0" smtClean="0"/>
              <a:t>Physics of Superconductivity</a:t>
            </a:r>
            <a:endParaRPr lang="en-US" sz="3200" b="1" dirty="0"/>
          </a:p>
        </p:txBody>
      </p:sp>
      <p:sp>
        <p:nvSpPr>
          <p:cNvPr id="5" name="Rectangle 4"/>
          <p:cNvSpPr/>
          <p:nvPr/>
        </p:nvSpPr>
        <p:spPr>
          <a:xfrm>
            <a:off x="1828800" y="533400"/>
            <a:ext cx="5257800" cy="646331"/>
          </a:xfrm>
          <a:prstGeom prst="rect">
            <a:avLst/>
          </a:prstGeom>
        </p:spPr>
        <p:txBody>
          <a:bodyPr wrap="square">
            <a:spAutoFit/>
          </a:bodyPr>
          <a:lstStyle/>
          <a:p>
            <a:r>
              <a:rPr lang="en-US" b="1" dirty="0"/>
              <a:t>"</a:t>
            </a:r>
            <a:r>
              <a:rPr lang="en-US" b="1" dirty="0">
                <a:hlinkClick r:id="rId4"/>
              </a:rPr>
              <a:t>Bound Electron Pairs in a Degenerate Fermi Gas</a:t>
            </a:r>
            <a:r>
              <a:rPr lang="en-US" b="1" dirty="0"/>
              <a:t>," </a:t>
            </a:r>
            <a:endParaRPr lang="en-US" b="1" dirty="0" smtClean="0"/>
          </a:p>
          <a:p>
            <a:pPr algn="ctr"/>
            <a:r>
              <a:rPr lang="en-US" b="1" dirty="0" smtClean="0"/>
              <a:t>L</a:t>
            </a:r>
            <a:r>
              <a:rPr lang="en-US" b="1" dirty="0"/>
              <a:t>. N. Cooper, Phys. Rev. 104, 1189 (1956)</a:t>
            </a:r>
            <a:endParaRPr lang="en-US" dirty="0"/>
          </a:p>
        </p:txBody>
      </p:sp>
    </p:spTree>
    <p:extLst>
      <p:ext uri="{BB962C8B-B14F-4D97-AF65-F5344CB8AC3E}">
        <p14:creationId xmlns:p14="http://schemas.microsoft.com/office/powerpoint/2010/main" val="149855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3"/>
          <p:cNvSpPr>
            <a:spLocks noChangeShapeType="1"/>
          </p:cNvSpPr>
          <p:nvPr/>
        </p:nvSpPr>
        <p:spPr bwMode="auto">
          <a:xfrm flipV="1">
            <a:off x="769938" y="2982913"/>
            <a:ext cx="0" cy="5730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Line 4"/>
          <p:cNvSpPr>
            <a:spLocks noChangeShapeType="1"/>
          </p:cNvSpPr>
          <p:nvPr/>
        </p:nvSpPr>
        <p:spPr bwMode="auto">
          <a:xfrm>
            <a:off x="539750" y="3252788"/>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Oval 5"/>
          <p:cNvSpPr>
            <a:spLocks noChangeArrowheads="1"/>
          </p:cNvSpPr>
          <p:nvPr/>
        </p:nvSpPr>
        <p:spPr bwMode="auto">
          <a:xfrm>
            <a:off x="706438"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Line 6"/>
          <p:cNvSpPr>
            <a:spLocks noChangeShapeType="1"/>
          </p:cNvSpPr>
          <p:nvPr/>
        </p:nvSpPr>
        <p:spPr bwMode="auto">
          <a:xfrm flipV="1">
            <a:off x="191452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Line 7"/>
          <p:cNvSpPr>
            <a:spLocks noChangeShapeType="1"/>
          </p:cNvSpPr>
          <p:nvPr/>
        </p:nvSpPr>
        <p:spPr bwMode="auto">
          <a:xfrm>
            <a:off x="168592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8"/>
          <p:cNvSpPr>
            <a:spLocks noChangeArrowheads="1"/>
          </p:cNvSpPr>
          <p:nvPr/>
        </p:nvSpPr>
        <p:spPr bwMode="auto">
          <a:xfrm>
            <a:off x="185102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Freeform 9"/>
          <p:cNvSpPr>
            <a:spLocks/>
          </p:cNvSpPr>
          <p:nvPr/>
        </p:nvSpPr>
        <p:spPr bwMode="auto">
          <a:xfrm>
            <a:off x="615950" y="2287588"/>
            <a:ext cx="269875" cy="715962"/>
          </a:xfrm>
          <a:custGeom>
            <a:avLst/>
            <a:gdLst>
              <a:gd name="T0" fmla="*/ 82 w 196"/>
              <a:gd name="T1" fmla="*/ 5 h 482"/>
              <a:gd name="T2" fmla="*/ 40 w 196"/>
              <a:gd name="T3" fmla="*/ 28 h 482"/>
              <a:gd name="T4" fmla="*/ 8 w 196"/>
              <a:gd name="T5" fmla="*/ 69 h 482"/>
              <a:gd name="T6" fmla="*/ 3 w 196"/>
              <a:gd name="T7" fmla="*/ 122 h 482"/>
              <a:gd name="T8" fmla="*/ 28 w 196"/>
              <a:gd name="T9" fmla="*/ 168 h 482"/>
              <a:gd name="T10" fmla="*/ 68 w 196"/>
              <a:gd name="T11" fmla="*/ 198 h 482"/>
              <a:gd name="T12" fmla="*/ 108 w 196"/>
              <a:gd name="T13" fmla="*/ 209 h 482"/>
              <a:gd name="T14" fmla="*/ 145 w 196"/>
              <a:gd name="T15" fmla="*/ 203 h 482"/>
              <a:gd name="T16" fmla="*/ 175 w 196"/>
              <a:gd name="T17" fmla="*/ 183 h 482"/>
              <a:gd name="T18" fmla="*/ 194 w 196"/>
              <a:gd name="T19" fmla="*/ 153 h 482"/>
              <a:gd name="T20" fmla="*/ 189 w 196"/>
              <a:gd name="T21" fmla="*/ 115 h 482"/>
              <a:gd name="T22" fmla="*/ 166 w 196"/>
              <a:gd name="T23" fmla="*/ 85 h 482"/>
              <a:gd name="T24" fmla="*/ 132 w 196"/>
              <a:gd name="T25" fmla="*/ 70 h 482"/>
              <a:gd name="T26" fmla="*/ 96 w 196"/>
              <a:gd name="T27" fmla="*/ 69 h 482"/>
              <a:gd name="T28" fmla="*/ 53 w 196"/>
              <a:gd name="T29" fmla="*/ 85 h 482"/>
              <a:gd name="T30" fmla="*/ 16 w 196"/>
              <a:gd name="T31" fmla="*/ 121 h 482"/>
              <a:gd name="T32" fmla="*/ 1 w 196"/>
              <a:gd name="T33" fmla="*/ 171 h 482"/>
              <a:gd name="T34" fmla="*/ 16 w 196"/>
              <a:gd name="T35" fmla="*/ 221 h 482"/>
              <a:gd name="T36" fmla="*/ 54 w 196"/>
              <a:gd name="T37" fmla="*/ 257 h 482"/>
              <a:gd name="T38" fmla="*/ 96 w 196"/>
              <a:gd name="T39" fmla="*/ 275 h 482"/>
              <a:gd name="T40" fmla="*/ 133 w 196"/>
              <a:gd name="T41" fmla="*/ 273 h 482"/>
              <a:gd name="T42" fmla="*/ 166 w 196"/>
              <a:gd name="T43" fmla="*/ 258 h 482"/>
              <a:gd name="T44" fmla="*/ 189 w 196"/>
              <a:gd name="T45" fmla="*/ 232 h 482"/>
              <a:gd name="T46" fmla="*/ 194 w 196"/>
              <a:gd name="T47" fmla="*/ 192 h 482"/>
              <a:gd name="T48" fmla="*/ 175 w 196"/>
              <a:gd name="T49" fmla="*/ 162 h 482"/>
              <a:gd name="T50" fmla="*/ 143 w 196"/>
              <a:gd name="T51" fmla="*/ 142 h 482"/>
              <a:gd name="T52" fmla="*/ 109 w 196"/>
              <a:gd name="T53" fmla="*/ 134 h 482"/>
              <a:gd name="T54" fmla="*/ 67 w 196"/>
              <a:gd name="T55" fmla="*/ 145 h 482"/>
              <a:gd name="T56" fmla="*/ 27 w 196"/>
              <a:gd name="T57" fmla="*/ 174 h 482"/>
              <a:gd name="T58" fmla="*/ 2 w 196"/>
              <a:gd name="T59" fmla="*/ 220 h 482"/>
              <a:gd name="T60" fmla="*/ 8 w 196"/>
              <a:gd name="T61" fmla="*/ 273 h 482"/>
              <a:gd name="T62" fmla="*/ 40 w 196"/>
              <a:gd name="T63" fmla="*/ 314 h 482"/>
              <a:gd name="T64" fmla="*/ 82 w 196"/>
              <a:gd name="T65" fmla="*/ 337 h 482"/>
              <a:gd name="T66" fmla="*/ 120 w 196"/>
              <a:gd name="T67" fmla="*/ 342 h 482"/>
              <a:gd name="T68" fmla="*/ 155 w 196"/>
              <a:gd name="T69" fmla="*/ 331 h 482"/>
              <a:gd name="T70" fmla="*/ 183 w 196"/>
              <a:gd name="T71" fmla="*/ 308 h 482"/>
              <a:gd name="T72" fmla="*/ 195 w 196"/>
              <a:gd name="T73" fmla="*/ 273 h 482"/>
              <a:gd name="T74" fmla="*/ 183 w 196"/>
              <a:gd name="T75" fmla="*/ 238 h 482"/>
              <a:gd name="T76" fmla="*/ 155 w 196"/>
              <a:gd name="T77" fmla="*/ 214 h 482"/>
              <a:gd name="T78" fmla="*/ 120 w 196"/>
              <a:gd name="T79" fmla="*/ 203 h 482"/>
              <a:gd name="T80" fmla="*/ 82 w 196"/>
              <a:gd name="T81" fmla="*/ 206 h 482"/>
              <a:gd name="T82" fmla="*/ 40 w 196"/>
              <a:gd name="T83" fmla="*/ 232 h 482"/>
              <a:gd name="T84" fmla="*/ 8 w 196"/>
              <a:gd name="T85" fmla="*/ 273 h 482"/>
              <a:gd name="T86" fmla="*/ 2 w 196"/>
              <a:gd name="T87" fmla="*/ 328 h 482"/>
              <a:gd name="T88" fmla="*/ 28 w 196"/>
              <a:gd name="T89" fmla="*/ 373 h 482"/>
              <a:gd name="T90" fmla="*/ 69 w 196"/>
              <a:gd name="T91" fmla="*/ 403 h 482"/>
              <a:gd name="T92" fmla="*/ 109 w 196"/>
              <a:gd name="T93" fmla="*/ 414 h 482"/>
              <a:gd name="T94" fmla="*/ 143 w 196"/>
              <a:gd name="T95" fmla="*/ 405 h 482"/>
              <a:gd name="T96" fmla="*/ 175 w 196"/>
              <a:gd name="T97" fmla="*/ 383 h 482"/>
              <a:gd name="T98" fmla="*/ 193 w 196"/>
              <a:gd name="T99" fmla="*/ 353 h 482"/>
              <a:gd name="T100" fmla="*/ 190 w 196"/>
              <a:gd name="T101" fmla="*/ 321 h 482"/>
              <a:gd name="T102" fmla="*/ 169 w 196"/>
              <a:gd name="T103" fmla="*/ 293 h 482"/>
              <a:gd name="T104" fmla="*/ 135 w 196"/>
              <a:gd name="T105" fmla="*/ 275 h 482"/>
              <a:gd name="T106" fmla="*/ 94 w 196"/>
              <a:gd name="T107" fmla="*/ 273 h 482"/>
              <a:gd name="T108" fmla="*/ 50 w 196"/>
              <a:gd name="T109" fmla="*/ 293 h 482"/>
              <a:gd name="T110" fmla="*/ 15 w 196"/>
              <a:gd name="T111" fmla="*/ 331 h 482"/>
              <a:gd name="T112" fmla="*/ 0 w 196"/>
              <a:gd name="T113" fmla="*/ 379 h 482"/>
              <a:gd name="T114" fmla="*/ 15 w 196"/>
              <a:gd name="T115" fmla="*/ 424 h 482"/>
              <a:gd name="T116" fmla="*/ 50 w 196"/>
              <a:gd name="T117" fmla="*/ 460 h 482"/>
              <a:gd name="T118" fmla="*/ 95 w 196"/>
              <a:gd name="T119" fmla="*/ 47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0"/>
          <p:cNvSpPr>
            <a:spLocks/>
          </p:cNvSpPr>
          <p:nvPr/>
        </p:nvSpPr>
        <p:spPr bwMode="auto">
          <a:xfrm>
            <a:off x="1014413" y="1863725"/>
            <a:ext cx="665162" cy="292100"/>
          </a:xfrm>
          <a:custGeom>
            <a:avLst/>
            <a:gdLst>
              <a:gd name="T0" fmla="*/ 476 w 482"/>
              <a:gd name="T1" fmla="*/ 83 h 197"/>
              <a:gd name="T2" fmla="*/ 453 w 482"/>
              <a:gd name="T3" fmla="*/ 40 h 197"/>
              <a:gd name="T4" fmla="*/ 412 w 482"/>
              <a:gd name="T5" fmla="*/ 8 h 197"/>
              <a:gd name="T6" fmla="*/ 359 w 482"/>
              <a:gd name="T7" fmla="*/ 4 h 197"/>
              <a:gd name="T8" fmla="*/ 313 w 482"/>
              <a:gd name="T9" fmla="*/ 28 h 197"/>
              <a:gd name="T10" fmla="*/ 283 w 482"/>
              <a:gd name="T11" fmla="*/ 68 h 197"/>
              <a:gd name="T12" fmla="*/ 272 w 482"/>
              <a:gd name="T13" fmla="*/ 109 h 197"/>
              <a:gd name="T14" fmla="*/ 278 w 482"/>
              <a:gd name="T15" fmla="*/ 145 h 197"/>
              <a:gd name="T16" fmla="*/ 298 w 482"/>
              <a:gd name="T17" fmla="*/ 176 h 197"/>
              <a:gd name="T18" fmla="*/ 328 w 482"/>
              <a:gd name="T19" fmla="*/ 195 h 197"/>
              <a:gd name="T20" fmla="*/ 366 w 482"/>
              <a:gd name="T21" fmla="*/ 190 h 197"/>
              <a:gd name="T22" fmla="*/ 396 w 482"/>
              <a:gd name="T23" fmla="*/ 166 h 197"/>
              <a:gd name="T24" fmla="*/ 411 w 482"/>
              <a:gd name="T25" fmla="*/ 132 h 197"/>
              <a:gd name="T26" fmla="*/ 412 w 482"/>
              <a:gd name="T27" fmla="*/ 97 h 197"/>
              <a:gd name="T28" fmla="*/ 396 w 482"/>
              <a:gd name="T29" fmla="*/ 53 h 197"/>
              <a:gd name="T30" fmla="*/ 360 w 482"/>
              <a:gd name="T31" fmla="*/ 17 h 197"/>
              <a:gd name="T32" fmla="*/ 310 w 482"/>
              <a:gd name="T33" fmla="*/ 1 h 197"/>
              <a:gd name="T34" fmla="*/ 260 w 482"/>
              <a:gd name="T35" fmla="*/ 17 h 197"/>
              <a:gd name="T36" fmla="*/ 224 w 482"/>
              <a:gd name="T37" fmla="*/ 54 h 197"/>
              <a:gd name="T38" fmla="*/ 206 w 482"/>
              <a:gd name="T39" fmla="*/ 97 h 197"/>
              <a:gd name="T40" fmla="*/ 208 w 482"/>
              <a:gd name="T41" fmla="*/ 133 h 197"/>
              <a:gd name="T42" fmla="*/ 223 w 482"/>
              <a:gd name="T43" fmla="*/ 166 h 197"/>
              <a:gd name="T44" fmla="*/ 249 w 482"/>
              <a:gd name="T45" fmla="*/ 190 h 197"/>
              <a:gd name="T46" fmla="*/ 289 w 482"/>
              <a:gd name="T47" fmla="*/ 195 h 197"/>
              <a:gd name="T48" fmla="*/ 319 w 482"/>
              <a:gd name="T49" fmla="*/ 176 h 197"/>
              <a:gd name="T50" fmla="*/ 339 w 482"/>
              <a:gd name="T51" fmla="*/ 144 h 197"/>
              <a:gd name="T52" fmla="*/ 347 w 482"/>
              <a:gd name="T53" fmla="*/ 110 h 197"/>
              <a:gd name="T54" fmla="*/ 336 w 482"/>
              <a:gd name="T55" fmla="*/ 67 h 197"/>
              <a:gd name="T56" fmla="*/ 307 w 482"/>
              <a:gd name="T57" fmla="*/ 27 h 197"/>
              <a:gd name="T58" fmla="*/ 261 w 482"/>
              <a:gd name="T59" fmla="*/ 2 h 197"/>
              <a:gd name="T60" fmla="*/ 208 w 482"/>
              <a:gd name="T61" fmla="*/ 8 h 197"/>
              <a:gd name="T62" fmla="*/ 167 w 482"/>
              <a:gd name="T63" fmla="*/ 40 h 197"/>
              <a:gd name="T64" fmla="*/ 144 w 482"/>
              <a:gd name="T65" fmla="*/ 83 h 197"/>
              <a:gd name="T66" fmla="*/ 139 w 482"/>
              <a:gd name="T67" fmla="*/ 120 h 197"/>
              <a:gd name="T68" fmla="*/ 150 w 482"/>
              <a:gd name="T69" fmla="*/ 156 h 197"/>
              <a:gd name="T70" fmla="*/ 173 w 482"/>
              <a:gd name="T71" fmla="*/ 184 h 197"/>
              <a:gd name="T72" fmla="*/ 208 w 482"/>
              <a:gd name="T73" fmla="*/ 196 h 197"/>
              <a:gd name="T74" fmla="*/ 243 w 482"/>
              <a:gd name="T75" fmla="*/ 184 h 197"/>
              <a:gd name="T76" fmla="*/ 267 w 482"/>
              <a:gd name="T77" fmla="*/ 156 h 197"/>
              <a:gd name="T78" fmla="*/ 278 w 482"/>
              <a:gd name="T79" fmla="*/ 120 h 197"/>
              <a:gd name="T80" fmla="*/ 275 w 482"/>
              <a:gd name="T81" fmla="*/ 83 h 197"/>
              <a:gd name="T82" fmla="*/ 249 w 482"/>
              <a:gd name="T83" fmla="*/ 40 h 197"/>
              <a:gd name="T84" fmla="*/ 208 w 482"/>
              <a:gd name="T85" fmla="*/ 8 h 197"/>
              <a:gd name="T86" fmla="*/ 153 w 482"/>
              <a:gd name="T87" fmla="*/ 2 h 197"/>
              <a:gd name="T88" fmla="*/ 108 w 482"/>
              <a:gd name="T89" fmla="*/ 28 h 197"/>
              <a:gd name="T90" fmla="*/ 78 w 482"/>
              <a:gd name="T91" fmla="*/ 70 h 197"/>
              <a:gd name="T92" fmla="*/ 67 w 482"/>
              <a:gd name="T93" fmla="*/ 110 h 197"/>
              <a:gd name="T94" fmla="*/ 76 w 482"/>
              <a:gd name="T95" fmla="*/ 144 h 197"/>
              <a:gd name="T96" fmla="*/ 98 w 482"/>
              <a:gd name="T97" fmla="*/ 176 h 197"/>
              <a:gd name="T98" fmla="*/ 128 w 482"/>
              <a:gd name="T99" fmla="*/ 194 h 197"/>
              <a:gd name="T100" fmla="*/ 160 w 482"/>
              <a:gd name="T101" fmla="*/ 191 h 197"/>
              <a:gd name="T102" fmla="*/ 188 w 482"/>
              <a:gd name="T103" fmla="*/ 170 h 197"/>
              <a:gd name="T104" fmla="*/ 206 w 482"/>
              <a:gd name="T105" fmla="*/ 136 h 197"/>
              <a:gd name="T106" fmla="*/ 208 w 482"/>
              <a:gd name="T107" fmla="*/ 94 h 197"/>
              <a:gd name="T108" fmla="*/ 188 w 482"/>
              <a:gd name="T109" fmla="*/ 51 h 197"/>
              <a:gd name="T110" fmla="*/ 150 w 482"/>
              <a:gd name="T111" fmla="*/ 15 h 197"/>
              <a:gd name="T112" fmla="*/ 102 w 482"/>
              <a:gd name="T113" fmla="*/ 0 h 197"/>
              <a:gd name="T114" fmla="*/ 57 w 482"/>
              <a:gd name="T115" fmla="*/ 15 h 197"/>
              <a:gd name="T116" fmla="*/ 21 w 482"/>
              <a:gd name="T117" fmla="*/ 51 h 197"/>
              <a:gd name="T118" fmla="*/ 2 w 482"/>
              <a:gd name="T119"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1"/>
          <p:cNvSpPr>
            <a:spLocks noChangeShapeType="1"/>
          </p:cNvSpPr>
          <p:nvPr/>
        </p:nvSpPr>
        <p:spPr bwMode="auto">
          <a:xfrm flipV="1">
            <a:off x="762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2"/>
          <p:cNvSpPr>
            <a:spLocks noChangeShapeType="1"/>
          </p:cNvSpPr>
          <p:nvPr/>
        </p:nvSpPr>
        <p:spPr bwMode="auto">
          <a:xfrm>
            <a:off x="533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13"/>
          <p:cNvSpPr>
            <a:spLocks noChangeArrowheads="1"/>
          </p:cNvSpPr>
          <p:nvPr/>
        </p:nvSpPr>
        <p:spPr bwMode="auto">
          <a:xfrm>
            <a:off x="698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4"/>
          <p:cNvSpPr>
            <a:spLocks noChangeShapeType="1"/>
          </p:cNvSpPr>
          <p:nvPr/>
        </p:nvSpPr>
        <p:spPr bwMode="auto">
          <a:xfrm flipV="1">
            <a:off x="4191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5"/>
          <p:cNvSpPr>
            <a:spLocks noChangeShapeType="1"/>
          </p:cNvSpPr>
          <p:nvPr/>
        </p:nvSpPr>
        <p:spPr bwMode="auto">
          <a:xfrm>
            <a:off x="3962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16"/>
          <p:cNvSpPr>
            <a:spLocks noChangeArrowheads="1"/>
          </p:cNvSpPr>
          <p:nvPr/>
        </p:nvSpPr>
        <p:spPr bwMode="auto">
          <a:xfrm>
            <a:off x="4127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7"/>
          <p:cNvSpPr>
            <a:spLocks noChangeShapeType="1"/>
          </p:cNvSpPr>
          <p:nvPr/>
        </p:nvSpPr>
        <p:spPr bwMode="auto">
          <a:xfrm flipV="1">
            <a:off x="4191000" y="2982913"/>
            <a:ext cx="0" cy="56991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8"/>
          <p:cNvSpPr>
            <a:spLocks noChangeShapeType="1"/>
          </p:cNvSpPr>
          <p:nvPr/>
        </p:nvSpPr>
        <p:spPr bwMode="auto">
          <a:xfrm>
            <a:off x="3970338" y="3252788"/>
            <a:ext cx="45402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19"/>
          <p:cNvSpPr>
            <a:spLocks noChangeArrowheads="1"/>
          </p:cNvSpPr>
          <p:nvPr/>
        </p:nvSpPr>
        <p:spPr bwMode="auto">
          <a:xfrm>
            <a:off x="4127500"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20"/>
          <p:cNvSpPr>
            <a:spLocks/>
          </p:cNvSpPr>
          <p:nvPr/>
        </p:nvSpPr>
        <p:spPr bwMode="auto">
          <a:xfrm>
            <a:off x="4075113" y="2286000"/>
            <a:ext cx="269875" cy="714375"/>
          </a:xfrm>
          <a:custGeom>
            <a:avLst/>
            <a:gdLst>
              <a:gd name="T0" fmla="*/ 113 w 196"/>
              <a:gd name="T1" fmla="*/ 475 h 481"/>
              <a:gd name="T2" fmla="*/ 155 w 196"/>
              <a:gd name="T3" fmla="*/ 452 h 481"/>
              <a:gd name="T4" fmla="*/ 187 w 196"/>
              <a:gd name="T5" fmla="*/ 412 h 481"/>
              <a:gd name="T6" fmla="*/ 192 w 196"/>
              <a:gd name="T7" fmla="*/ 358 h 481"/>
              <a:gd name="T8" fmla="*/ 167 w 196"/>
              <a:gd name="T9" fmla="*/ 312 h 481"/>
              <a:gd name="T10" fmla="*/ 127 w 196"/>
              <a:gd name="T11" fmla="*/ 282 h 481"/>
              <a:gd name="T12" fmla="*/ 87 w 196"/>
              <a:gd name="T13" fmla="*/ 271 h 481"/>
              <a:gd name="T14" fmla="*/ 50 w 196"/>
              <a:gd name="T15" fmla="*/ 277 h 481"/>
              <a:gd name="T16" fmla="*/ 20 w 196"/>
              <a:gd name="T17" fmla="*/ 297 h 481"/>
              <a:gd name="T18" fmla="*/ 1 w 196"/>
              <a:gd name="T19" fmla="*/ 328 h 481"/>
              <a:gd name="T20" fmla="*/ 6 w 196"/>
              <a:gd name="T21" fmla="*/ 366 h 481"/>
              <a:gd name="T22" fmla="*/ 29 w 196"/>
              <a:gd name="T23" fmla="*/ 395 h 481"/>
              <a:gd name="T24" fmla="*/ 63 w 196"/>
              <a:gd name="T25" fmla="*/ 410 h 481"/>
              <a:gd name="T26" fmla="*/ 99 w 196"/>
              <a:gd name="T27" fmla="*/ 412 h 481"/>
              <a:gd name="T28" fmla="*/ 142 w 196"/>
              <a:gd name="T29" fmla="*/ 395 h 481"/>
              <a:gd name="T30" fmla="*/ 179 w 196"/>
              <a:gd name="T31" fmla="*/ 360 h 481"/>
              <a:gd name="T32" fmla="*/ 194 w 196"/>
              <a:gd name="T33" fmla="*/ 309 h 481"/>
              <a:gd name="T34" fmla="*/ 179 w 196"/>
              <a:gd name="T35" fmla="*/ 259 h 481"/>
              <a:gd name="T36" fmla="*/ 141 w 196"/>
              <a:gd name="T37" fmla="*/ 224 h 481"/>
              <a:gd name="T38" fmla="*/ 99 w 196"/>
              <a:gd name="T39" fmla="*/ 206 h 481"/>
              <a:gd name="T40" fmla="*/ 62 w 196"/>
              <a:gd name="T41" fmla="*/ 207 h 481"/>
              <a:gd name="T42" fmla="*/ 29 w 196"/>
              <a:gd name="T43" fmla="*/ 222 h 481"/>
              <a:gd name="T44" fmla="*/ 6 w 196"/>
              <a:gd name="T45" fmla="*/ 248 h 481"/>
              <a:gd name="T46" fmla="*/ 1 w 196"/>
              <a:gd name="T47" fmla="*/ 288 h 481"/>
              <a:gd name="T48" fmla="*/ 20 w 196"/>
              <a:gd name="T49" fmla="*/ 318 h 481"/>
              <a:gd name="T50" fmla="*/ 52 w 196"/>
              <a:gd name="T51" fmla="*/ 338 h 481"/>
              <a:gd name="T52" fmla="*/ 86 w 196"/>
              <a:gd name="T53" fmla="*/ 346 h 481"/>
              <a:gd name="T54" fmla="*/ 128 w 196"/>
              <a:gd name="T55" fmla="*/ 335 h 481"/>
              <a:gd name="T56" fmla="*/ 168 w 196"/>
              <a:gd name="T57" fmla="*/ 306 h 481"/>
              <a:gd name="T58" fmla="*/ 193 w 196"/>
              <a:gd name="T59" fmla="*/ 261 h 481"/>
              <a:gd name="T60" fmla="*/ 187 w 196"/>
              <a:gd name="T61" fmla="*/ 207 h 481"/>
              <a:gd name="T62" fmla="*/ 155 w 196"/>
              <a:gd name="T63" fmla="*/ 166 h 481"/>
              <a:gd name="T64" fmla="*/ 113 w 196"/>
              <a:gd name="T65" fmla="*/ 143 h 481"/>
              <a:gd name="T66" fmla="*/ 75 w 196"/>
              <a:gd name="T67" fmla="*/ 139 h 481"/>
              <a:gd name="T68" fmla="*/ 40 w 196"/>
              <a:gd name="T69" fmla="*/ 149 h 481"/>
              <a:gd name="T70" fmla="*/ 12 w 196"/>
              <a:gd name="T71" fmla="*/ 172 h 481"/>
              <a:gd name="T72" fmla="*/ 0 w 196"/>
              <a:gd name="T73" fmla="*/ 207 h 481"/>
              <a:gd name="T74" fmla="*/ 12 w 196"/>
              <a:gd name="T75" fmla="*/ 242 h 481"/>
              <a:gd name="T76" fmla="*/ 40 w 196"/>
              <a:gd name="T77" fmla="*/ 267 h 481"/>
              <a:gd name="T78" fmla="*/ 75 w 196"/>
              <a:gd name="T79" fmla="*/ 277 h 481"/>
              <a:gd name="T80" fmla="*/ 113 w 196"/>
              <a:gd name="T81" fmla="*/ 274 h 481"/>
              <a:gd name="T82" fmla="*/ 155 w 196"/>
              <a:gd name="T83" fmla="*/ 248 h 481"/>
              <a:gd name="T84" fmla="*/ 187 w 196"/>
              <a:gd name="T85" fmla="*/ 207 h 481"/>
              <a:gd name="T86" fmla="*/ 193 w 196"/>
              <a:gd name="T87" fmla="*/ 152 h 481"/>
              <a:gd name="T88" fmla="*/ 167 w 196"/>
              <a:gd name="T89" fmla="*/ 108 h 481"/>
              <a:gd name="T90" fmla="*/ 126 w 196"/>
              <a:gd name="T91" fmla="*/ 78 h 481"/>
              <a:gd name="T92" fmla="*/ 86 w 196"/>
              <a:gd name="T93" fmla="*/ 67 h 481"/>
              <a:gd name="T94" fmla="*/ 52 w 196"/>
              <a:gd name="T95" fmla="*/ 76 h 481"/>
              <a:gd name="T96" fmla="*/ 20 w 196"/>
              <a:gd name="T97" fmla="*/ 97 h 481"/>
              <a:gd name="T98" fmla="*/ 2 w 196"/>
              <a:gd name="T99" fmla="*/ 128 h 481"/>
              <a:gd name="T100" fmla="*/ 5 w 196"/>
              <a:gd name="T101" fmla="*/ 160 h 481"/>
              <a:gd name="T102" fmla="*/ 26 w 196"/>
              <a:gd name="T103" fmla="*/ 187 h 481"/>
              <a:gd name="T104" fmla="*/ 60 w 196"/>
              <a:gd name="T105" fmla="*/ 206 h 481"/>
              <a:gd name="T106" fmla="*/ 101 w 196"/>
              <a:gd name="T107" fmla="*/ 207 h 481"/>
              <a:gd name="T108" fmla="*/ 145 w 196"/>
              <a:gd name="T109" fmla="*/ 187 h 481"/>
              <a:gd name="T110" fmla="*/ 180 w 196"/>
              <a:gd name="T111" fmla="*/ 149 h 481"/>
              <a:gd name="T112" fmla="*/ 195 w 196"/>
              <a:gd name="T113" fmla="*/ 102 h 481"/>
              <a:gd name="T114" fmla="*/ 180 w 196"/>
              <a:gd name="T115" fmla="*/ 57 h 481"/>
              <a:gd name="T116" fmla="*/ 145 w 196"/>
              <a:gd name="T117" fmla="*/ 21 h 481"/>
              <a:gd name="T118" fmla="*/ 100 w 196"/>
              <a:gd name="T119" fmla="*/ 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21"/>
          <p:cNvSpPr>
            <a:spLocks/>
          </p:cNvSpPr>
          <p:nvPr/>
        </p:nvSpPr>
        <p:spPr bwMode="auto">
          <a:xfrm>
            <a:off x="3290888" y="1863725"/>
            <a:ext cx="665162" cy="292100"/>
          </a:xfrm>
          <a:custGeom>
            <a:avLst/>
            <a:gdLst>
              <a:gd name="T0" fmla="*/ 476 w 482"/>
              <a:gd name="T1" fmla="*/ 83 h 197"/>
              <a:gd name="T2" fmla="*/ 453 w 482"/>
              <a:gd name="T3" fmla="*/ 40 h 197"/>
              <a:gd name="T4" fmla="*/ 412 w 482"/>
              <a:gd name="T5" fmla="*/ 8 h 197"/>
              <a:gd name="T6" fmla="*/ 359 w 482"/>
              <a:gd name="T7" fmla="*/ 4 h 197"/>
              <a:gd name="T8" fmla="*/ 313 w 482"/>
              <a:gd name="T9" fmla="*/ 28 h 197"/>
              <a:gd name="T10" fmla="*/ 283 w 482"/>
              <a:gd name="T11" fmla="*/ 68 h 197"/>
              <a:gd name="T12" fmla="*/ 272 w 482"/>
              <a:gd name="T13" fmla="*/ 109 h 197"/>
              <a:gd name="T14" fmla="*/ 278 w 482"/>
              <a:gd name="T15" fmla="*/ 145 h 197"/>
              <a:gd name="T16" fmla="*/ 298 w 482"/>
              <a:gd name="T17" fmla="*/ 176 h 197"/>
              <a:gd name="T18" fmla="*/ 328 w 482"/>
              <a:gd name="T19" fmla="*/ 195 h 197"/>
              <a:gd name="T20" fmla="*/ 366 w 482"/>
              <a:gd name="T21" fmla="*/ 190 h 197"/>
              <a:gd name="T22" fmla="*/ 396 w 482"/>
              <a:gd name="T23" fmla="*/ 166 h 197"/>
              <a:gd name="T24" fmla="*/ 411 w 482"/>
              <a:gd name="T25" fmla="*/ 132 h 197"/>
              <a:gd name="T26" fmla="*/ 412 w 482"/>
              <a:gd name="T27" fmla="*/ 97 h 197"/>
              <a:gd name="T28" fmla="*/ 396 w 482"/>
              <a:gd name="T29" fmla="*/ 53 h 197"/>
              <a:gd name="T30" fmla="*/ 360 w 482"/>
              <a:gd name="T31" fmla="*/ 17 h 197"/>
              <a:gd name="T32" fmla="*/ 310 w 482"/>
              <a:gd name="T33" fmla="*/ 1 h 197"/>
              <a:gd name="T34" fmla="*/ 260 w 482"/>
              <a:gd name="T35" fmla="*/ 17 h 197"/>
              <a:gd name="T36" fmla="*/ 224 w 482"/>
              <a:gd name="T37" fmla="*/ 54 h 197"/>
              <a:gd name="T38" fmla="*/ 206 w 482"/>
              <a:gd name="T39" fmla="*/ 97 h 197"/>
              <a:gd name="T40" fmla="*/ 208 w 482"/>
              <a:gd name="T41" fmla="*/ 133 h 197"/>
              <a:gd name="T42" fmla="*/ 223 w 482"/>
              <a:gd name="T43" fmla="*/ 166 h 197"/>
              <a:gd name="T44" fmla="*/ 249 w 482"/>
              <a:gd name="T45" fmla="*/ 190 h 197"/>
              <a:gd name="T46" fmla="*/ 289 w 482"/>
              <a:gd name="T47" fmla="*/ 195 h 197"/>
              <a:gd name="T48" fmla="*/ 319 w 482"/>
              <a:gd name="T49" fmla="*/ 176 h 197"/>
              <a:gd name="T50" fmla="*/ 339 w 482"/>
              <a:gd name="T51" fmla="*/ 144 h 197"/>
              <a:gd name="T52" fmla="*/ 347 w 482"/>
              <a:gd name="T53" fmla="*/ 110 h 197"/>
              <a:gd name="T54" fmla="*/ 336 w 482"/>
              <a:gd name="T55" fmla="*/ 67 h 197"/>
              <a:gd name="T56" fmla="*/ 307 w 482"/>
              <a:gd name="T57" fmla="*/ 27 h 197"/>
              <a:gd name="T58" fmla="*/ 261 w 482"/>
              <a:gd name="T59" fmla="*/ 2 h 197"/>
              <a:gd name="T60" fmla="*/ 208 w 482"/>
              <a:gd name="T61" fmla="*/ 8 h 197"/>
              <a:gd name="T62" fmla="*/ 167 w 482"/>
              <a:gd name="T63" fmla="*/ 40 h 197"/>
              <a:gd name="T64" fmla="*/ 144 w 482"/>
              <a:gd name="T65" fmla="*/ 83 h 197"/>
              <a:gd name="T66" fmla="*/ 139 w 482"/>
              <a:gd name="T67" fmla="*/ 120 h 197"/>
              <a:gd name="T68" fmla="*/ 150 w 482"/>
              <a:gd name="T69" fmla="*/ 156 h 197"/>
              <a:gd name="T70" fmla="*/ 173 w 482"/>
              <a:gd name="T71" fmla="*/ 184 h 197"/>
              <a:gd name="T72" fmla="*/ 208 w 482"/>
              <a:gd name="T73" fmla="*/ 196 h 197"/>
              <a:gd name="T74" fmla="*/ 243 w 482"/>
              <a:gd name="T75" fmla="*/ 184 h 197"/>
              <a:gd name="T76" fmla="*/ 267 w 482"/>
              <a:gd name="T77" fmla="*/ 156 h 197"/>
              <a:gd name="T78" fmla="*/ 278 w 482"/>
              <a:gd name="T79" fmla="*/ 120 h 197"/>
              <a:gd name="T80" fmla="*/ 275 w 482"/>
              <a:gd name="T81" fmla="*/ 83 h 197"/>
              <a:gd name="T82" fmla="*/ 249 w 482"/>
              <a:gd name="T83" fmla="*/ 40 h 197"/>
              <a:gd name="T84" fmla="*/ 208 w 482"/>
              <a:gd name="T85" fmla="*/ 8 h 197"/>
              <a:gd name="T86" fmla="*/ 153 w 482"/>
              <a:gd name="T87" fmla="*/ 2 h 197"/>
              <a:gd name="T88" fmla="*/ 108 w 482"/>
              <a:gd name="T89" fmla="*/ 28 h 197"/>
              <a:gd name="T90" fmla="*/ 78 w 482"/>
              <a:gd name="T91" fmla="*/ 70 h 197"/>
              <a:gd name="T92" fmla="*/ 67 w 482"/>
              <a:gd name="T93" fmla="*/ 110 h 197"/>
              <a:gd name="T94" fmla="*/ 76 w 482"/>
              <a:gd name="T95" fmla="*/ 144 h 197"/>
              <a:gd name="T96" fmla="*/ 98 w 482"/>
              <a:gd name="T97" fmla="*/ 176 h 197"/>
              <a:gd name="T98" fmla="*/ 128 w 482"/>
              <a:gd name="T99" fmla="*/ 194 h 197"/>
              <a:gd name="T100" fmla="*/ 160 w 482"/>
              <a:gd name="T101" fmla="*/ 191 h 197"/>
              <a:gd name="T102" fmla="*/ 188 w 482"/>
              <a:gd name="T103" fmla="*/ 170 h 197"/>
              <a:gd name="T104" fmla="*/ 206 w 482"/>
              <a:gd name="T105" fmla="*/ 136 h 197"/>
              <a:gd name="T106" fmla="*/ 208 w 482"/>
              <a:gd name="T107" fmla="*/ 94 h 197"/>
              <a:gd name="T108" fmla="*/ 188 w 482"/>
              <a:gd name="T109" fmla="*/ 51 h 197"/>
              <a:gd name="T110" fmla="*/ 150 w 482"/>
              <a:gd name="T111" fmla="*/ 15 h 197"/>
              <a:gd name="T112" fmla="*/ 102 w 482"/>
              <a:gd name="T113" fmla="*/ 0 h 197"/>
              <a:gd name="T114" fmla="*/ 57 w 482"/>
              <a:gd name="T115" fmla="*/ 15 h 197"/>
              <a:gd name="T116" fmla="*/ 21 w 482"/>
              <a:gd name="T117" fmla="*/ 51 h 197"/>
              <a:gd name="T118" fmla="*/ 2 w 482"/>
              <a:gd name="T119"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2"/>
          <p:cNvSpPr>
            <a:spLocks noChangeShapeType="1"/>
          </p:cNvSpPr>
          <p:nvPr/>
        </p:nvSpPr>
        <p:spPr bwMode="auto">
          <a:xfrm flipV="1">
            <a:off x="303847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23"/>
          <p:cNvSpPr>
            <a:spLocks noChangeShapeType="1"/>
          </p:cNvSpPr>
          <p:nvPr/>
        </p:nvSpPr>
        <p:spPr bwMode="auto">
          <a:xfrm>
            <a:off x="280987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24"/>
          <p:cNvSpPr>
            <a:spLocks noChangeArrowheads="1"/>
          </p:cNvSpPr>
          <p:nvPr/>
        </p:nvSpPr>
        <p:spPr bwMode="auto">
          <a:xfrm>
            <a:off x="297497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5"/>
          <p:cNvSpPr>
            <a:spLocks/>
          </p:cNvSpPr>
          <p:nvPr/>
        </p:nvSpPr>
        <p:spPr bwMode="auto">
          <a:xfrm>
            <a:off x="2149475" y="1863725"/>
            <a:ext cx="665163" cy="292100"/>
          </a:xfrm>
          <a:custGeom>
            <a:avLst/>
            <a:gdLst>
              <a:gd name="T0" fmla="*/ 476 w 482"/>
              <a:gd name="T1" fmla="*/ 83 h 197"/>
              <a:gd name="T2" fmla="*/ 453 w 482"/>
              <a:gd name="T3" fmla="*/ 40 h 197"/>
              <a:gd name="T4" fmla="*/ 412 w 482"/>
              <a:gd name="T5" fmla="*/ 8 h 197"/>
              <a:gd name="T6" fmla="*/ 359 w 482"/>
              <a:gd name="T7" fmla="*/ 4 h 197"/>
              <a:gd name="T8" fmla="*/ 313 w 482"/>
              <a:gd name="T9" fmla="*/ 28 h 197"/>
              <a:gd name="T10" fmla="*/ 283 w 482"/>
              <a:gd name="T11" fmla="*/ 68 h 197"/>
              <a:gd name="T12" fmla="*/ 272 w 482"/>
              <a:gd name="T13" fmla="*/ 109 h 197"/>
              <a:gd name="T14" fmla="*/ 278 w 482"/>
              <a:gd name="T15" fmla="*/ 145 h 197"/>
              <a:gd name="T16" fmla="*/ 298 w 482"/>
              <a:gd name="T17" fmla="*/ 176 h 197"/>
              <a:gd name="T18" fmla="*/ 328 w 482"/>
              <a:gd name="T19" fmla="*/ 195 h 197"/>
              <a:gd name="T20" fmla="*/ 366 w 482"/>
              <a:gd name="T21" fmla="*/ 190 h 197"/>
              <a:gd name="T22" fmla="*/ 396 w 482"/>
              <a:gd name="T23" fmla="*/ 166 h 197"/>
              <a:gd name="T24" fmla="*/ 411 w 482"/>
              <a:gd name="T25" fmla="*/ 132 h 197"/>
              <a:gd name="T26" fmla="*/ 412 w 482"/>
              <a:gd name="T27" fmla="*/ 97 h 197"/>
              <a:gd name="T28" fmla="*/ 396 w 482"/>
              <a:gd name="T29" fmla="*/ 53 h 197"/>
              <a:gd name="T30" fmla="*/ 360 w 482"/>
              <a:gd name="T31" fmla="*/ 17 h 197"/>
              <a:gd name="T32" fmla="*/ 310 w 482"/>
              <a:gd name="T33" fmla="*/ 1 h 197"/>
              <a:gd name="T34" fmla="*/ 260 w 482"/>
              <a:gd name="T35" fmla="*/ 17 h 197"/>
              <a:gd name="T36" fmla="*/ 224 w 482"/>
              <a:gd name="T37" fmla="*/ 54 h 197"/>
              <a:gd name="T38" fmla="*/ 206 w 482"/>
              <a:gd name="T39" fmla="*/ 97 h 197"/>
              <a:gd name="T40" fmla="*/ 208 w 482"/>
              <a:gd name="T41" fmla="*/ 133 h 197"/>
              <a:gd name="T42" fmla="*/ 223 w 482"/>
              <a:gd name="T43" fmla="*/ 166 h 197"/>
              <a:gd name="T44" fmla="*/ 249 w 482"/>
              <a:gd name="T45" fmla="*/ 190 h 197"/>
              <a:gd name="T46" fmla="*/ 289 w 482"/>
              <a:gd name="T47" fmla="*/ 195 h 197"/>
              <a:gd name="T48" fmla="*/ 319 w 482"/>
              <a:gd name="T49" fmla="*/ 176 h 197"/>
              <a:gd name="T50" fmla="*/ 339 w 482"/>
              <a:gd name="T51" fmla="*/ 144 h 197"/>
              <a:gd name="T52" fmla="*/ 347 w 482"/>
              <a:gd name="T53" fmla="*/ 110 h 197"/>
              <a:gd name="T54" fmla="*/ 336 w 482"/>
              <a:gd name="T55" fmla="*/ 67 h 197"/>
              <a:gd name="T56" fmla="*/ 307 w 482"/>
              <a:gd name="T57" fmla="*/ 27 h 197"/>
              <a:gd name="T58" fmla="*/ 261 w 482"/>
              <a:gd name="T59" fmla="*/ 2 h 197"/>
              <a:gd name="T60" fmla="*/ 208 w 482"/>
              <a:gd name="T61" fmla="*/ 8 h 197"/>
              <a:gd name="T62" fmla="*/ 167 w 482"/>
              <a:gd name="T63" fmla="*/ 40 h 197"/>
              <a:gd name="T64" fmla="*/ 144 w 482"/>
              <a:gd name="T65" fmla="*/ 83 h 197"/>
              <a:gd name="T66" fmla="*/ 139 w 482"/>
              <a:gd name="T67" fmla="*/ 120 h 197"/>
              <a:gd name="T68" fmla="*/ 150 w 482"/>
              <a:gd name="T69" fmla="*/ 156 h 197"/>
              <a:gd name="T70" fmla="*/ 173 w 482"/>
              <a:gd name="T71" fmla="*/ 184 h 197"/>
              <a:gd name="T72" fmla="*/ 208 w 482"/>
              <a:gd name="T73" fmla="*/ 196 h 197"/>
              <a:gd name="T74" fmla="*/ 243 w 482"/>
              <a:gd name="T75" fmla="*/ 184 h 197"/>
              <a:gd name="T76" fmla="*/ 267 w 482"/>
              <a:gd name="T77" fmla="*/ 156 h 197"/>
              <a:gd name="T78" fmla="*/ 278 w 482"/>
              <a:gd name="T79" fmla="*/ 120 h 197"/>
              <a:gd name="T80" fmla="*/ 275 w 482"/>
              <a:gd name="T81" fmla="*/ 83 h 197"/>
              <a:gd name="T82" fmla="*/ 249 w 482"/>
              <a:gd name="T83" fmla="*/ 40 h 197"/>
              <a:gd name="T84" fmla="*/ 208 w 482"/>
              <a:gd name="T85" fmla="*/ 8 h 197"/>
              <a:gd name="T86" fmla="*/ 153 w 482"/>
              <a:gd name="T87" fmla="*/ 2 h 197"/>
              <a:gd name="T88" fmla="*/ 108 w 482"/>
              <a:gd name="T89" fmla="*/ 28 h 197"/>
              <a:gd name="T90" fmla="*/ 78 w 482"/>
              <a:gd name="T91" fmla="*/ 70 h 197"/>
              <a:gd name="T92" fmla="*/ 67 w 482"/>
              <a:gd name="T93" fmla="*/ 110 h 197"/>
              <a:gd name="T94" fmla="*/ 76 w 482"/>
              <a:gd name="T95" fmla="*/ 144 h 197"/>
              <a:gd name="T96" fmla="*/ 98 w 482"/>
              <a:gd name="T97" fmla="*/ 176 h 197"/>
              <a:gd name="T98" fmla="*/ 128 w 482"/>
              <a:gd name="T99" fmla="*/ 194 h 197"/>
              <a:gd name="T100" fmla="*/ 160 w 482"/>
              <a:gd name="T101" fmla="*/ 191 h 197"/>
              <a:gd name="T102" fmla="*/ 188 w 482"/>
              <a:gd name="T103" fmla="*/ 170 h 197"/>
              <a:gd name="T104" fmla="*/ 206 w 482"/>
              <a:gd name="T105" fmla="*/ 136 h 197"/>
              <a:gd name="T106" fmla="*/ 208 w 482"/>
              <a:gd name="T107" fmla="*/ 94 h 197"/>
              <a:gd name="T108" fmla="*/ 188 w 482"/>
              <a:gd name="T109" fmla="*/ 51 h 197"/>
              <a:gd name="T110" fmla="*/ 150 w 482"/>
              <a:gd name="T111" fmla="*/ 15 h 197"/>
              <a:gd name="T112" fmla="*/ 102 w 482"/>
              <a:gd name="T113" fmla="*/ 0 h 197"/>
              <a:gd name="T114" fmla="*/ 57 w 482"/>
              <a:gd name="T115" fmla="*/ 15 h 197"/>
              <a:gd name="T116" fmla="*/ 21 w 482"/>
              <a:gd name="T117" fmla="*/ 51 h 197"/>
              <a:gd name="T118" fmla="*/ 2 w 482"/>
              <a:gd name="T119"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26"/>
          <p:cNvSpPr>
            <a:spLocks/>
          </p:cNvSpPr>
          <p:nvPr/>
        </p:nvSpPr>
        <p:spPr bwMode="auto">
          <a:xfrm>
            <a:off x="2833688" y="2287588"/>
            <a:ext cx="287337" cy="862012"/>
          </a:xfrm>
          <a:custGeom>
            <a:avLst/>
            <a:gdLst>
              <a:gd name="T0" fmla="*/ 122 w 209"/>
              <a:gd name="T1" fmla="*/ 4 h 580"/>
              <a:gd name="T2" fmla="*/ 81 w 209"/>
              <a:gd name="T3" fmla="*/ 26 h 580"/>
              <a:gd name="T4" fmla="*/ 48 w 209"/>
              <a:gd name="T5" fmla="*/ 73 h 580"/>
              <a:gd name="T6" fmla="*/ 36 w 209"/>
              <a:gd name="T7" fmla="*/ 137 h 580"/>
              <a:gd name="T8" fmla="*/ 52 w 209"/>
              <a:gd name="T9" fmla="*/ 194 h 580"/>
              <a:gd name="T10" fmla="*/ 85 w 209"/>
              <a:gd name="T11" fmla="*/ 234 h 580"/>
              <a:gd name="T12" fmla="*/ 119 w 209"/>
              <a:gd name="T13" fmla="*/ 251 h 580"/>
              <a:gd name="T14" fmla="*/ 154 w 209"/>
              <a:gd name="T15" fmla="*/ 247 h 580"/>
              <a:gd name="T16" fmla="*/ 183 w 209"/>
              <a:gd name="T17" fmla="*/ 226 h 580"/>
              <a:gd name="T18" fmla="*/ 204 w 209"/>
              <a:gd name="T19" fmla="*/ 192 h 580"/>
              <a:gd name="T20" fmla="*/ 205 w 209"/>
              <a:gd name="T21" fmla="*/ 146 h 580"/>
              <a:gd name="T22" fmla="*/ 187 w 209"/>
              <a:gd name="T23" fmla="*/ 108 h 580"/>
              <a:gd name="T24" fmla="*/ 159 w 209"/>
              <a:gd name="T25" fmla="*/ 86 h 580"/>
              <a:gd name="T26" fmla="*/ 127 w 209"/>
              <a:gd name="T27" fmla="*/ 81 h 580"/>
              <a:gd name="T28" fmla="*/ 86 w 209"/>
              <a:gd name="T29" fmla="*/ 98 h 580"/>
              <a:gd name="T30" fmla="*/ 48 w 209"/>
              <a:gd name="T31" fmla="*/ 136 h 580"/>
              <a:gd name="T32" fmla="*/ 28 w 209"/>
              <a:gd name="T33" fmla="*/ 195 h 580"/>
              <a:gd name="T34" fmla="*/ 35 w 209"/>
              <a:gd name="T35" fmla="*/ 257 h 580"/>
              <a:gd name="T36" fmla="*/ 65 w 209"/>
              <a:gd name="T37" fmla="*/ 304 h 580"/>
              <a:gd name="T38" fmla="*/ 101 w 209"/>
              <a:gd name="T39" fmla="*/ 330 h 580"/>
              <a:gd name="T40" fmla="*/ 134 w 209"/>
              <a:gd name="T41" fmla="*/ 331 h 580"/>
              <a:gd name="T42" fmla="*/ 165 w 209"/>
              <a:gd name="T43" fmla="*/ 316 h 580"/>
              <a:gd name="T44" fmla="*/ 190 w 209"/>
              <a:gd name="T45" fmla="*/ 287 h 580"/>
              <a:gd name="T46" fmla="*/ 199 w 209"/>
              <a:gd name="T47" fmla="*/ 239 h 580"/>
              <a:gd name="T48" fmla="*/ 186 w 209"/>
              <a:gd name="T49" fmla="*/ 201 h 580"/>
              <a:gd name="T50" fmla="*/ 160 w 209"/>
              <a:gd name="T51" fmla="*/ 174 h 580"/>
              <a:gd name="T52" fmla="*/ 130 w 209"/>
              <a:gd name="T53" fmla="*/ 162 h 580"/>
              <a:gd name="T54" fmla="*/ 90 w 209"/>
              <a:gd name="T55" fmla="*/ 171 h 580"/>
              <a:gd name="T56" fmla="*/ 50 w 209"/>
              <a:gd name="T57" fmla="*/ 201 h 580"/>
              <a:gd name="T58" fmla="*/ 23 w 209"/>
              <a:gd name="T59" fmla="*/ 254 h 580"/>
              <a:gd name="T60" fmla="*/ 22 w 209"/>
              <a:gd name="T61" fmla="*/ 320 h 580"/>
              <a:gd name="T62" fmla="*/ 45 w 209"/>
              <a:gd name="T63" fmla="*/ 373 h 580"/>
              <a:gd name="T64" fmla="*/ 80 w 209"/>
              <a:gd name="T65" fmla="*/ 404 h 580"/>
              <a:gd name="T66" fmla="*/ 113 w 209"/>
              <a:gd name="T67" fmla="*/ 413 h 580"/>
              <a:gd name="T68" fmla="*/ 146 w 209"/>
              <a:gd name="T69" fmla="*/ 403 h 580"/>
              <a:gd name="T70" fmla="*/ 174 w 209"/>
              <a:gd name="T71" fmla="*/ 379 h 580"/>
              <a:gd name="T72" fmla="*/ 190 w 209"/>
              <a:gd name="T73" fmla="*/ 337 h 580"/>
              <a:gd name="T74" fmla="*/ 183 w 209"/>
              <a:gd name="T75" fmla="*/ 294 h 580"/>
              <a:gd name="T76" fmla="*/ 161 w 209"/>
              <a:gd name="T77" fmla="*/ 261 h 580"/>
              <a:gd name="T78" fmla="*/ 131 w 209"/>
              <a:gd name="T79" fmla="*/ 245 h 580"/>
              <a:gd name="T80" fmla="*/ 96 w 209"/>
              <a:gd name="T81" fmla="*/ 246 h 580"/>
              <a:gd name="T82" fmla="*/ 55 w 209"/>
              <a:gd name="T83" fmla="*/ 273 h 580"/>
              <a:gd name="T84" fmla="*/ 22 w 209"/>
              <a:gd name="T85" fmla="*/ 320 h 580"/>
              <a:gd name="T86" fmla="*/ 9 w 209"/>
              <a:gd name="T87" fmla="*/ 385 h 580"/>
              <a:gd name="T88" fmla="*/ 26 w 209"/>
              <a:gd name="T89" fmla="*/ 441 h 580"/>
              <a:gd name="T90" fmla="*/ 60 w 209"/>
              <a:gd name="T91" fmla="*/ 482 h 580"/>
              <a:gd name="T92" fmla="*/ 95 w 209"/>
              <a:gd name="T93" fmla="*/ 499 h 580"/>
              <a:gd name="T94" fmla="*/ 127 w 209"/>
              <a:gd name="T95" fmla="*/ 491 h 580"/>
              <a:gd name="T96" fmla="*/ 158 w 209"/>
              <a:gd name="T97" fmla="*/ 468 h 580"/>
              <a:gd name="T98" fmla="*/ 178 w 209"/>
              <a:gd name="T99" fmla="*/ 433 h 580"/>
              <a:gd name="T100" fmla="*/ 180 w 209"/>
              <a:gd name="T101" fmla="*/ 394 h 580"/>
              <a:gd name="T102" fmla="*/ 164 w 209"/>
              <a:gd name="T103" fmla="*/ 360 h 580"/>
              <a:gd name="T104" fmla="*/ 136 w 209"/>
              <a:gd name="T105" fmla="*/ 334 h 580"/>
              <a:gd name="T106" fmla="*/ 99 w 209"/>
              <a:gd name="T107" fmla="*/ 328 h 580"/>
              <a:gd name="T108" fmla="*/ 56 w 209"/>
              <a:gd name="T109" fmla="*/ 349 h 580"/>
              <a:gd name="T110" fmla="*/ 20 w 209"/>
              <a:gd name="T111" fmla="*/ 390 h 580"/>
              <a:gd name="T112" fmla="*/ 0 w 209"/>
              <a:gd name="T113" fmla="*/ 446 h 580"/>
              <a:gd name="T114" fmla="*/ 9 w 209"/>
              <a:gd name="T115" fmla="*/ 502 h 580"/>
              <a:gd name="T116" fmla="*/ 35 w 209"/>
              <a:gd name="T117" fmla="*/ 549 h 580"/>
              <a:gd name="T118" fmla="*/ 74 w 209"/>
              <a:gd name="T119" fmla="*/ 57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 h="580">
                <a:moveTo>
                  <a:pt x="147" y="0"/>
                </a:moveTo>
                <a:lnTo>
                  <a:pt x="135" y="1"/>
                </a:lnTo>
                <a:lnTo>
                  <a:pt x="122" y="4"/>
                </a:lnTo>
                <a:lnTo>
                  <a:pt x="109" y="9"/>
                </a:lnTo>
                <a:lnTo>
                  <a:pt x="94" y="16"/>
                </a:lnTo>
                <a:lnTo>
                  <a:pt x="81" y="26"/>
                </a:lnTo>
                <a:lnTo>
                  <a:pt x="67" y="39"/>
                </a:lnTo>
                <a:lnTo>
                  <a:pt x="57" y="55"/>
                </a:lnTo>
                <a:lnTo>
                  <a:pt x="48" y="73"/>
                </a:lnTo>
                <a:lnTo>
                  <a:pt x="40" y="93"/>
                </a:lnTo>
                <a:lnTo>
                  <a:pt x="36" y="115"/>
                </a:lnTo>
                <a:lnTo>
                  <a:pt x="36" y="137"/>
                </a:lnTo>
                <a:lnTo>
                  <a:pt x="39" y="158"/>
                </a:lnTo>
                <a:lnTo>
                  <a:pt x="44" y="177"/>
                </a:lnTo>
                <a:lnTo>
                  <a:pt x="52" y="194"/>
                </a:lnTo>
                <a:lnTo>
                  <a:pt x="62" y="211"/>
                </a:lnTo>
                <a:lnTo>
                  <a:pt x="73" y="222"/>
                </a:lnTo>
                <a:lnTo>
                  <a:pt x="85" y="234"/>
                </a:lnTo>
                <a:lnTo>
                  <a:pt x="97" y="242"/>
                </a:lnTo>
                <a:lnTo>
                  <a:pt x="109" y="249"/>
                </a:lnTo>
                <a:lnTo>
                  <a:pt x="119" y="251"/>
                </a:lnTo>
                <a:lnTo>
                  <a:pt x="130" y="251"/>
                </a:lnTo>
                <a:lnTo>
                  <a:pt x="142" y="250"/>
                </a:lnTo>
                <a:lnTo>
                  <a:pt x="154" y="247"/>
                </a:lnTo>
                <a:lnTo>
                  <a:pt x="163" y="241"/>
                </a:lnTo>
                <a:lnTo>
                  <a:pt x="173" y="234"/>
                </a:lnTo>
                <a:lnTo>
                  <a:pt x="183" y="226"/>
                </a:lnTo>
                <a:lnTo>
                  <a:pt x="191" y="216"/>
                </a:lnTo>
                <a:lnTo>
                  <a:pt x="199" y="206"/>
                </a:lnTo>
                <a:lnTo>
                  <a:pt x="204" y="192"/>
                </a:lnTo>
                <a:lnTo>
                  <a:pt x="207" y="175"/>
                </a:lnTo>
                <a:lnTo>
                  <a:pt x="208" y="159"/>
                </a:lnTo>
                <a:lnTo>
                  <a:pt x="205" y="146"/>
                </a:lnTo>
                <a:lnTo>
                  <a:pt x="200" y="132"/>
                </a:lnTo>
                <a:lnTo>
                  <a:pt x="194" y="120"/>
                </a:lnTo>
                <a:lnTo>
                  <a:pt x="187" y="108"/>
                </a:lnTo>
                <a:lnTo>
                  <a:pt x="178" y="99"/>
                </a:lnTo>
                <a:lnTo>
                  <a:pt x="169" y="93"/>
                </a:lnTo>
                <a:lnTo>
                  <a:pt x="159" y="86"/>
                </a:lnTo>
                <a:lnTo>
                  <a:pt x="148" y="83"/>
                </a:lnTo>
                <a:lnTo>
                  <a:pt x="139" y="80"/>
                </a:lnTo>
                <a:lnTo>
                  <a:pt x="127" y="81"/>
                </a:lnTo>
                <a:lnTo>
                  <a:pt x="113" y="84"/>
                </a:lnTo>
                <a:lnTo>
                  <a:pt x="101" y="89"/>
                </a:lnTo>
                <a:lnTo>
                  <a:pt x="86" y="98"/>
                </a:lnTo>
                <a:lnTo>
                  <a:pt x="72" y="108"/>
                </a:lnTo>
                <a:lnTo>
                  <a:pt x="59" y="121"/>
                </a:lnTo>
                <a:lnTo>
                  <a:pt x="48" y="136"/>
                </a:lnTo>
                <a:lnTo>
                  <a:pt x="39" y="155"/>
                </a:lnTo>
                <a:lnTo>
                  <a:pt x="31" y="174"/>
                </a:lnTo>
                <a:lnTo>
                  <a:pt x="28" y="195"/>
                </a:lnTo>
                <a:lnTo>
                  <a:pt x="27" y="217"/>
                </a:lnTo>
                <a:lnTo>
                  <a:pt x="30" y="239"/>
                </a:lnTo>
                <a:lnTo>
                  <a:pt x="35" y="257"/>
                </a:lnTo>
                <a:lnTo>
                  <a:pt x="44" y="275"/>
                </a:lnTo>
                <a:lnTo>
                  <a:pt x="53" y="292"/>
                </a:lnTo>
                <a:lnTo>
                  <a:pt x="65" y="304"/>
                </a:lnTo>
                <a:lnTo>
                  <a:pt x="77" y="316"/>
                </a:lnTo>
                <a:lnTo>
                  <a:pt x="88" y="324"/>
                </a:lnTo>
                <a:lnTo>
                  <a:pt x="101" y="330"/>
                </a:lnTo>
                <a:lnTo>
                  <a:pt x="110" y="333"/>
                </a:lnTo>
                <a:lnTo>
                  <a:pt x="122" y="332"/>
                </a:lnTo>
                <a:lnTo>
                  <a:pt x="134" y="331"/>
                </a:lnTo>
                <a:lnTo>
                  <a:pt x="145" y="329"/>
                </a:lnTo>
                <a:lnTo>
                  <a:pt x="155" y="322"/>
                </a:lnTo>
                <a:lnTo>
                  <a:pt x="165" y="316"/>
                </a:lnTo>
                <a:lnTo>
                  <a:pt x="175" y="308"/>
                </a:lnTo>
                <a:lnTo>
                  <a:pt x="183" y="297"/>
                </a:lnTo>
                <a:lnTo>
                  <a:pt x="190" y="287"/>
                </a:lnTo>
                <a:lnTo>
                  <a:pt x="196" y="272"/>
                </a:lnTo>
                <a:lnTo>
                  <a:pt x="198" y="256"/>
                </a:lnTo>
                <a:lnTo>
                  <a:pt x="199" y="239"/>
                </a:lnTo>
                <a:lnTo>
                  <a:pt x="196" y="226"/>
                </a:lnTo>
                <a:lnTo>
                  <a:pt x="192" y="212"/>
                </a:lnTo>
                <a:lnTo>
                  <a:pt x="186" y="201"/>
                </a:lnTo>
                <a:lnTo>
                  <a:pt x="178" y="189"/>
                </a:lnTo>
                <a:lnTo>
                  <a:pt x="170" y="181"/>
                </a:lnTo>
                <a:lnTo>
                  <a:pt x="160" y="174"/>
                </a:lnTo>
                <a:lnTo>
                  <a:pt x="150" y="168"/>
                </a:lnTo>
                <a:lnTo>
                  <a:pt x="139" y="165"/>
                </a:lnTo>
                <a:lnTo>
                  <a:pt x="130" y="162"/>
                </a:lnTo>
                <a:lnTo>
                  <a:pt x="118" y="163"/>
                </a:lnTo>
                <a:lnTo>
                  <a:pt x="105" y="165"/>
                </a:lnTo>
                <a:lnTo>
                  <a:pt x="90" y="171"/>
                </a:lnTo>
                <a:lnTo>
                  <a:pt x="77" y="179"/>
                </a:lnTo>
                <a:lnTo>
                  <a:pt x="63" y="188"/>
                </a:lnTo>
                <a:lnTo>
                  <a:pt x="50" y="201"/>
                </a:lnTo>
                <a:lnTo>
                  <a:pt x="40" y="216"/>
                </a:lnTo>
                <a:lnTo>
                  <a:pt x="31" y="235"/>
                </a:lnTo>
                <a:lnTo>
                  <a:pt x="23" y="254"/>
                </a:lnTo>
                <a:lnTo>
                  <a:pt x="19" y="277"/>
                </a:lnTo>
                <a:lnTo>
                  <a:pt x="18" y="299"/>
                </a:lnTo>
                <a:lnTo>
                  <a:pt x="22" y="320"/>
                </a:lnTo>
                <a:lnTo>
                  <a:pt x="27" y="339"/>
                </a:lnTo>
                <a:lnTo>
                  <a:pt x="34" y="356"/>
                </a:lnTo>
                <a:lnTo>
                  <a:pt x="45" y="373"/>
                </a:lnTo>
                <a:lnTo>
                  <a:pt x="56" y="384"/>
                </a:lnTo>
                <a:lnTo>
                  <a:pt x="68" y="396"/>
                </a:lnTo>
                <a:lnTo>
                  <a:pt x="80" y="404"/>
                </a:lnTo>
                <a:lnTo>
                  <a:pt x="92" y="411"/>
                </a:lnTo>
                <a:lnTo>
                  <a:pt x="102" y="413"/>
                </a:lnTo>
                <a:lnTo>
                  <a:pt x="113" y="413"/>
                </a:lnTo>
                <a:lnTo>
                  <a:pt x="124" y="412"/>
                </a:lnTo>
                <a:lnTo>
                  <a:pt x="137" y="409"/>
                </a:lnTo>
                <a:lnTo>
                  <a:pt x="146" y="403"/>
                </a:lnTo>
                <a:lnTo>
                  <a:pt x="156" y="396"/>
                </a:lnTo>
                <a:lnTo>
                  <a:pt x="166" y="388"/>
                </a:lnTo>
                <a:lnTo>
                  <a:pt x="174" y="379"/>
                </a:lnTo>
                <a:lnTo>
                  <a:pt x="181" y="369"/>
                </a:lnTo>
                <a:lnTo>
                  <a:pt x="186" y="354"/>
                </a:lnTo>
                <a:lnTo>
                  <a:pt x="190" y="337"/>
                </a:lnTo>
                <a:lnTo>
                  <a:pt x="189" y="321"/>
                </a:lnTo>
                <a:lnTo>
                  <a:pt x="188" y="308"/>
                </a:lnTo>
                <a:lnTo>
                  <a:pt x="183" y="294"/>
                </a:lnTo>
                <a:lnTo>
                  <a:pt x="177" y="282"/>
                </a:lnTo>
                <a:lnTo>
                  <a:pt x="170" y="269"/>
                </a:lnTo>
                <a:lnTo>
                  <a:pt x="161" y="261"/>
                </a:lnTo>
                <a:lnTo>
                  <a:pt x="152" y="254"/>
                </a:lnTo>
                <a:lnTo>
                  <a:pt x="141" y="248"/>
                </a:lnTo>
                <a:lnTo>
                  <a:pt x="131" y="245"/>
                </a:lnTo>
                <a:lnTo>
                  <a:pt x="120" y="242"/>
                </a:lnTo>
                <a:lnTo>
                  <a:pt x="110" y="243"/>
                </a:lnTo>
                <a:lnTo>
                  <a:pt x="96" y="246"/>
                </a:lnTo>
                <a:lnTo>
                  <a:pt x="84" y="251"/>
                </a:lnTo>
                <a:lnTo>
                  <a:pt x="69" y="261"/>
                </a:lnTo>
                <a:lnTo>
                  <a:pt x="55" y="273"/>
                </a:lnTo>
                <a:lnTo>
                  <a:pt x="42" y="286"/>
                </a:lnTo>
                <a:lnTo>
                  <a:pt x="31" y="302"/>
                </a:lnTo>
                <a:lnTo>
                  <a:pt x="22" y="320"/>
                </a:lnTo>
                <a:lnTo>
                  <a:pt x="13" y="342"/>
                </a:lnTo>
                <a:lnTo>
                  <a:pt x="10" y="364"/>
                </a:lnTo>
                <a:lnTo>
                  <a:pt x="9" y="385"/>
                </a:lnTo>
                <a:lnTo>
                  <a:pt x="13" y="406"/>
                </a:lnTo>
                <a:lnTo>
                  <a:pt x="19" y="425"/>
                </a:lnTo>
                <a:lnTo>
                  <a:pt x="26" y="441"/>
                </a:lnTo>
                <a:lnTo>
                  <a:pt x="37" y="457"/>
                </a:lnTo>
                <a:lnTo>
                  <a:pt x="48" y="471"/>
                </a:lnTo>
                <a:lnTo>
                  <a:pt x="60" y="482"/>
                </a:lnTo>
                <a:lnTo>
                  <a:pt x="72" y="491"/>
                </a:lnTo>
                <a:lnTo>
                  <a:pt x="84" y="496"/>
                </a:lnTo>
                <a:lnTo>
                  <a:pt x="95" y="499"/>
                </a:lnTo>
                <a:lnTo>
                  <a:pt x="104" y="498"/>
                </a:lnTo>
                <a:lnTo>
                  <a:pt x="116" y="495"/>
                </a:lnTo>
                <a:lnTo>
                  <a:pt x="127" y="491"/>
                </a:lnTo>
                <a:lnTo>
                  <a:pt x="137" y="484"/>
                </a:lnTo>
                <a:lnTo>
                  <a:pt x="147" y="478"/>
                </a:lnTo>
                <a:lnTo>
                  <a:pt x="158" y="468"/>
                </a:lnTo>
                <a:lnTo>
                  <a:pt x="165" y="457"/>
                </a:lnTo>
                <a:lnTo>
                  <a:pt x="173" y="447"/>
                </a:lnTo>
                <a:lnTo>
                  <a:pt x="178" y="433"/>
                </a:lnTo>
                <a:lnTo>
                  <a:pt x="180" y="420"/>
                </a:lnTo>
                <a:lnTo>
                  <a:pt x="180" y="407"/>
                </a:lnTo>
                <a:lnTo>
                  <a:pt x="180" y="394"/>
                </a:lnTo>
                <a:lnTo>
                  <a:pt x="175" y="381"/>
                </a:lnTo>
                <a:lnTo>
                  <a:pt x="170" y="369"/>
                </a:lnTo>
                <a:lnTo>
                  <a:pt x="164" y="360"/>
                </a:lnTo>
                <a:lnTo>
                  <a:pt x="155" y="349"/>
                </a:lnTo>
                <a:lnTo>
                  <a:pt x="147" y="341"/>
                </a:lnTo>
                <a:lnTo>
                  <a:pt x="136" y="334"/>
                </a:lnTo>
                <a:lnTo>
                  <a:pt x="124" y="330"/>
                </a:lnTo>
                <a:lnTo>
                  <a:pt x="113" y="328"/>
                </a:lnTo>
                <a:lnTo>
                  <a:pt x="99" y="328"/>
                </a:lnTo>
                <a:lnTo>
                  <a:pt x="85" y="332"/>
                </a:lnTo>
                <a:lnTo>
                  <a:pt x="70" y="338"/>
                </a:lnTo>
                <a:lnTo>
                  <a:pt x="56" y="349"/>
                </a:lnTo>
                <a:lnTo>
                  <a:pt x="44" y="359"/>
                </a:lnTo>
                <a:lnTo>
                  <a:pt x="30" y="374"/>
                </a:lnTo>
                <a:lnTo>
                  <a:pt x="20" y="390"/>
                </a:lnTo>
                <a:lnTo>
                  <a:pt x="11" y="407"/>
                </a:lnTo>
                <a:lnTo>
                  <a:pt x="5" y="426"/>
                </a:lnTo>
                <a:lnTo>
                  <a:pt x="0" y="446"/>
                </a:lnTo>
                <a:lnTo>
                  <a:pt x="0" y="465"/>
                </a:lnTo>
                <a:lnTo>
                  <a:pt x="3" y="483"/>
                </a:lnTo>
                <a:lnTo>
                  <a:pt x="9" y="502"/>
                </a:lnTo>
                <a:lnTo>
                  <a:pt x="15" y="520"/>
                </a:lnTo>
                <a:lnTo>
                  <a:pt x="25" y="536"/>
                </a:lnTo>
                <a:lnTo>
                  <a:pt x="35" y="549"/>
                </a:lnTo>
                <a:lnTo>
                  <a:pt x="48" y="560"/>
                </a:lnTo>
                <a:lnTo>
                  <a:pt x="60" y="569"/>
                </a:lnTo>
                <a:lnTo>
                  <a:pt x="74" y="576"/>
                </a:lnTo>
                <a:lnTo>
                  <a:pt x="87"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7"/>
          <p:cNvSpPr>
            <a:spLocks noChangeShapeType="1"/>
          </p:cNvSpPr>
          <p:nvPr/>
        </p:nvSpPr>
        <p:spPr bwMode="auto">
          <a:xfrm flipV="1">
            <a:off x="2703513" y="3322638"/>
            <a:ext cx="447675"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28"/>
          <p:cNvSpPr>
            <a:spLocks noChangeShapeType="1"/>
          </p:cNvSpPr>
          <p:nvPr/>
        </p:nvSpPr>
        <p:spPr bwMode="auto">
          <a:xfrm flipV="1">
            <a:off x="2901950" y="3127375"/>
            <a:ext cx="49213" cy="547688"/>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Freeform 29"/>
          <p:cNvSpPr>
            <a:spLocks/>
          </p:cNvSpPr>
          <p:nvPr/>
        </p:nvSpPr>
        <p:spPr bwMode="auto">
          <a:xfrm>
            <a:off x="3155950" y="3162300"/>
            <a:ext cx="800100" cy="311150"/>
          </a:xfrm>
          <a:custGeom>
            <a:avLst/>
            <a:gdLst>
              <a:gd name="T0" fmla="*/ 575 w 580"/>
              <a:gd name="T1" fmla="*/ 86 h 209"/>
              <a:gd name="T2" fmla="*/ 553 w 580"/>
              <a:gd name="T3" fmla="*/ 127 h 209"/>
              <a:gd name="T4" fmla="*/ 506 w 580"/>
              <a:gd name="T5" fmla="*/ 160 h 209"/>
              <a:gd name="T6" fmla="*/ 442 w 580"/>
              <a:gd name="T7" fmla="*/ 172 h 209"/>
              <a:gd name="T8" fmla="*/ 385 w 580"/>
              <a:gd name="T9" fmla="*/ 156 h 209"/>
              <a:gd name="T10" fmla="*/ 345 w 580"/>
              <a:gd name="T11" fmla="*/ 123 h 209"/>
              <a:gd name="T12" fmla="*/ 328 w 580"/>
              <a:gd name="T13" fmla="*/ 89 h 209"/>
              <a:gd name="T14" fmla="*/ 332 w 580"/>
              <a:gd name="T15" fmla="*/ 54 h 209"/>
              <a:gd name="T16" fmla="*/ 353 w 580"/>
              <a:gd name="T17" fmla="*/ 25 h 209"/>
              <a:gd name="T18" fmla="*/ 387 w 580"/>
              <a:gd name="T19" fmla="*/ 4 h 209"/>
              <a:gd name="T20" fmla="*/ 433 w 580"/>
              <a:gd name="T21" fmla="*/ 3 h 209"/>
              <a:gd name="T22" fmla="*/ 471 w 580"/>
              <a:gd name="T23" fmla="*/ 21 h 209"/>
              <a:gd name="T24" fmla="*/ 493 w 580"/>
              <a:gd name="T25" fmla="*/ 49 h 209"/>
              <a:gd name="T26" fmla="*/ 498 w 580"/>
              <a:gd name="T27" fmla="*/ 81 h 209"/>
              <a:gd name="T28" fmla="*/ 481 w 580"/>
              <a:gd name="T29" fmla="*/ 122 h 209"/>
              <a:gd name="T30" fmla="*/ 443 w 580"/>
              <a:gd name="T31" fmla="*/ 160 h 209"/>
              <a:gd name="T32" fmla="*/ 384 w 580"/>
              <a:gd name="T33" fmla="*/ 180 h 209"/>
              <a:gd name="T34" fmla="*/ 322 w 580"/>
              <a:gd name="T35" fmla="*/ 173 h 209"/>
              <a:gd name="T36" fmla="*/ 275 w 580"/>
              <a:gd name="T37" fmla="*/ 143 h 209"/>
              <a:gd name="T38" fmla="*/ 249 w 580"/>
              <a:gd name="T39" fmla="*/ 107 h 209"/>
              <a:gd name="T40" fmla="*/ 248 w 580"/>
              <a:gd name="T41" fmla="*/ 74 h 209"/>
              <a:gd name="T42" fmla="*/ 263 w 580"/>
              <a:gd name="T43" fmla="*/ 43 h 209"/>
              <a:gd name="T44" fmla="*/ 292 w 580"/>
              <a:gd name="T45" fmla="*/ 18 h 209"/>
              <a:gd name="T46" fmla="*/ 340 w 580"/>
              <a:gd name="T47" fmla="*/ 9 h 209"/>
              <a:gd name="T48" fmla="*/ 378 w 580"/>
              <a:gd name="T49" fmla="*/ 22 h 209"/>
              <a:gd name="T50" fmla="*/ 405 w 580"/>
              <a:gd name="T51" fmla="*/ 48 h 209"/>
              <a:gd name="T52" fmla="*/ 417 w 580"/>
              <a:gd name="T53" fmla="*/ 78 h 209"/>
              <a:gd name="T54" fmla="*/ 408 w 580"/>
              <a:gd name="T55" fmla="*/ 118 h 209"/>
              <a:gd name="T56" fmla="*/ 378 w 580"/>
              <a:gd name="T57" fmla="*/ 158 h 209"/>
              <a:gd name="T58" fmla="*/ 325 w 580"/>
              <a:gd name="T59" fmla="*/ 185 h 209"/>
              <a:gd name="T60" fmla="*/ 259 w 580"/>
              <a:gd name="T61" fmla="*/ 186 h 209"/>
              <a:gd name="T62" fmla="*/ 206 w 580"/>
              <a:gd name="T63" fmla="*/ 163 h 209"/>
              <a:gd name="T64" fmla="*/ 175 w 580"/>
              <a:gd name="T65" fmla="*/ 128 h 209"/>
              <a:gd name="T66" fmla="*/ 166 w 580"/>
              <a:gd name="T67" fmla="*/ 95 h 209"/>
              <a:gd name="T68" fmla="*/ 176 w 580"/>
              <a:gd name="T69" fmla="*/ 62 h 209"/>
              <a:gd name="T70" fmla="*/ 200 w 580"/>
              <a:gd name="T71" fmla="*/ 34 h 209"/>
              <a:gd name="T72" fmla="*/ 242 w 580"/>
              <a:gd name="T73" fmla="*/ 18 h 209"/>
              <a:gd name="T74" fmla="*/ 285 w 580"/>
              <a:gd name="T75" fmla="*/ 25 h 209"/>
              <a:gd name="T76" fmla="*/ 318 w 580"/>
              <a:gd name="T77" fmla="*/ 47 h 209"/>
              <a:gd name="T78" fmla="*/ 334 w 580"/>
              <a:gd name="T79" fmla="*/ 77 h 209"/>
              <a:gd name="T80" fmla="*/ 333 w 580"/>
              <a:gd name="T81" fmla="*/ 112 h 209"/>
              <a:gd name="T82" fmla="*/ 306 w 580"/>
              <a:gd name="T83" fmla="*/ 153 h 209"/>
              <a:gd name="T84" fmla="*/ 259 w 580"/>
              <a:gd name="T85" fmla="*/ 186 h 209"/>
              <a:gd name="T86" fmla="*/ 194 w 580"/>
              <a:gd name="T87" fmla="*/ 199 h 209"/>
              <a:gd name="T88" fmla="*/ 138 w 580"/>
              <a:gd name="T89" fmla="*/ 182 h 209"/>
              <a:gd name="T90" fmla="*/ 97 w 580"/>
              <a:gd name="T91" fmla="*/ 148 h 209"/>
              <a:gd name="T92" fmla="*/ 80 w 580"/>
              <a:gd name="T93" fmla="*/ 113 h 209"/>
              <a:gd name="T94" fmla="*/ 88 w 580"/>
              <a:gd name="T95" fmla="*/ 81 h 209"/>
              <a:gd name="T96" fmla="*/ 111 w 580"/>
              <a:gd name="T97" fmla="*/ 50 h 209"/>
              <a:gd name="T98" fmla="*/ 146 w 580"/>
              <a:gd name="T99" fmla="*/ 30 h 209"/>
              <a:gd name="T100" fmla="*/ 185 w 580"/>
              <a:gd name="T101" fmla="*/ 28 h 209"/>
              <a:gd name="T102" fmla="*/ 219 w 580"/>
              <a:gd name="T103" fmla="*/ 44 h 209"/>
              <a:gd name="T104" fmla="*/ 245 w 580"/>
              <a:gd name="T105" fmla="*/ 72 h 209"/>
              <a:gd name="T106" fmla="*/ 251 w 580"/>
              <a:gd name="T107" fmla="*/ 109 h 209"/>
              <a:gd name="T108" fmla="*/ 230 w 580"/>
              <a:gd name="T109" fmla="*/ 152 h 209"/>
              <a:gd name="T110" fmla="*/ 189 w 580"/>
              <a:gd name="T111" fmla="*/ 188 h 209"/>
              <a:gd name="T112" fmla="*/ 133 w 580"/>
              <a:gd name="T113" fmla="*/ 208 h 209"/>
              <a:gd name="T114" fmla="*/ 77 w 580"/>
              <a:gd name="T115" fmla="*/ 199 h 209"/>
              <a:gd name="T116" fmla="*/ 30 w 580"/>
              <a:gd name="T117" fmla="*/ 173 h 209"/>
              <a:gd name="T118" fmla="*/ 3 w 580"/>
              <a:gd name="T119" fmla="*/ 13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0" h="209">
                <a:moveTo>
                  <a:pt x="579" y="61"/>
                </a:moveTo>
                <a:lnTo>
                  <a:pt x="578" y="73"/>
                </a:lnTo>
                <a:lnTo>
                  <a:pt x="575" y="86"/>
                </a:lnTo>
                <a:lnTo>
                  <a:pt x="570" y="99"/>
                </a:lnTo>
                <a:lnTo>
                  <a:pt x="563" y="114"/>
                </a:lnTo>
                <a:lnTo>
                  <a:pt x="553" y="127"/>
                </a:lnTo>
                <a:lnTo>
                  <a:pt x="540" y="141"/>
                </a:lnTo>
                <a:lnTo>
                  <a:pt x="524" y="151"/>
                </a:lnTo>
                <a:lnTo>
                  <a:pt x="506" y="160"/>
                </a:lnTo>
                <a:lnTo>
                  <a:pt x="486" y="168"/>
                </a:lnTo>
                <a:lnTo>
                  <a:pt x="464" y="172"/>
                </a:lnTo>
                <a:lnTo>
                  <a:pt x="442" y="172"/>
                </a:lnTo>
                <a:lnTo>
                  <a:pt x="421" y="169"/>
                </a:lnTo>
                <a:lnTo>
                  <a:pt x="402" y="164"/>
                </a:lnTo>
                <a:lnTo>
                  <a:pt x="385" y="156"/>
                </a:lnTo>
                <a:lnTo>
                  <a:pt x="368" y="146"/>
                </a:lnTo>
                <a:lnTo>
                  <a:pt x="357" y="135"/>
                </a:lnTo>
                <a:lnTo>
                  <a:pt x="345" y="123"/>
                </a:lnTo>
                <a:lnTo>
                  <a:pt x="337" y="111"/>
                </a:lnTo>
                <a:lnTo>
                  <a:pt x="330" y="99"/>
                </a:lnTo>
                <a:lnTo>
                  <a:pt x="328" y="89"/>
                </a:lnTo>
                <a:lnTo>
                  <a:pt x="328" y="78"/>
                </a:lnTo>
                <a:lnTo>
                  <a:pt x="329" y="66"/>
                </a:lnTo>
                <a:lnTo>
                  <a:pt x="332" y="54"/>
                </a:lnTo>
                <a:lnTo>
                  <a:pt x="338" y="45"/>
                </a:lnTo>
                <a:lnTo>
                  <a:pt x="345" y="35"/>
                </a:lnTo>
                <a:lnTo>
                  <a:pt x="353" y="25"/>
                </a:lnTo>
                <a:lnTo>
                  <a:pt x="363" y="17"/>
                </a:lnTo>
                <a:lnTo>
                  <a:pt x="373" y="9"/>
                </a:lnTo>
                <a:lnTo>
                  <a:pt x="387" y="4"/>
                </a:lnTo>
                <a:lnTo>
                  <a:pt x="404" y="1"/>
                </a:lnTo>
                <a:lnTo>
                  <a:pt x="420" y="0"/>
                </a:lnTo>
                <a:lnTo>
                  <a:pt x="433" y="3"/>
                </a:lnTo>
                <a:lnTo>
                  <a:pt x="447" y="8"/>
                </a:lnTo>
                <a:lnTo>
                  <a:pt x="459" y="14"/>
                </a:lnTo>
                <a:lnTo>
                  <a:pt x="471" y="21"/>
                </a:lnTo>
                <a:lnTo>
                  <a:pt x="480" y="30"/>
                </a:lnTo>
                <a:lnTo>
                  <a:pt x="486" y="39"/>
                </a:lnTo>
                <a:lnTo>
                  <a:pt x="493" y="49"/>
                </a:lnTo>
                <a:lnTo>
                  <a:pt x="496" y="60"/>
                </a:lnTo>
                <a:lnTo>
                  <a:pt x="499" y="69"/>
                </a:lnTo>
                <a:lnTo>
                  <a:pt x="498" y="81"/>
                </a:lnTo>
                <a:lnTo>
                  <a:pt x="495" y="95"/>
                </a:lnTo>
                <a:lnTo>
                  <a:pt x="490" y="107"/>
                </a:lnTo>
                <a:lnTo>
                  <a:pt x="481" y="122"/>
                </a:lnTo>
                <a:lnTo>
                  <a:pt x="471" y="136"/>
                </a:lnTo>
                <a:lnTo>
                  <a:pt x="458" y="149"/>
                </a:lnTo>
                <a:lnTo>
                  <a:pt x="443" y="160"/>
                </a:lnTo>
                <a:lnTo>
                  <a:pt x="424" y="169"/>
                </a:lnTo>
                <a:lnTo>
                  <a:pt x="405" y="177"/>
                </a:lnTo>
                <a:lnTo>
                  <a:pt x="384" y="180"/>
                </a:lnTo>
                <a:lnTo>
                  <a:pt x="362" y="181"/>
                </a:lnTo>
                <a:lnTo>
                  <a:pt x="340" y="178"/>
                </a:lnTo>
                <a:lnTo>
                  <a:pt x="322" y="173"/>
                </a:lnTo>
                <a:lnTo>
                  <a:pt x="304" y="164"/>
                </a:lnTo>
                <a:lnTo>
                  <a:pt x="287" y="155"/>
                </a:lnTo>
                <a:lnTo>
                  <a:pt x="275" y="143"/>
                </a:lnTo>
                <a:lnTo>
                  <a:pt x="263" y="131"/>
                </a:lnTo>
                <a:lnTo>
                  <a:pt x="255" y="120"/>
                </a:lnTo>
                <a:lnTo>
                  <a:pt x="249" y="107"/>
                </a:lnTo>
                <a:lnTo>
                  <a:pt x="246" y="98"/>
                </a:lnTo>
                <a:lnTo>
                  <a:pt x="247" y="86"/>
                </a:lnTo>
                <a:lnTo>
                  <a:pt x="248" y="74"/>
                </a:lnTo>
                <a:lnTo>
                  <a:pt x="250" y="63"/>
                </a:lnTo>
                <a:lnTo>
                  <a:pt x="257" y="53"/>
                </a:lnTo>
                <a:lnTo>
                  <a:pt x="263" y="43"/>
                </a:lnTo>
                <a:lnTo>
                  <a:pt x="271" y="33"/>
                </a:lnTo>
                <a:lnTo>
                  <a:pt x="282" y="25"/>
                </a:lnTo>
                <a:lnTo>
                  <a:pt x="292" y="18"/>
                </a:lnTo>
                <a:lnTo>
                  <a:pt x="307" y="12"/>
                </a:lnTo>
                <a:lnTo>
                  <a:pt x="323" y="10"/>
                </a:lnTo>
                <a:lnTo>
                  <a:pt x="340" y="9"/>
                </a:lnTo>
                <a:lnTo>
                  <a:pt x="353" y="12"/>
                </a:lnTo>
                <a:lnTo>
                  <a:pt x="367" y="16"/>
                </a:lnTo>
                <a:lnTo>
                  <a:pt x="378" y="22"/>
                </a:lnTo>
                <a:lnTo>
                  <a:pt x="390" y="30"/>
                </a:lnTo>
                <a:lnTo>
                  <a:pt x="398" y="38"/>
                </a:lnTo>
                <a:lnTo>
                  <a:pt x="405" y="48"/>
                </a:lnTo>
                <a:lnTo>
                  <a:pt x="411" y="58"/>
                </a:lnTo>
                <a:lnTo>
                  <a:pt x="414" y="69"/>
                </a:lnTo>
                <a:lnTo>
                  <a:pt x="417" y="78"/>
                </a:lnTo>
                <a:lnTo>
                  <a:pt x="416" y="90"/>
                </a:lnTo>
                <a:lnTo>
                  <a:pt x="414" y="103"/>
                </a:lnTo>
                <a:lnTo>
                  <a:pt x="408" y="118"/>
                </a:lnTo>
                <a:lnTo>
                  <a:pt x="400" y="131"/>
                </a:lnTo>
                <a:lnTo>
                  <a:pt x="391" y="145"/>
                </a:lnTo>
                <a:lnTo>
                  <a:pt x="378" y="158"/>
                </a:lnTo>
                <a:lnTo>
                  <a:pt x="363" y="168"/>
                </a:lnTo>
                <a:lnTo>
                  <a:pt x="344" y="177"/>
                </a:lnTo>
                <a:lnTo>
                  <a:pt x="325" y="185"/>
                </a:lnTo>
                <a:lnTo>
                  <a:pt x="302" y="189"/>
                </a:lnTo>
                <a:lnTo>
                  <a:pt x="280" y="190"/>
                </a:lnTo>
                <a:lnTo>
                  <a:pt x="259" y="186"/>
                </a:lnTo>
                <a:lnTo>
                  <a:pt x="240" y="181"/>
                </a:lnTo>
                <a:lnTo>
                  <a:pt x="223" y="174"/>
                </a:lnTo>
                <a:lnTo>
                  <a:pt x="206" y="163"/>
                </a:lnTo>
                <a:lnTo>
                  <a:pt x="195" y="152"/>
                </a:lnTo>
                <a:lnTo>
                  <a:pt x="183" y="140"/>
                </a:lnTo>
                <a:lnTo>
                  <a:pt x="175" y="128"/>
                </a:lnTo>
                <a:lnTo>
                  <a:pt x="168" y="116"/>
                </a:lnTo>
                <a:lnTo>
                  <a:pt x="166" y="106"/>
                </a:lnTo>
                <a:lnTo>
                  <a:pt x="166" y="95"/>
                </a:lnTo>
                <a:lnTo>
                  <a:pt x="167" y="84"/>
                </a:lnTo>
                <a:lnTo>
                  <a:pt x="170" y="71"/>
                </a:lnTo>
                <a:lnTo>
                  <a:pt x="176" y="62"/>
                </a:lnTo>
                <a:lnTo>
                  <a:pt x="183" y="52"/>
                </a:lnTo>
                <a:lnTo>
                  <a:pt x="191" y="42"/>
                </a:lnTo>
                <a:lnTo>
                  <a:pt x="200" y="34"/>
                </a:lnTo>
                <a:lnTo>
                  <a:pt x="210" y="27"/>
                </a:lnTo>
                <a:lnTo>
                  <a:pt x="225" y="22"/>
                </a:lnTo>
                <a:lnTo>
                  <a:pt x="242" y="18"/>
                </a:lnTo>
                <a:lnTo>
                  <a:pt x="258" y="19"/>
                </a:lnTo>
                <a:lnTo>
                  <a:pt x="271" y="20"/>
                </a:lnTo>
                <a:lnTo>
                  <a:pt x="285" y="25"/>
                </a:lnTo>
                <a:lnTo>
                  <a:pt x="297" y="31"/>
                </a:lnTo>
                <a:lnTo>
                  <a:pt x="310" y="38"/>
                </a:lnTo>
                <a:lnTo>
                  <a:pt x="318" y="47"/>
                </a:lnTo>
                <a:lnTo>
                  <a:pt x="325" y="56"/>
                </a:lnTo>
                <a:lnTo>
                  <a:pt x="331" y="67"/>
                </a:lnTo>
                <a:lnTo>
                  <a:pt x="334" y="77"/>
                </a:lnTo>
                <a:lnTo>
                  <a:pt x="337" y="88"/>
                </a:lnTo>
                <a:lnTo>
                  <a:pt x="336" y="98"/>
                </a:lnTo>
                <a:lnTo>
                  <a:pt x="333" y="112"/>
                </a:lnTo>
                <a:lnTo>
                  <a:pt x="328" y="124"/>
                </a:lnTo>
                <a:lnTo>
                  <a:pt x="318" y="139"/>
                </a:lnTo>
                <a:lnTo>
                  <a:pt x="306" y="153"/>
                </a:lnTo>
                <a:lnTo>
                  <a:pt x="293" y="166"/>
                </a:lnTo>
                <a:lnTo>
                  <a:pt x="277" y="177"/>
                </a:lnTo>
                <a:lnTo>
                  <a:pt x="259" y="186"/>
                </a:lnTo>
                <a:lnTo>
                  <a:pt x="237" y="195"/>
                </a:lnTo>
                <a:lnTo>
                  <a:pt x="215" y="198"/>
                </a:lnTo>
                <a:lnTo>
                  <a:pt x="194" y="199"/>
                </a:lnTo>
                <a:lnTo>
                  <a:pt x="173" y="195"/>
                </a:lnTo>
                <a:lnTo>
                  <a:pt x="154" y="189"/>
                </a:lnTo>
                <a:lnTo>
                  <a:pt x="138" y="182"/>
                </a:lnTo>
                <a:lnTo>
                  <a:pt x="122" y="171"/>
                </a:lnTo>
                <a:lnTo>
                  <a:pt x="108" y="160"/>
                </a:lnTo>
                <a:lnTo>
                  <a:pt x="97" y="148"/>
                </a:lnTo>
                <a:lnTo>
                  <a:pt x="88" y="136"/>
                </a:lnTo>
                <a:lnTo>
                  <a:pt x="83" y="124"/>
                </a:lnTo>
                <a:lnTo>
                  <a:pt x="80" y="113"/>
                </a:lnTo>
                <a:lnTo>
                  <a:pt x="81" y="104"/>
                </a:lnTo>
                <a:lnTo>
                  <a:pt x="84" y="92"/>
                </a:lnTo>
                <a:lnTo>
                  <a:pt x="88" y="81"/>
                </a:lnTo>
                <a:lnTo>
                  <a:pt x="95" y="71"/>
                </a:lnTo>
                <a:lnTo>
                  <a:pt x="101" y="61"/>
                </a:lnTo>
                <a:lnTo>
                  <a:pt x="111" y="50"/>
                </a:lnTo>
                <a:lnTo>
                  <a:pt x="122" y="43"/>
                </a:lnTo>
                <a:lnTo>
                  <a:pt x="132" y="35"/>
                </a:lnTo>
                <a:lnTo>
                  <a:pt x="146" y="30"/>
                </a:lnTo>
                <a:lnTo>
                  <a:pt x="159" y="28"/>
                </a:lnTo>
                <a:lnTo>
                  <a:pt x="172" y="28"/>
                </a:lnTo>
                <a:lnTo>
                  <a:pt x="185" y="28"/>
                </a:lnTo>
                <a:lnTo>
                  <a:pt x="198" y="33"/>
                </a:lnTo>
                <a:lnTo>
                  <a:pt x="210" y="38"/>
                </a:lnTo>
                <a:lnTo>
                  <a:pt x="219" y="44"/>
                </a:lnTo>
                <a:lnTo>
                  <a:pt x="230" y="53"/>
                </a:lnTo>
                <a:lnTo>
                  <a:pt x="238" y="61"/>
                </a:lnTo>
                <a:lnTo>
                  <a:pt x="245" y="72"/>
                </a:lnTo>
                <a:lnTo>
                  <a:pt x="249" y="84"/>
                </a:lnTo>
                <a:lnTo>
                  <a:pt x="251" y="95"/>
                </a:lnTo>
                <a:lnTo>
                  <a:pt x="251" y="109"/>
                </a:lnTo>
                <a:lnTo>
                  <a:pt x="247" y="123"/>
                </a:lnTo>
                <a:lnTo>
                  <a:pt x="241" y="138"/>
                </a:lnTo>
                <a:lnTo>
                  <a:pt x="230" y="152"/>
                </a:lnTo>
                <a:lnTo>
                  <a:pt x="220" y="164"/>
                </a:lnTo>
                <a:lnTo>
                  <a:pt x="205" y="178"/>
                </a:lnTo>
                <a:lnTo>
                  <a:pt x="189" y="188"/>
                </a:lnTo>
                <a:lnTo>
                  <a:pt x="172" y="197"/>
                </a:lnTo>
                <a:lnTo>
                  <a:pt x="153" y="203"/>
                </a:lnTo>
                <a:lnTo>
                  <a:pt x="133" y="208"/>
                </a:lnTo>
                <a:lnTo>
                  <a:pt x="114" y="208"/>
                </a:lnTo>
                <a:lnTo>
                  <a:pt x="96" y="205"/>
                </a:lnTo>
                <a:lnTo>
                  <a:pt x="77" y="199"/>
                </a:lnTo>
                <a:lnTo>
                  <a:pt x="59" y="193"/>
                </a:lnTo>
                <a:lnTo>
                  <a:pt x="43" y="183"/>
                </a:lnTo>
                <a:lnTo>
                  <a:pt x="30" y="173"/>
                </a:lnTo>
                <a:lnTo>
                  <a:pt x="19" y="160"/>
                </a:lnTo>
                <a:lnTo>
                  <a:pt x="10" y="148"/>
                </a:lnTo>
                <a:lnTo>
                  <a:pt x="3" y="134"/>
                </a:lnTo>
                <a:lnTo>
                  <a:pt x="0"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30"/>
          <p:cNvSpPr>
            <a:spLocks noChangeArrowheads="1"/>
          </p:cNvSpPr>
          <p:nvPr/>
        </p:nvSpPr>
        <p:spPr bwMode="auto">
          <a:xfrm>
            <a:off x="2860675" y="33448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31"/>
          <p:cNvSpPr>
            <a:spLocks/>
          </p:cNvSpPr>
          <p:nvPr/>
        </p:nvSpPr>
        <p:spPr bwMode="auto">
          <a:xfrm>
            <a:off x="1833563" y="2282825"/>
            <a:ext cx="287337" cy="862013"/>
          </a:xfrm>
          <a:custGeom>
            <a:avLst/>
            <a:gdLst>
              <a:gd name="T0" fmla="*/ 86 w 209"/>
              <a:gd name="T1" fmla="*/ 4 h 580"/>
              <a:gd name="T2" fmla="*/ 127 w 209"/>
              <a:gd name="T3" fmla="*/ 26 h 580"/>
              <a:gd name="T4" fmla="*/ 160 w 209"/>
              <a:gd name="T5" fmla="*/ 73 h 580"/>
              <a:gd name="T6" fmla="*/ 172 w 209"/>
              <a:gd name="T7" fmla="*/ 137 h 580"/>
              <a:gd name="T8" fmla="*/ 156 w 209"/>
              <a:gd name="T9" fmla="*/ 194 h 580"/>
              <a:gd name="T10" fmla="*/ 123 w 209"/>
              <a:gd name="T11" fmla="*/ 234 h 580"/>
              <a:gd name="T12" fmla="*/ 89 w 209"/>
              <a:gd name="T13" fmla="*/ 251 h 580"/>
              <a:gd name="T14" fmla="*/ 54 w 209"/>
              <a:gd name="T15" fmla="*/ 247 h 580"/>
              <a:gd name="T16" fmla="*/ 25 w 209"/>
              <a:gd name="T17" fmla="*/ 226 h 580"/>
              <a:gd name="T18" fmla="*/ 4 w 209"/>
              <a:gd name="T19" fmla="*/ 192 h 580"/>
              <a:gd name="T20" fmla="*/ 3 w 209"/>
              <a:gd name="T21" fmla="*/ 146 h 580"/>
              <a:gd name="T22" fmla="*/ 21 w 209"/>
              <a:gd name="T23" fmla="*/ 108 h 580"/>
              <a:gd name="T24" fmla="*/ 49 w 209"/>
              <a:gd name="T25" fmla="*/ 86 h 580"/>
              <a:gd name="T26" fmla="*/ 81 w 209"/>
              <a:gd name="T27" fmla="*/ 81 h 580"/>
              <a:gd name="T28" fmla="*/ 122 w 209"/>
              <a:gd name="T29" fmla="*/ 98 h 580"/>
              <a:gd name="T30" fmla="*/ 160 w 209"/>
              <a:gd name="T31" fmla="*/ 136 h 580"/>
              <a:gd name="T32" fmla="*/ 180 w 209"/>
              <a:gd name="T33" fmla="*/ 195 h 580"/>
              <a:gd name="T34" fmla="*/ 173 w 209"/>
              <a:gd name="T35" fmla="*/ 257 h 580"/>
              <a:gd name="T36" fmla="*/ 143 w 209"/>
              <a:gd name="T37" fmla="*/ 304 h 580"/>
              <a:gd name="T38" fmla="*/ 107 w 209"/>
              <a:gd name="T39" fmla="*/ 330 h 580"/>
              <a:gd name="T40" fmla="*/ 74 w 209"/>
              <a:gd name="T41" fmla="*/ 331 h 580"/>
              <a:gd name="T42" fmla="*/ 43 w 209"/>
              <a:gd name="T43" fmla="*/ 316 h 580"/>
              <a:gd name="T44" fmla="*/ 18 w 209"/>
              <a:gd name="T45" fmla="*/ 287 h 580"/>
              <a:gd name="T46" fmla="*/ 9 w 209"/>
              <a:gd name="T47" fmla="*/ 239 h 580"/>
              <a:gd name="T48" fmla="*/ 22 w 209"/>
              <a:gd name="T49" fmla="*/ 201 h 580"/>
              <a:gd name="T50" fmla="*/ 48 w 209"/>
              <a:gd name="T51" fmla="*/ 174 h 580"/>
              <a:gd name="T52" fmla="*/ 78 w 209"/>
              <a:gd name="T53" fmla="*/ 162 h 580"/>
              <a:gd name="T54" fmla="*/ 118 w 209"/>
              <a:gd name="T55" fmla="*/ 171 h 580"/>
              <a:gd name="T56" fmla="*/ 158 w 209"/>
              <a:gd name="T57" fmla="*/ 201 h 580"/>
              <a:gd name="T58" fmla="*/ 185 w 209"/>
              <a:gd name="T59" fmla="*/ 254 h 580"/>
              <a:gd name="T60" fmla="*/ 186 w 209"/>
              <a:gd name="T61" fmla="*/ 320 h 580"/>
              <a:gd name="T62" fmla="*/ 163 w 209"/>
              <a:gd name="T63" fmla="*/ 373 h 580"/>
              <a:gd name="T64" fmla="*/ 128 w 209"/>
              <a:gd name="T65" fmla="*/ 404 h 580"/>
              <a:gd name="T66" fmla="*/ 95 w 209"/>
              <a:gd name="T67" fmla="*/ 413 h 580"/>
              <a:gd name="T68" fmla="*/ 62 w 209"/>
              <a:gd name="T69" fmla="*/ 403 h 580"/>
              <a:gd name="T70" fmla="*/ 34 w 209"/>
              <a:gd name="T71" fmla="*/ 379 h 580"/>
              <a:gd name="T72" fmla="*/ 18 w 209"/>
              <a:gd name="T73" fmla="*/ 337 h 580"/>
              <a:gd name="T74" fmla="*/ 25 w 209"/>
              <a:gd name="T75" fmla="*/ 294 h 580"/>
              <a:gd name="T76" fmla="*/ 47 w 209"/>
              <a:gd name="T77" fmla="*/ 261 h 580"/>
              <a:gd name="T78" fmla="*/ 77 w 209"/>
              <a:gd name="T79" fmla="*/ 245 h 580"/>
              <a:gd name="T80" fmla="*/ 112 w 209"/>
              <a:gd name="T81" fmla="*/ 246 h 580"/>
              <a:gd name="T82" fmla="*/ 153 w 209"/>
              <a:gd name="T83" fmla="*/ 273 h 580"/>
              <a:gd name="T84" fmla="*/ 186 w 209"/>
              <a:gd name="T85" fmla="*/ 320 h 580"/>
              <a:gd name="T86" fmla="*/ 199 w 209"/>
              <a:gd name="T87" fmla="*/ 385 h 580"/>
              <a:gd name="T88" fmla="*/ 182 w 209"/>
              <a:gd name="T89" fmla="*/ 441 h 580"/>
              <a:gd name="T90" fmla="*/ 148 w 209"/>
              <a:gd name="T91" fmla="*/ 482 h 580"/>
              <a:gd name="T92" fmla="*/ 113 w 209"/>
              <a:gd name="T93" fmla="*/ 499 h 580"/>
              <a:gd name="T94" fmla="*/ 81 w 209"/>
              <a:gd name="T95" fmla="*/ 491 h 580"/>
              <a:gd name="T96" fmla="*/ 50 w 209"/>
              <a:gd name="T97" fmla="*/ 468 h 580"/>
              <a:gd name="T98" fmla="*/ 30 w 209"/>
              <a:gd name="T99" fmla="*/ 433 h 580"/>
              <a:gd name="T100" fmla="*/ 28 w 209"/>
              <a:gd name="T101" fmla="*/ 394 h 580"/>
              <a:gd name="T102" fmla="*/ 44 w 209"/>
              <a:gd name="T103" fmla="*/ 360 h 580"/>
              <a:gd name="T104" fmla="*/ 72 w 209"/>
              <a:gd name="T105" fmla="*/ 334 h 580"/>
              <a:gd name="T106" fmla="*/ 109 w 209"/>
              <a:gd name="T107" fmla="*/ 328 h 580"/>
              <a:gd name="T108" fmla="*/ 152 w 209"/>
              <a:gd name="T109" fmla="*/ 349 h 580"/>
              <a:gd name="T110" fmla="*/ 188 w 209"/>
              <a:gd name="T111" fmla="*/ 390 h 580"/>
              <a:gd name="T112" fmla="*/ 208 w 209"/>
              <a:gd name="T113" fmla="*/ 446 h 580"/>
              <a:gd name="T114" fmla="*/ 199 w 209"/>
              <a:gd name="T115" fmla="*/ 502 h 580"/>
              <a:gd name="T116" fmla="*/ 173 w 209"/>
              <a:gd name="T117" fmla="*/ 549 h 580"/>
              <a:gd name="T118" fmla="*/ 134 w 209"/>
              <a:gd name="T119" fmla="*/ 57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 h="580">
                <a:moveTo>
                  <a:pt x="61" y="0"/>
                </a:moveTo>
                <a:lnTo>
                  <a:pt x="73" y="1"/>
                </a:lnTo>
                <a:lnTo>
                  <a:pt x="86" y="4"/>
                </a:lnTo>
                <a:lnTo>
                  <a:pt x="99" y="9"/>
                </a:lnTo>
                <a:lnTo>
                  <a:pt x="114" y="16"/>
                </a:lnTo>
                <a:lnTo>
                  <a:pt x="127" y="26"/>
                </a:lnTo>
                <a:lnTo>
                  <a:pt x="141" y="39"/>
                </a:lnTo>
                <a:lnTo>
                  <a:pt x="151" y="55"/>
                </a:lnTo>
                <a:lnTo>
                  <a:pt x="160" y="73"/>
                </a:lnTo>
                <a:lnTo>
                  <a:pt x="168" y="93"/>
                </a:lnTo>
                <a:lnTo>
                  <a:pt x="172" y="115"/>
                </a:lnTo>
                <a:lnTo>
                  <a:pt x="172" y="137"/>
                </a:lnTo>
                <a:lnTo>
                  <a:pt x="169" y="158"/>
                </a:lnTo>
                <a:lnTo>
                  <a:pt x="164" y="177"/>
                </a:lnTo>
                <a:lnTo>
                  <a:pt x="156" y="194"/>
                </a:lnTo>
                <a:lnTo>
                  <a:pt x="146" y="211"/>
                </a:lnTo>
                <a:lnTo>
                  <a:pt x="135" y="222"/>
                </a:lnTo>
                <a:lnTo>
                  <a:pt x="123" y="234"/>
                </a:lnTo>
                <a:lnTo>
                  <a:pt x="111" y="242"/>
                </a:lnTo>
                <a:lnTo>
                  <a:pt x="99" y="249"/>
                </a:lnTo>
                <a:lnTo>
                  <a:pt x="89" y="251"/>
                </a:lnTo>
                <a:lnTo>
                  <a:pt x="78" y="251"/>
                </a:lnTo>
                <a:lnTo>
                  <a:pt x="66" y="250"/>
                </a:lnTo>
                <a:lnTo>
                  <a:pt x="54" y="247"/>
                </a:lnTo>
                <a:lnTo>
                  <a:pt x="45" y="241"/>
                </a:lnTo>
                <a:lnTo>
                  <a:pt x="35" y="234"/>
                </a:lnTo>
                <a:lnTo>
                  <a:pt x="25" y="226"/>
                </a:lnTo>
                <a:lnTo>
                  <a:pt x="17" y="216"/>
                </a:lnTo>
                <a:lnTo>
                  <a:pt x="9" y="206"/>
                </a:lnTo>
                <a:lnTo>
                  <a:pt x="4" y="192"/>
                </a:lnTo>
                <a:lnTo>
                  <a:pt x="1" y="175"/>
                </a:lnTo>
                <a:lnTo>
                  <a:pt x="0" y="159"/>
                </a:lnTo>
                <a:lnTo>
                  <a:pt x="3" y="146"/>
                </a:lnTo>
                <a:lnTo>
                  <a:pt x="8" y="132"/>
                </a:lnTo>
                <a:lnTo>
                  <a:pt x="14" y="120"/>
                </a:lnTo>
                <a:lnTo>
                  <a:pt x="21" y="108"/>
                </a:lnTo>
                <a:lnTo>
                  <a:pt x="30" y="99"/>
                </a:lnTo>
                <a:lnTo>
                  <a:pt x="39" y="93"/>
                </a:lnTo>
                <a:lnTo>
                  <a:pt x="49" y="86"/>
                </a:lnTo>
                <a:lnTo>
                  <a:pt x="60" y="83"/>
                </a:lnTo>
                <a:lnTo>
                  <a:pt x="69" y="80"/>
                </a:lnTo>
                <a:lnTo>
                  <a:pt x="81" y="81"/>
                </a:lnTo>
                <a:lnTo>
                  <a:pt x="95" y="84"/>
                </a:lnTo>
                <a:lnTo>
                  <a:pt x="107" y="89"/>
                </a:lnTo>
                <a:lnTo>
                  <a:pt x="122" y="98"/>
                </a:lnTo>
                <a:lnTo>
                  <a:pt x="136" y="108"/>
                </a:lnTo>
                <a:lnTo>
                  <a:pt x="149" y="121"/>
                </a:lnTo>
                <a:lnTo>
                  <a:pt x="160" y="136"/>
                </a:lnTo>
                <a:lnTo>
                  <a:pt x="169" y="155"/>
                </a:lnTo>
                <a:lnTo>
                  <a:pt x="177" y="174"/>
                </a:lnTo>
                <a:lnTo>
                  <a:pt x="180" y="195"/>
                </a:lnTo>
                <a:lnTo>
                  <a:pt x="181" y="217"/>
                </a:lnTo>
                <a:lnTo>
                  <a:pt x="178" y="239"/>
                </a:lnTo>
                <a:lnTo>
                  <a:pt x="173" y="257"/>
                </a:lnTo>
                <a:lnTo>
                  <a:pt x="164" y="275"/>
                </a:lnTo>
                <a:lnTo>
                  <a:pt x="155" y="292"/>
                </a:lnTo>
                <a:lnTo>
                  <a:pt x="143" y="304"/>
                </a:lnTo>
                <a:lnTo>
                  <a:pt x="131" y="316"/>
                </a:lnTo>
                <a:lnTo>
                  <a:pt x="120" y="324"/>
                </a:lnTo>
                <a:lnTo>
                  <a:pt x="107" y="330"/>
                </a:lnTo>
                <a:lnTo>
                  <a:pt x="98" y="333"/>
                </a:lnTo>
                <a:lnTo>
                  <a:pt x="86" y="332"/>
                </a:lnTo>
                <a:lnTo>
                  <a:pt x="74" y="331"/>
                </a:lnTo>
                <a:lnTo>
                  <a:pt x="63" y="329"/>
                </a:lnTo>
                <a:lnTo>
                  <a:pt x="53" y="322"/>
                </a:lnTo>
                <a:lnTo>
                  <a:pt x="43" y="316"/>
                </a:lnTo>
                <a:lnTo>
                  <a:pt x="33" y="308"/>
                </a:lnTo>
                <a:lnTo>
                  <a:pt x="25" y="297"/>
                </a:lnTo>
                <a:lnTo>
                  <a:pt x="18" y="287"/>
                </a:lnTo>
                <a:lnTo>
                  <a:pt x="12" y="272"/>
                </a:lnTo>
                <a:lnTo>
                  <a:pt x="10" y="256"/>
                </a:lnTo>
                <a:lnTo>
                  <a:pt x="9" y="239"/>
                </a:lnTo>
                <a:lnTo>
                  <a:pt x="12" y="226"/>
                </a:lnTo>
                <a:lnTo>
                  <a:pt x="16" y="212"/>
                </a:lnTo>
                <a:lnTo>
                  <a:pt x="22" y="201"/>
                </a:lnTo>
                <a:lnTo>
                  <a:pt x="30" y="189"/>
                </a:lnTo>
                <a:lnTo>
                  <a:pt x="38" y="181"/>
                </a:lnTo>
                <a:lnTo>
                  <a:pt x="48" y="174"/>
                </a:lnTo>
                <a:lnTo>
                  <a:pt x="58" y="168"/>
                </a:lnTo>
                <a:lnTo>
                  <a:pt x="69" y="165"/>
                </a:lnTo>
                <a:lnTo>
                  <a:pt x="78" y="162"/>
                </a:lnTo>
                <a:lnTo>
                  <a:pt x="90" y="163"/>
                </a:lnTo>
                <a:lnTo>
                  <a:pt x="103" y="165"/>
                </a:lnTo>
                <a:lnTo>
                  <a:pt x="118" y="171"/>
                </a:lnTo>
                <a:lnTo>
                  <a:pt x="131" y="179"/>
                </a:lnTo>
                <a:lnTo>
                  <a:pt x="145" y="188"/>
                </a:lnTo>
                <a:lnTo>
                  <a:pt x="158" y="201"/>
                </a:lnTo>
                <a:lnTo>
                  <a:pt x="168" y="216"/>
                </a:lnTo>
                <a:lnTo>
                  <a:pt x="177" y="235"/>
                </a:lnTo>
                <a:lnTo>
                  <a:pt x="185" y="254"/>
                </a:lnTo>
                <a:lnTo>
                  <a:pt x="189" y="277"/>
                </a:lnTo>
                <a:lnTo>
                  <a:pt x="190" y="299"/>
                </a:lnTo>
                <a:lnTo>
                  <a:pt x="186" y="320"/>
                </a:lnTo>
                <a:lnTo>
                  <a:pt x="181" y="339"/>
                </a:lnTo>
                <a:lnTo>
                  <a:pt x="174" y="356"/>
                </a:lnTo>
                <a:lnTo>
                  <a:pt x="163" y="373"/>
                </a:lnTo>
                <a:lnTo>
                  <a:pt x="152" y="384"/>
                </a:lnTo>
                <a:lnTo>
                  <a:pt x="140" y="396"/>
                </a:lnTo>
                <a:lnTo>
                  <a:pt x="128" y="404"/>
                </a:lnTo>
                <a:lnTo>
                  <a:pt x="116" y="411"/>
                </a:lnTo>
                <a:lnTo>
                  <a:pt x="106" y="413"/>
                </a:lnTo>
                <a:lnTo>
                  <a:pt x="95" y="413"/>
                </a:lnTo>
                <a:lnTo>
                  <a:pt x="84" y="412"/>
                </a:lnTo>
                <a:lnTo>
                  <a:pt x="71" y="409"/>
                </a:lnTo>
                <a:lnTo>
                  <a:pt x="62" y="403"/>
                </a:lnTo>
                <a:lnTo>
                  <a:pt x="52" y="396"/>
                </a:lnTo>
                <a:lnTo>
                  <a:pt x="42" y="388"/>
                </a:lnTo>
                <a:lnTo>
                  <a:pt x="34" y="379"/>
                </a:lnTo>
                <a:lnTo>
                  <a:pt x="27" y="369"/>
                </a:lnTo>
                <a:lnTo>
                  <a:pt x="22" y="354"/>
                </a:lnTo>
                <a:lnTo>
                  <a:pt x="18" y="337"/>
                </a:lnTo>
                <a:lnTo>
                  <a:pt x="19" y="321"/>
                </a:lnTo>
                <a:lnTo>
                  <a:pt x="20" y="308"/>
                </a:lnTo>
                <a:lnTo>
                  <a:pt x="25" y="294"/>
                </a:lnTo>
                <a:lnTo>
                  <a:pt x="31" y="282"/>
                </a:lnTo>
                <a:lnTo>
                  <a:pt x="38" y="269"/>
                </a:lnTo>
                <a:lnTo>
                  <a:pt x="47" y="261"/>
                </a:lnTo>
                <a:lnTo>
                  <a:pt x="56" y="254"/>
                </a:lnTo>
                <a:lnTo>
                  <a:pt x="67" y="248"/>
                </a:lnTo>
                <a:lnTo>
                  <a:pt x="77" y="245"/>
                </a:lnTo>
                <a:lnTo>
                  <a:pt x="88" y="242"/>
                </a:lnTo>
                <a:lnTo>
                  <a:pt x="98" y="243"/>
                </a:lnTo>
                <a:lnTo>
                  <a:pt x="112" y="246"/>
                </a:lnTo>
                <a:lnTo>
                  <a:pt x="124" y="251"/>
                </a:lnTo>
                <a:lnTo>
                  <a:pt x="139" y="261"/>
                </a:lnTo>
                <a:lnTo>
                  <a:pt x="153" y="273"/>
                </a:lnTo>
                <a:lnTo>
                  <a:pt x="166" y="286"/>
                </a:lnTo>
                <a:lnTo>
                  <a:pt x="177" y="302"/>
                </a:lnTo>
                <a:lnTo>
                  <a:pt x="186" y="320"/>
                </a:lnTo>
                <a:lnTo>
                  <a:pt x="195" y="342"/>
                </a:lnTo>
                <a:lnTo>
                  <a:pt x="198" y="364"/>
                </a:lnTo>
                <a:lnTo>
                  <a:pt x="199" y="385"/>
                </a:lnTo>
                <a:lnTo>
                  <a:pt x="195" y="406"/>
                </a:lnTo>
                <a:lnTo>
                  <a:pt x="189" y="425"/>
                </a:lnTo>
                <a:lnTo>
                  <a:pt x="182" y="441"/>
                </a:lnTo>
                <a:lnTo>
                  <a:pt x="171" y="457"/>
                </a:lnTo>
                <a:lnTo>
                  <a:pt x="160" y="471"/>
                </a:lnTo>
                <a:lnTo>
                  <a:pt x="148" y="482"/>
                </a:lnTo>
                <a:lnTo>
                  <a:pt x="136" y="491"/>
                </a:lnTo>
                <a:lnTo>
                  <a:pt x="124" y="496"/>
                </a:lnTo>
                <a:lnTo>
                  <a:pt x="113" y="499"/>
                </a:lnTo>
                <a:lnTo>
                  <a:pt x="104" y="498"/>
                </a:lnTo>
                <a:lnTo>
                  <a:pt x="92" y="495"/>
                </a:lnTo>
                <a:lnTo>
                  <a:pt x="81" y="491"/>
                </a:lnTo>
                <a:lnTo>
                  <a:pt x="71" y="484"/>
                </a:lnTo>
                <a:lnTo>
                  <a:pt x="61" y="478"/>
                </a:lnTo>
                <a:lnTo>
                  <a:pt x="50" y="468"/>
                </a:lnTo>
                <a:lnTo>
                  <a:pt x="43" y="457"/>
                </a:lnTo>
                <a:lnTo>
                  <a:pt x="35" y="447"/>
                </a:lnTo>
                <a:lnTo>
                  <a:pt x="30" y="433"/>
                </a:lnTo>
                <a:lnTo>
                  <a:pt x="28" y="420"/>
                </a:lnTo>
                <a:lnTo>
                  <a:pt x="28" y="407"/>
                </a:lnTo>
                <a:lnTo>
                  <a:pt x="28" y="394"/>
                </a:lnTo>
                <a:lnTo>
                  <a:pt x="33" y="381"/>
                </a:lnTo>
                <a:lnTo>
                  <a:pt x="38" y="369"/>
                </a:lnTo>
                <a:lnTo>
                  <a:pt x="44" y="360"/>
                </a:lnTo>
                <a:lnTo>
                  <a:pt x="53" y="349"/>
                </a:lnTo>
                <a:lnTo>
                  <a:pt x="61" y="341"/>
                </a:lnTo>
                <a:lnTo>
                  <a:pt x="72" y="334"/>
                </a:lnTo>
                <a:lnTo>
                  <a:pt x="84" y="330"/>
                </a:lnTo>
                <a:lnTo>
                  <a:pt x="95" y="328"/>
                </a:lnTo>
                <a:lnTo>
                  <a:pt x="109" y="328"/>
                </a:lnTo>
                <a:lnTo>
                  <a:pt x="123" y="332"/>
                </a:lnTo>
                <a:lnTo>
                  <a:pt x="138" y="338"/>
                </a:lnTo>
                <a:lnTo>
                  <a:pt x="152" y="349"/>
                </a:lnTo>
                <a:lnTo>
                  <a:pt x="164" y="359"/>
                </a:lnTo>
                <a:lnTo>
                  <a:pt x="178" y="374"/>
                </a:lnTo>
                <a:lnTo>
                  <a:pt x="188" y="390"/>
                </a:lnTo>
                <a:lnTo>
                  <a:pt x="197" y="407"/>
                </a:lnTo>
                <a:lnTo>
                  <a:pt x="203" y="426"/>
                </a:lnTo>
                <a:lnTo>
                  <a:pt x="208" y="446"/>
                </a:lnTo>
                <a:lnTo>
                  <a:pt x="208" y="465"/>
                </a:lnTo>
                <a:lnTo>
                  <a:pt x="205" y="483"/>
                </a:lnTo>
                <a:lnTo>
                  <a:pt x="199" y="502"/>
                </a:lnTo>
                <a:lnTo>
                  <a:pt x="193" y="520"/>
                </a:lnTo>
                <a:lnTo>
                  <a:pt x="183" y="536"/>
                </a:lnTo>
                <a:lnTo>
                  <a:pt x="173" y="549"/>
                </a:lnTo>
                <a:lnTo>
                  <a:pt x="160" y="560"/>
                </a:lnTo>
                <a:lnTo>
                  <a:pt x="148" y="569"/>
                </a:lnTo>
                <a:lnTo>
                  <a:pt x="134" y="576"/>
                </a:lnTo>
                <a:lnTo>
                  <a:pt x="121"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2"/>
          <p:cNvSpPr>
            <a:spLocks noChangeShapeType="1"/>
          </p:cNvSpPr>
          <p:nvPr/>
        </p:nvSpPr>
        <p:spPr bwMode="auto">
          <a:xfrm flipH="1" flipV="1">
            <a:off x="1781175" y="3317875"/>
            <a:ext cx="490538"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33"/>
          <p:cNvSpPr>
            <a:spLocks noChangeShapeType="1"/>
          </p:cNvSpPr>
          <p:nvPr/>
        </p:nvSpPr>
        <p:spPr bwMode="auto">
          <a:xfrm flipH="1" flipV="1">
            <a:off x="1979613" y="3122613"/>
            <a:ext cx="93662" cy="5476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Freeform 34"/>
          <p:cNvSpPr>
            <a:spLocks/>
          </p:cNvSpPr>
          <p:nvPr/>
        </p:nvSpPr>
        <p:spPr bwMode="auto">
          <a:xfrm>
            <a:off x="1000125" y="3157538"/>
            <a:ext cx="798513" cy="311150"/>
          </a:xfrm>
          <a:custGeom>
            <a:avLst/>
            <a:gdLst>
              <a:gd name="T0" fmla="*/ 4 w 580"/>
              <a:gd name="T1" fmla="*/ 86 h 209"/>
              <a:gd name="T2" fmla="*/ 26 w 580"/>
              <a:gd name="T3" fmla="*/ 127 h 209"/>
              <a:gd name="T4" fmla="*/ 73 w 580"/>
              <a:gd name="T5" fmla="*/ 160 h 209"/>
              <a:gd name="T6" fmla="*/ 137 w 580"/>
              <a:gd name="T7" fmla="*/ 172 h 209"/>
              <a:gd name="T8" fmla="*/ 194 w 580"/>
              <a:gd name="T9" fmla="*/ 156 h 209"/>
              <a:gd name="T10" fmla="*/ 234 w 580"/>
              <a:gd name="T11" fmla="*/ 123 h 209"/>
              <a:gd name="T12" fmla="*/ 251 w 580"/>
              <a:gd name="T13" fmla="*/ 89 h 209"/>
              <a:gd name="T14" fmla="*/ 247 w 580"/>
              <a:gd name="T15" fmla="*/ 54 h 209"/>
              <a:gd name="T16" fmla="*/ 226 w 580"/>
              <a:gd name="T17" fmla="*/ 25 h 209"/>
              <a:gd name="T18" fmla="*/ 192 w 580"/>
              <a:gd name="T19" fmla="*/ 4 h 209"/>
              <a:gd name="T20" fmla="*/ 146 w 580"/>
              <a:gd name="T21" fmla="*/ 3 h 209"/>
              <a:gd name="T22" fmla="*/ 108 w 580"/>
              <a:gd name="T23" fmla="*/ 21 h 209"/>
              <a:gd name="T24" fmla="*/ 86 w 580"/>
              <a:gd name="T25" fmla="*/ 49 h 209"/>
              <a:gd name="T26" fmla="*/ 81 w 580"/>
              <a:gd name="T27" fmla="*/ 81 h 209"/>
              <a:gd name="T28" fmla="*/ 98 w 580"/>
              <a:gd name="T29" fmla="*/ 122 h 209"/>
              <a:gd name="T30" fmla="*/ 136 w 580"/>
              <a:gd name="T31" fmla="*/ 160 h 209"/>
              <a:gd name="T32" fmla="*/ 195 w 580"/>
              <a:gd name="T33" fmla="*/ 180 h 209"/>
              <a:gd name="T34" fmla="*/ 257 w 580"/>
              <a:gd name="T35" fmla="*/ 173 h 209"/>
              <a:gd name="T36" fmla="*/ 304 w 580"/>
              <a:gd name="T37" fmla="*/ 143 h 209"/>
              <a:gd name="T38" fmla="*/ 330 w 580"/>
              <a:gd name="T39" fmla="*/ 107 h 209"/>
              <a:gd name="T40" fmla="*/ 331 w 580"/>
              <a:gd name="T41" fmla="*/ 74 h 209"/>
              <a:gd name="T42" fmla="*/ 316 w 580"/>
              <a:gd name="T43" fmla="*/ 43 h 209"/>
              <a:gd name="T44" fmla="*/ 287 w 580"/>
              <a:gd name="T45" fmla="*/ 18 h 209"/>
              <a:gd name="T46" fmla="*/ 239 w 580"/>
              <a:gd name="T47" fmla="*/ 9 h 209"/>
              <a:gd name="T48" fmla="*/ 201 w 580"/>
              <a:gd name="T49" fmla="*/ 22 h 209"/>
              <a:gd name="T50" fmla="*/ 174 w 580"/>
              <a:gd name="T51" fmla="*/ 48 h 209"/>
              <a:gd name="T52" fmla="*/ 162 w 580"/>
              <a:gd name="T53" fmla="*/ 78 h 209"/>
              <a:gd name="T54" fmla="*/ 171 w 580"/>
              <a:gd name="T55" fmla="*/ 118 h 209"/>
              <a:gd name="T56" fmla="*/ 201 w 580"/>
              <a:gd name="T57" fmla="*/ 158 h 209"/>
              <a:gd name="T58" fmla="*/ 254 w 580"/>
              <a:gd name="T59" fmla="*/ 185 h 209"/>
              <a:gd name="T60" fmla="*/ 320 w 580"/>
              <a:gd name="T61" fmla="*/ 186 h 209"/>
              <a:gd name="T62" fmla="*/ 373 w 580"/>
              <a:gd name="T63" fmla="*/ 163 h 209"/>
              <a:gd name="T64" fmla="*/ 404 w 580"/>
              <a:gd name="T65" fmla="*/ 128 h 209"/>
              <a:gd name="T66" fmla="*/ 413 w 580"/>
              <a:gd name="T67" fmla="*/ 95 h 209"/>
              <a:gd name="T68" fmla="*/ 403 w 580"/>
              <a:gd name="T69" fmla="*/ 62 h 209"/>
              <a:gd name="T70" fmla="*/ 379 w 580"/>
              <a:gd name="T71" fmla="*/ 34 h 209"/>
              <a:gd name="T72" fmla="*/ 337 w 580"/>
              <a:gd name="T73" fmla="*/ 18 h 209"/>
              <a:gd name="T74" fmla="*/ 294 w 580"/>
              <a:gd name="T75" fmla="*/ 25 h 209"/>
              <a:gd name="T76" fmla="*/ 261 w 580"/>
              <a:gd name="T77" fmla="*/ 47 h 209"/>
              <a:gd name="T78" fmla="*/ 245 w 580"/>
              <a:gd name="T79" fmla="*/ 77 h 209"/>
              <a:gd name="T80" fmla="*/ 246 w 580"/>
              <a:gd name="T81" fmla="*/ 112 h 209"/>
              <a:gd name="T82" fmla="*/ 273 w 580"/>
              <a:gd name="T83" fmla="*/ 153 h 209"/>
              <a:gd name="T84" fmla="*/ 320 w 580"/>
              <a:gd name="T85" fmla="*/ 186 h 209"/>
              <a:gd name="T86" fmla="*/ 385 w 580"/>
              <a:gd name="T87" fmla="*/ 199 h 209"/>
              <a:gd name="T88" fmla="*/ 441 w 580"/>
              <a:gd name="T89" fmla="*/ 182 h 209"/>
              <a:gd name="T90" fmla="*/ 482 w 580"/>
              <a:gd name="T91" fmla="*/ 148 h 209"/>
              <a:gd name="T92" fmla="*/ 499 w 580"/>
              <a:gd name="T93" fmla="*/ 113 h 209"/>
              <a:gd name="T94" fmla="*/ 491 w 580"/>
              <a:gd name="T95" fmla="*/ 81 h 209"/>
              <a:gd name="T96" fmla="*/ 468 w 580"/>
              <a:gd name="T97" fmla="*/ 50 h 209"/>
              <a:gd name="T98" fmla="*/ 433 w 580"/>
              <a:gd name="T99" fmla="*/ 30 h 209"/>
              <a:gd name="T100" fmla="*/ 394 w 580"/>
              <a:gd name="T101" fmla="*/ 28 h 209"/>
              <a:gd name="T102" fmla="*/ 360 w 580"/>
              <a:gd name="T103" fmla="*/ 44 h 209"/>
              <a:gd name="T104" fmla="*/ 334 w 580"/>
              <a:gd name="T105" fmla="*/ 72 h 209"/>
              <a:gd name="T106" fmla="*/ 328 w 580"/>
              <a:gd name="T107" fmla="*/ 109 h 209"/>
              <a:gd name="T108" fmla="*/ 349 w 580"/>
              <a:gd name="T109" fmla="*/ 152 h 209"/>
              <a:gd name="T110" fmla="*/ 390 w 580"/>
              <a:gd name="T111" fmla="*/ 188 h 209"/>
              <a:gd name="T112" fmla="*/ 446 w 580"/>
              <a:gd name="T113" fmla="*/ 208 h 209"/>
              <a:gd name="T114" fmla="*/ 502 w 580"/>
              <a:gd name="T115" fmla="*/ 199 h 209"/>
              <a:gd name="T116" fmla="*/ 549 w 580"/>
              <a:gd name="T117" fmla="*/ 173 h 209"/>
              <a:gd name="T118" fmla="*/ 576 w 580"/>
              <a:gd name="T119" fmla="*/ 13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0" h="209">
                <a:moveTo>
                  <a:pt x="0" y="61"/>
                </a:moveTo>
                <a:lnTo>
                  <a:pt x="1" y="73"/>
                </a:lnTo>
                <a:lnTo>
                  <a:pt x="4" y="86"/>
                </a:lnTo>
                <a:lnTo>
                  <a:pt x="9" y="99"/>
                </a:lnTo>
                <a:lnTo>
                  <a:pt x="16" y="114"/>
                </a:lnTo>
                <a:lnTo>
                  <a:pt x="26" y="127"/>
                </a:lnTo>
                <a:lnTo>
                  <a:pt x="39" y="141"/>
                </a:lnTo>
                <a:lnTo>
                  <a:pt x="55" y="151"/>
                </a:lnTo>
                <a:lnTo>
                  <a:pt x="73" y="160"/>
                </a:lnTo>
                <a:lnTo>
                  <a:pt x="93" y="168"/>
                </a:lnTo>
                <a:lnTo>
                  <a:pt x="115" y="172"/>
                </a:lnTo>
                <a:lnTo>
                  <a:pt x="137" y="172"/>
                </a:lnTo>
                <a:lnTo>
                  <a:pt x="158" y="169"/>
                </a:lnTo>
                <a:lnTo>
                  <a:pt x="177" y="164"/>
                </a:lnTo>
                <a:lnTo>
                  <a:pt x="194" y="156"/>
                </a:lnTo>
                <a:lnTo>
                  <a:pt x="211" y="146"/>
                </a:lnTo>
                <a:lnTo>
                  <a:pt x="222" y="135"/>
                </a:lnTo>
                <a:lnTo>
                  <a:pt x="234" y="123"/>
                </a:lnTo>
                <a:lnTo>
                  <a:pt x="242" y="111"/>
                </a:lnTo>
                <a:lnTo>
                  <a:pt x="249" y="99"/>
                </a:lnTo>
                <a:lnTo>
                  <a:pt x="251" y="89"/>
                </a:lnTo>
                <a:lnTo>
                  <a:pt x="251" y="78"/>
                </a:lnTo>
                <a:lnTo>
                  <a:pt x="250" y="66"/>
                </a:lnTo>
                <a:lnTo>
                  <a:pt x="247" y="54"/>
                </a:lnTo>
                <a:lnTo>
                  <a:pt x="241" y="45"/>
                </a:lnTo>
                <a:lnTo>
                  <a:pt x="234" y="35"/>
                </a:lnTo>
                <a:lnTo>
                  <a:pt x="226" y="25"/>
                </a:lnTo>
                <a:lnTo>
                  <a:pt x="216" y="17"/>
                </a:lnTo>
                <a:lnTo>
                  <a:pt x="206" y="9"/>
                </a:lnTo>
                <a:lnTo>
                  <a:pt x="192" y="4"/>
                </a:lnTo>
                <a:lnTo>
                  <a:pt x="175" y="1"/>
                </a:lnTo>
                <a:lnTo>
                  <a:pt x="159" y="0"/>
                </a:lnTo>
                <a:lnTo>
                  <a:pt x="146" y="3"/>
                </a:lnTo>
                <a:lnTo>
                  <a:pt x="132" y="8"/>
                </a:lnTo>
                <a:lnTo>
                  <a:pt x="120" y="14"/>
                </a:lnTo>
                <a:lnTo>
                  <a:pt x="108" y="21"/>
                </a:lnTo>
                <a:lnTo>
                  <a:pt x="99" y="30"/>
                </a:lnTo>
                <a:lnTo>
                  <a:pt x="93" y="39"/>
                </a:lnTo>
                <a:lnTo>
                  <a:pt x="86" y="49"/>
                </a:lnTo>
                <a:lnTo>
                  <a:pt x="83" y="60"/>
                </a:lnTo>
                <a:lnTo>
                  <a:pt x="80" y="69"/>
                </a:lnTo>
                <a:lnTo>
                  <a:pt x="81" y="81"/>
                </a:lnTo>
                <a:lnTo>
                  <a:pt x="84" y="95"/>
                </a:lnTo>
                <a:lnTo>
                  <a:pt x="89" y="107"/>
                </a:lnTo>
                <a:lnTo>
                  <a:pt x="98" y="122"/>
                </a:lnTo>
                <a:lnTo>
                  <a:pt x="108" y="136"/>
                </a:lnTo>
                <a:lnTo>
                  <a:pt x="121" y="149"/>
                </a:lnTo>
                <a:lnTo>
                  <a:pt x="136" y="160"/>
                </a:lnTo>
                <a:lnTo>
                  <a:pt x="155" y="169"/>
                </a:lnTo>
                <a:lnTo>
                  <a:pt x="174" y="177"/>
                </a:lnTo>
                <a:lnTo>
                  <a:pt x="195" y="180"/>
                </a:lnTo>
                <a:lnTo>
                  <a:pt x="217" y="181"/>
                </a:lnTo>
                <a:lnTo>
                  <a:pt x="239" y="178"/>
                </a:lnTo>
                <a:lnTo>
                  <a:pt x="257" y="173"/>
                </a:lnTo>
                <a:lnTo>
                  <a:pt x="275" y="164"/>
                </a:lnTo>
                <a:lnTo>
                  <a:pt x="292" y="155"/>
                </a:lnTo>
                <a:lnTo>
                  <a:pt x="304" y="143"/>
                </a:lnTo>
                <a:lnTo>
                  <a:pt x="316" y="131"/>
                </a:lnTo>
                <a:lnTo>
                  <a:pt x="324" y="120"/>
                </a:lnTo>
                <a:lnTo>
                  <a:pt x="330" y="107"/>
                </a:lnTo>
                <a:lnTo>
                  <a:pt x="333" y="98"/>
                </a:lnTo>
                <a:lnTo>
                  <a:pt x="332" y="86"/>
                </a:lnTo>
                <a:lnTo>
                  <a:pt x="331" y="74"/>
                </a:lnTo>
                <a:lnTo>
                  <a:pt x="329" y="63"/>
                </a:lnTo>
                <a:lnTo>
                  <a:pt x="322" y="53"/>
                </a:lnTo>
                <a:lnTo>
                  <a:pt x="316" y="43"/>
                </a:lnTo>
                <a:lnTo>
                  <a:pt x="308" y="33"/>
                </a:lnTo>
                <a:lnTo>
                  <a:pt x="297" y="25"/>
                </a:lnTo>
                <a:lnTo>
                  <a:pt x="287" y="18"/>
                </a:lnTo>
                <a:lnTo>
                  <a:pt x="272" y="12"/>
                </a:lnTo>
                <a:lnTo>
                  <a:pt x="256" y="10"/>
                </a:lnTo>
                <a:lnTo>
                  <a:pt x="239" y="9"/>
                </a:lnTo>
                <a:lnTo>
                  <a:pt x="226" y="12"/>
                </a:lnTo>
                <a:lnTo>
                  <a:pt x="212" y="16"/>
                </a:lnTo>
                <a:lnTo>
                  <a:pt x="201" y="22"/>
                </a:lnTo>
                <a:lnTo>
                  <a:pt x="189" y="30"/>
                </a:lnTo>
                <a:lnTo>
                  <a:pt x="181" y="38"/>
                </a:lnTo>
                <a:lnTo>
                  <a:pt x="174" y="48"/>
                </a:lnTo>
                <a:lnTo>
                  <a:pt x="168" y="58"/>
                </a:lnTo>
                <a:lnTo>
                  <a:pt x="165" y="69"/>
                </a:lnTo>
                <a:lnTo>
                  <a:pt x="162" y="78"/>
                </a:lnTo>
                <a:lnTo>
                  <a:pt x="163" y="90"/>
                </a:lnTo>
                <a:lnTo>
                  <a:pt x="165" y="103"/>
                </a:lnTo>
                <a:lnTo>
                  <a:pt x="171" y="118"/>
                </a:lnTo>
                <a:lnTo>
                  <a:pt x="179" y="131"/>
                </a:lnTo>
                <a:lnTo>
                  <a:pt x="188" y="145"/>
                </a:lnTo>
                <a:lnTo>
                  <a:pt x="201" y="158"/>
                </a:lnTo>
                <a:lnTo>
                  <a:pt x="216" y="168"/>
                </a:lnTo>
                <a:lnTo>
                  <a:pt x="235" y="177"/>
                </a:lnTo>
                <a:lnTo>
                  <a:pt x="254" y="185"/>
                </a:lnTo>
                <a:lnTo>
                  <a:pt x="277" y="189"/>
                </a:lnTo>
                <a:lnTo>
                  <a:pt x="299" y="190"/>
                </a:lnTo>
                <a:lnTo>
                  <a:pt x="320" y="186"/>
                </a:lnTo>
                <a:lnTo>
                  <a:pt x="339" y="181"/>
                </a:lnTo>
                <a:lnTo>
                  <a:pt x="356" y="174"/>
                </a:lnTo>
                <a:lnTo>
                  <a:pt x="373" y="163"/>
                </a:lnTo>
                <a:lnTo>
                  <a:pt x="384" y="152"/>
                </a:lnTo>
                <a:lnTo>
                  <a:pt x="396" y="140"/>
                </a:lnTo>
                <a:lnTo>
                  <a:pt x="404" y="128"/>
                </a:lnTo>
                <a:lnTo>
                  <a:pt x="411" y="116"/>
                </a:lnTo>
                <a:lnTo>
                  <a:pt x="413" y="106"/>
                </a:lnTo>
                <a:lnTo>
                  <a:pt x="413" y="95"/>
                </a:lnTo>
                <a:lnTo>
                  <a:pt x="412" y="84"/>
                </a:lnTo>
                <a:lnTo>
                  <a:pt x="409" y="71"/>
                </a:lnTo>
                <a:lnTo>
                  <a:pt x="403" y="62"/>
                </a:lnTo>
                <a:lnTo>
                  <a:pt x="396" y="52"/>
                </a:lnTo>
                <a:lnTo>
                  <a:pt x="388" y="42"/>
                </a:lnTo>
                <a:lnTo>
                  <a:pt x="379" y="34"/>
                </a:lnTo>
                <a:lnTo>
                  <a:pt x="369" y="27"/>
                </a:lnTo>
                <a:lnTo>
                  <a:pt x="354" y="22"/>
                </a:lnTo>
                <a:lnTo>
                  <a:pt x="337" y="18"/>
                </a:lnTo>
                <a:lnTo>
                  <a:pt x="321" y="19"/>
                </a:lnTo>
                <a:lnTo>
                  <a:pt x="308" y="20"/>
                </a:lnTo>
                <a:lnTo>
                  <a:pt x="294" y="25"/>
                </a:lnTo>
                <a:lnTo>
                  <a:pt x="282" y="31"/>
                </a:lnTo>
                <a:lnTo>
                  <a:pt x="269" y="38"/>
                </a:lnTo>
                <a:lnTo>
                  <a:pt x="261" y="47"/>
                </a:lnTo>
                <a:lnTo>
                  <a:pt x="254" y="56"/>
                </a:lnTo>
                <a:lnTo>
                  <a:pt x="248" y="67"/>
                </a:lnTo>
                <a:lnTo>
                  <a:pt x="245" y="77"/>
                </a:lnTo>
                <a:lnTo>
                  <a:pt x="242" y="88"/>
                </a:lnTo>
                <a:lnTo>
                  <a:pt x="243" y="98"/>
                </a:lnTo>
                <a:lnTo>
                  <a:pt x="246" y="112"/>
                </a:lnTo>
                <a:lnTo>
                  <a:pt x="251" y="124"/>
                </a:lnTo>
                <a:lnTo>
                  <a:pt x="261" y="139"/>
                </a:lnTo>
                <a:lnTo>
                  <a:pt x="273" y="153"/>
                </a:lnTo>
                <a:lnTo>
                  <a:pt x="286" y="166"/>
                </a:lnTo>
                <a:lnTo>
                  <a:pt x="302" y="177"/>
                </a:lnTo>
                <a:lnTo>
                  <a:pt x="320" y="186"/>
                </a:lnTo>
                <a:lnTo>
                  <a:pt x="342" y="195"/>
                </a:lnTo>
                <a:lnTo>
                  <a:pt x="364" y="198"/>
                </a:lnTo>
                <a:lnTo>
                  <a:pt x="385" y="199"/>
                </a:lnTo>
                <a:lnTo>
                  <a:pt x="406" y="195"/>
                </a:lnTo>
                <a:lnTo>
                  <a:pt x="425" y="189"/>
                </a:lnTo>
                <a:lnTo>
                  <a:pt x="441" y="182"/>
                </a:lnTo>
                <a:lnTo>
                  <a:pt x="457" y="171"/>
                </a:lnTo>
                <a:lnTo>
                  <a:pt x="471" y="160"/>
                </a:lnTo>
                <a:lnTo>
                  <a:pt x="482" y="148"/>
                </a:lnTo>
                <a:lnTo>
                  <a:pt x="491" y="136"/>
                </a:lnTo>
                <a:lnTo>
                  <a:pt x="496" y="124"/>
                </a:lnTo>
                <a:lnTo>
                  <a:pt x="499" y="113"/>
                </a:lnTo>
                <a:lnTo>
                  <a:pt x="498" y="104"/>
                </a:lnTo>
                <a:lnTo>
                  <a:pt x="495" y="92"/>
                </a:lnTo>
                <a:lnTo>
                  <a:pt x="491" y="81"/>
                </a:lnTo>
                <a:lnTo>
                  <a:pt x="484" y="71"/>
                </a:lnTo>
                <a:lnTo>
                  <a:pt x="478" y="61"/>
                </a:lnTo>
                <a:lnTo>
                  <a:pt x="468" y="50"/>
                </a:lnTo>
                <a:lnTo>
                  <a:pt x="457" y="43"/>
                </a:lnTo>
                <a:lnTo>
                  <a:pt x="447" y="35"/>
                </a:lnTo>
                <a:lnTo>
                  <a:pt x="433" y="30"/>
                </a:lnTo>
                <a:lnTo>
                  <a:pt x="420" y="28"/>
                </a:lnTo>
                <a:lnTo>
                  <a:pt x="407" y="28"/>
                </a:lnTo>
                <a:lnTo>
                  <a:pt x="394" y="28"/>
                </a:lnTo>
                <a:lnTo>
                  <a:pt x="381" y="33"/>
                </a:lnTo>
                <a:lnTo>
                  <a:pt x="369" y="38"/>
                </a:lnTo>
                <a:lnTo>
                  <a:pt x="360" y="44"/>
                </a:lnTo>
                <a:lnTo>
                  <a:pt x="349" y="53"/>
                </a:lnTo>
                <a:lnTo>
                  <a:pt x="341" y="61"/>
                </a:lnTo>
                <a:lnTo>
                  <a:pt x="334" y="72"/>
                </a:lnTo>
                <a:lnTo>
                  <a:pt x="330" y="84"/>
                </a:lnTo>
                <a:lnTo>
                  <a:pt x="328" y="95"/>
                </a:lnTo>
                <a:lnTo>
                  <a:pt x="328" y="109"/>
                </a:lnTo>
                <a:lnTo>
                  <a:pt x="332" y="123"/>
                </a:lnTo>
                <a:lnTo>
                  <a:pt x="338" y="138"/>
                </a:lnTo>
                <a:lnTo>
                  <a:pt x="349" y="152"/>
                </a:lnTo>
                <a:lnTo>
                  <a:pt x="359" y="164"/>
                </a:lnTo>
                <a:lnTo>
                  <a:pt x="374" y="178"/>
                </a:lnTo>
                <a:lnTo>
                  <a:pt x="390" y="188"/>
                </a:lnTo>
                <a:lnTo>
                  <a:pt x="407" y="197"/>
                </a:lnTo>
                <a:lnTo>
                  <a:pt x="426" y="203"/>
                </a:lnTo>
                <a:lnTo>
                  <a:pt x="446" y="208"/>
                </a:lnTo>
                <a:lnTo>
                  <a:pt x="465" y="208"/>
                </a:lnTo>
                <a:lnTo>
                  <a:pt x="483" y="205"/>
                </a:lnTo>
                <a:lnTo>
                  <a:pt x="502" y="199"/>
                </a:lnTo>
                <a:lnTo>
                  <a:pt x="520" y="193"/>
                </a:lnTo>
                <a:lnTo>
                  <a:pt x="536" y="183"/>
                </a:lnTo>
                <a:lnTo>
                  <a:pt x="549" y="173"/>
                </a:lnTo>
                <a:lnTo>
                  <a:pt x="560" y="160"/>
                </a:lnTo>
                <a:lnTo>
                  <a:pt x="569" y="148"/>
                </a:lnTo>
                <a:lnTo>
                  <a:pt x="576" y="134"/>
                </a:lnTo>
                <a:lnTo>
                  <a:pt x="579"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Oval 35"/>
          <p:cNvSpPr>
            <a:spLocks noChangeArrowheads="1"/>
          </p:cNvSpPr>
          <p:nvPr/>
        </p:nvSpPr>
        <p:spPr bwMode="auto">
          <a:xfrm>
            <a:off x="1984375" y="3340100"/>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Freeform 36"/>
          <p:cNvSpPr>
            <a:spLocks/>
          </p:cNvSpPr>
          <p:nvPr/>
        </p:nvSpPr>
        <p:spPr bwMode="auto">
          <a:xfrm>
            <a:off x="2247900" y="3335338"/>
            <a:ext cx="457200" cy="201612"/>
          </a:xfrm>
          <a:custGeom>
            <a:avLst/>
            <a:gdLst>
              <a:gd name="T0" fmla="*/ 328 w 332"/>
              <a:gd name="T1" fmla="*/ 57 h 136"/>
              <a:gd name="T2" fmla="*/ 312 w 332"/>
              <a:gd name="T3" fmla="*/ 28 h 136"/>
              <a:gd name="T4" fmla="*/ 284 w 332"/>
              <a:gd name="T5" fmla="*/ 6 h 136"/>
              <a:gd name="T6" fmla="*/ 247 w 332"/>
              <a:gd name="T7" fmla="*/ 2 h 136"/>
              <a:gd name="T8" fmla="*/ 215 w 332"/>
              <a:gd name="T9" fmla="*/ 20 h 136"/>
              <a:gd name="T10" fmla="*/ 194 w 332"/>
              <a:gd name="T11" fmla="*/ 47 h 136"/>
              <a:gd name="T12" fmla="*/ 187 w 332"/>
              <a:gd name="T13" fmla="*/ 75 h 136"/>
              <a:gd name="T14" fmla="*/ 191 w 332"/>
              <a:gd name="T15" fmla="*/ 100 h 136"/>
              <a:gd name="T16" fmla="*/ 205 w 332"/>
              <a:gd name="T17" fmla="*/ 121 h 136"/>
              <a:gd name="T18" fmla="*/ 226 w 332"/>
              <a:gd name="T19" fmla="*/ 134 h 136"/>
              <a:gd name="T20" fmla="*/ 252 w 332"/>
              <a:gd name="T21" fmla="*/ 131 h 136"/>
              <a:gd name="T22" fmla="*/ 272 w 332"/>
              <a:gd name="T23" fmla="*/ 115 h 136"/>
              <a:gd name="T24" fmla="*/ 283 w 332"/>
              <a:gd name="T25" fmla="*/ 91 h 136"/>
              <a:gd name="T26" fmla="*/ 284 w 332"/>
              <a:gd name="T27" fmla="*/ 67 h 136"/>
              <a:gd name="T28" fmla="*/ 272 w 332"/>
              <a:gd name="T29" fmla="*/ 37 h 136"/>
              <a:gd name="T30" fmla="*/ 248 w 332"/>
              <a:gd name="T31" fmla="*/ 11 h 136"/>
              <a:gd name="T32" fmla="*/ 213 w 332"/>
              <a:gd name="T33" fmla="*/ 1 h 136"/>
              <a:gd name="T34" fmla="*/ 179 w 332"/>
              <a:gd name="T35" fmla="*/ 11 h 136"/>
              <a:gd name="T36" fmla="*/ 154 w 332"/>
              <a:gd name="T37" fmla="*/ 37 h 136"/>
              <a:gd name="T38" fmla="*/ 142 w 332"/>
              <a:gd name="T39" fmla="*/ 67 h 136"/>
              <a:gd name="T40" fmla="*/ 143 w 332"/>
              <a:gd name="T41" fmla="*/ 92 h 136"/>
              <a:gd name="T42" fmla="*/ 153 w 332"/>
              <a:gd name="T43" fmla="*/ 115 h 136"/>
              <a:gd name="T44" fmla="*/ 171 w 332"/>
              <a:gd name="T45" fmla="*/ 131 h 136"/>
              <a:gd name="T46" fmla="*/ 199 w 332"/>
              <a:gd name="T47" fmla="*/ 134 h 136"/>
              <a:gd name="T48" fmla="*/ 220 w 332"/>
              <a:gd name="T49" fmla="*/ 121 h 136"/>
              <a:gd name="T50" fmla="*/ 233 w 332"/>
              <a:gd name="T51" fmla="*/ 99 h 136"/>
              <a:gd name="T52" fmla="*/ 238 w 332"/>
              <a:gd name="T53" fmla="*/ 76 h 136"/>
              <a:gd name="T54" fmla="*/ 231 w 332"/>
              <a:gd name="T55" fmla="*/ 46 h 136"/>
              <a:gd name="T56" fmla="*/ 211 w 332"/>
              <a:gd name="T57" fmla="*/ 19 h 136"/>
              <a:gd name="T58" fmla="*/ 180 w 332"/>
              <a:gd name="T59" fmla="*/ 2 h 136"/>
              <a:gd name="T60" fmla="*/ 143 w 332"/>
              <a:gd name="T61" fmla="*/ 6 h 136"/>
              <a:gd name="T62" fmla="*/ 115 w 332"/>
              <a:gd name="T63" fmla="*/ 28 h 136"/>
              <a:gd name="T64" fmla="*/ 99 w 332"/>
              <a:gd name="T65" fmla="*/ 57 h 136"/>
              <a:gd name="T66" fmla="*/ 96 w 332"/>
              <a:gd name="T67" fmla="*/ 83 h 136"/>
              <a:gd name="T68" fmla="*/ 103 w 332"/>
              <a:gd name="T69" fmla="*/ 107 h 136"/>
              <a:gd name="T70" fmla="*/ 119 w 332"/>
              <a:gd name="T71" fmla="*/ 127 h 136"/>
              <a:gd name="T72" fmla="*/ 143 w 332"/>
              <a:gd name="T73" fmla="*/ 135 h 136"/>
              <a:gd name="T74" fmla="*/ 167 w 332"/>
              <a:gd name="T75" fmla="*/ 127 h 136"/>
              <a:gd name="T76" fmla="*/ 184 w 332"/>
              <a:gd name="T77" fmla="*/ 107 h 136"/>
              <a:gd name="T78" fmla="*/ 191 w 332"/>
              <a:gd name="T79" fmla="*/ 83 h 136"/>
              <a:gd name="T80" fmla="*/ 189 w 332"/>
              <a:gd name="T81" fmla="*/ 57 h 136"/>
              <a:gd name="T82" fmla="*/ 171 w 332"/>
              <a:gd name="T83" fmla="*/ 28 h 136"/>
              <a:gd name="T84" fmla="*/ 143 w 332"/>
              <a:gd name="T85" fmla="*/ 6 h 136"/>
              <a:gd name="T86" fmla="*/ 105 w 332"/>
              <a:gd name="T87" fmla="*/ 2 h 136"/>
              <a:gd name="T88" fmla="*/ 75 w 332"/>
              <a:gd name="T89" fmla="*/ 20 h 136"/>
              <a:gd name="T90" fmla="*/ 53 w 332"/>
              <a:gd name="T91" fmla="*/ 48 h 136"/>
              <a:gd name="T92" fmla="*/ 46 w 332"/>
              <a:gd name="T93" fmla="*/ 76 h 136"/>
              <a:gd name="T94" fmla="*/ 52 w 332"/>
              <a:gd name="T95" fmla="*/ 99 h 136"/>
              <a:gd name="T96" fmla="*/ 67 w 332"/>
              <a:gd name="T97" fmla="*/ 121 h 136"/>
              <a:gd name="T98" fmla="*/ 88 w 332"/>
              <a:gd name="T99" fmla="*/ 133 h 136"/>
              <a:gd name="T100" fmla="*/ 110 w 332"/>
              <a:gd name="T101" fmla="*/ 132 h 136"/>
              <a:gd name="T102" fmla="*/ 129 w 332"/>
              <a:gd name="T103" fmla="*/ 117 h 136"/>
              <a:gd name="T104" fmla="*/ 142 w 332"/>
              <a:gd name="T105" fmla="*/ 94 h 136"/>
              <a:gd name="T106" fmla="*/ 143 w 332"/>
              <a:gd name="T107" fmla="*/ 65 h 136"/>
              <a:gd name="T108" fmla="*/ 129 w 332"/>
              <a:gd name="T109" fmla="*/ 35 h 136"/>
              <a:gd name="T110" fmla="*/ 103 w 332"/>
              <a:gd name="T111" fmla="*/ 11 h 136"/>
              <a:gd name="T112" fmla="*/ 70 w 332"/>
              <a:gd name="T113" fmla="*/ 0 h 136"/>
              <a:gd name="T114" fmla="*/ 39 w 332"/>
              <a:gd name="T115" fmla="*/ 11 h 136"/>
              <a:gd name="T116" fmla="*/ 15 w 332"/>
              <a:gd name="T117" fmla="*/ 35 h 136"/>
              <a:gd name="T118" fmla="*/ 1 w 332"/>
              <a:gd name="T119" fmla="*/ 6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2" h="136">
                <a:moveTo>
                  <a:pt x="331" y="76"/>
                </a:moveTo>
                <a:lnTo>
                  <a:pt x="330" y="67"/>
                </a:lnTo>
                <a:lnTo>
                  <a:pt x="328" y="57"/>
                </a:lnTo>
                <a:lnTo>
                  <a:pt x="324" y="47"/>
                </a:lnTo>
                <a:lnTo>
                  <a:pt x="318" y="37"/>
                </a:lnTo>
                <a:lnTo>
                  <a:pt x="312" y="28"/>
                </a:lnTo>
                <a:lnTo>
                  <a:pt x="304" y="19"/>
                </a:lnTo>
                <a:lnTo>
                  <a:pt x="294" y="11"/>
                </a:lnTo>
                <a:lnTo>
                  <a:pt x="284" y="6"/>
                </a:lnTo>
                <a:lnTo>
                  <a:pt x="272" y="2"/>
                </a:lnTo>
                <a:lnTo>
                  <a:pt x="260" y="1"/>
                </a:lnTo>
                <a:lnTo>
                  <a:pt x="247" y="2"/>
                </a:lnTo>
                <a:lnTo>
                  <a:pt x="235" y="6"/>
                </a:lnTo>
                <a:lnTo>
                  <a:pt x="225" y="11"/>
                </a:lnTo>
                <a:lnTo>
                  <a:pt x="215" y="20"/>
                </a:lnTo>
                <a:lnTo>
                  <a:pt x="207" y="28"/>
                </a:lnTo>
                <a:lnTo>
                  <a:pt x="201" y="37"/>
                </a:lnTo>
                <a:lnTo>
                  <a:pt x="194" y="47"/>
                </a:lnTo>
                <a:lnTo>
                  <a:pt x="191" y="57"/>
                </a:lnTo>
                <a:lnTo>
                  <a:pt x="188" y="67"/>
                </a:lnTo>
                <a:lnTo>
                  <a:pt x="187" y="75"/>
                </a:lnTo>
                <a:lnTo>
                  <a:pt x="188" y="83"/>
                </a:lnTo>
                <a:lnTo>
                  <a:pt x="189" y="92"/>
                </a:lnTo>
                <a:lnTo>
                  <a:pt x="191" y="100"/>
                </a:lnTo>
                <a:lnTo>
                  <a:pt x="196" y="107"/>
                </a:lnTo>
                <a:lnTo>
                  <a:pt x="200" y="115"/>
                </a:lnTo>
                <a:lnTo>
                  <a:pt x="205" y="121"/>
                </a:lnTo>
                <a:lnTo>
                  <a:pt x="211" y="127"/>
                </a:lnTo>
                <a:lnTo>
                  <a:pt x="217" y="131"/>
                </a:lnTo>
                <a:lnTo>
                  <a:pt x="226" y="134"/>
                </a:lnTo>
                <a:lnTo>
                  <a:pt x="235" y="135"/>
                </a:lnTo>
                <a:lnTo>
                  <a:pt x="245" y="134"/>
                </a:lnTo>
                <a:lnTo>
                  <a:pt x="252" y="131"/>
                </a:lnTo>
                <a:lnTo>
                  <a:pt x="260" y="127"/>
                </a:lnTo>
                <a:lnTo>
                  <a:pt x="266" y="121"/>
                </a:lnTo>
                <a:lnTo>
                  <a:pt x="272" y="115"/>
                </a:lnTo>
                <a:lnTo>
                  <a:pt x="276" y="107"/>
                </a:lnTo>
                <a:lnTo>
                  <a:pt x="280" y="99"/>
                </a:lnTo>
                <a:lnTo>
                  <a:pt x="283" y="91"/>
                </a:lnTo>
                <a:lnTo>
                  <a:pt x="284" y="83"/>
                </a:lnTo>
                <a:lnTo>
                  <a:pt x="285" y="76"/>
                </a:lnTo>
                <a:lnTo>
                  <a:pt x="284" y="67"/>
                </a:lnTo>
                <a:lnTo>
                  <a:pt x="282" y="57"/>
                </a:lnTo>
                <a:lnTo>
                  <a:pt x="278" y="47"/>
                </a:lnTo>
                <a:lnTo>
                  <a:pt x="272" y="37"/>
                </a:lnTo>
                <a:lnTo>
                  <a:pt x="266" y="28"/>
                </a:lnTo>
                <a:lnTo>
                  <a:pt x="257" y="19"/>
                </a:lnTo>
                <a:lnTo>
                  <a:pt x="248" y="11"/>
                </a:lnTo>
                <a:lnTo>
                  <a:pt x="237" y="6"/>
                </a:lnTo>
                <a:lnTo>
                  <a:pt x="226" y="2"/>
                </a:lnTo>
                <a:lnTo>
                  <a:pt x="213" y="1"/>
                </a:lnTo>
                <a:lnTo>
                  <a:pt x="201" y="2"/>
                </a:lnTo>
                <a:lnTo>
                  <a:pt x="189" y="6"/>
                </a:lnTo>
                <a:lnTo>
                  <a:pt x="179" y="11"/>
                </a:lnTo>
                <a:lnTo>
                  <a:pt x="169" y="20"/>
                </a:lnTo>
                <a:lnTo>
                  <a:pt x="161" y="28"/>
                </a:lnTo>
                <a:lnTo>
                  <a:pt x="154" y="37"/>
                </a:lnTo>
                <a:lnTo>
                  <a:pt x="148" y="47"/>
                </a:lnTo>
                <a:lnTo>
                  <a:pt x="145" y="57"/>
                </a:lnTo>
                <a:lnTo>
                  <a:pt x="142" y="67"/>
                </a:lnTo>
                <a:lnTo>
                  <a:pt x="141" y="75"/>
                </a:lnTo>
                <a:lnTo>
                  <a:pt x="142" y="83"/>
                </a:lnTo>
                <a:lnTo>
                  <a:pt x="143" y="92"/>
                </a:lnTo>
                <a:lnTo>
                  <a:pt x="145" y="100"/>
                </a:lnTo>
                <a:lnTo>
                  <a:pt x="149" y="107"/>
                </a:lnTo>
                <a:lnTo>
                  <a:pt x="153" y="115"/>
                </a:lnTo>
                <a:lnTo>
                  <a:pt x="159" y="121"/>
                </a:lnTo>
                <a:lnTo>
                  <a:pt x="165" y="127"/>
                </a:lnTo>
                <a:lnTo>
                  <a:pt x="171" y="131"/>
                </a:lnTo>
                <a:lnTo>
                  <a:pt x="180" y="134"/>
                </a:lnTo>
                <a:lnTo>
                  <a:pt x="189" y="135"/>
                </a:lnTo>
                <a:lnTo>
                  <a:pt x="199" y="134"/>
                </a:lnTo>
                <a:lnTo>
                  <a:pt x="206" y="131"/>
                </a:lnTo>
                <a:lnTo>
                  <a:pt x="213" y="127"/>
                </a:lnTo>
                <a:lnTo>
                  <a:pt x="220" y="121"/>
                </a:lnTo>
                <a:lnTo>
                  <a:pt x="226" y="115"/>
                </a:lnTo>
                <a:lnTo>
                  <a:pt x="230" y="107"/>
                </a:lnTo>
                <a:lnTo>
                  <a:pt x="233" y="99"/>
                </a:lnTo>
                <a:lnTo>
                  <a:pt x="236" y="91"/>
                </a:lnTo>
                <a:lnTo>
                  <a:pt x="237" y="83"/>
                </a:lnTo>
                <a:lnTo>
                  <a:pt x="238" y="76"/>
                </a:lnTo>
                <a:lnTo>
                  <a:pt x="237" y="67"/>
                </a:lnTo>
                <a:lnTo>
                  <a:pt x="235" y="57"/>
                </a:lnTo>
                <a:lnTo>
                  <a:pt x="231" y="46"/>
                </a:lnTo>
                <a:lnTo>
                  <a:pt x="226" y="37"/>
                </a:lnTo>
                <a:lnTo>
                  <a:pt x="220" y="27"/>
                </a:lnTo>
                <a:lnTo>
                  <a:pt x="211" y="19"/>
                </a:lnTo>
                <a:lnTo>
                  <a:pt x="202" y="11"/>
                </a:lnTo>
                <a:lnTo>
                  <a:pt x="191" y="6"/>
                </a:lnTo>
                <a:lnTo>
                  <a:pt x="180" y="2"/>
                </a:lnTo>
                <a:lnTo>
                  <a:pt x="167" y="1"/>
                </a:lnTo>
                <a:lnTo>
                  <a:pt x="154" y="2"/>
                </a:lnTo>
                <a:lnTo>
                  <a:pt x="143" y="6"/>
                </a:lnTo>
                <a:lnTo>
                  <a:pt x="132" y="11"/>
                </a:lnTo>
                <a:lnTo>
                  <a:pt x="123" y="19"/>
                </a:lnTo>
                <a:lnTo>
                  <a:pt x="115" y="28"/>
                </a:lnTo>
                <a:lnTo>
                  <a:pt x="108" y="37"/>
                </a:lnTo>
                <a:lnTo>
                  <a:pt x="102" y="47"/>
                </a:lnTo>
                <a:lnTo>
                  <a:pt x="99" y="57"/>
                </a:lnTo>
                <a:lnTo>
                  <a:pt x="96" y="67"/>
                </a:lnTo>
                <a:lnTo>
                  <a:pt x="95" y="75"/>
                </a:lnTo>
                <a:lnTo>
                  <a:pt x="96" y="83"/>
                </a:lnTo>
                <a:lnTo>
                  <a:pt x="97" y="91"/>
                </a:lnTo>
                <a:lnTo>
                  <a:pt x="99" y="100"/>
                </a:lnTo>
                <a:lnTo>
                  <a:pt x="103" y="107"/>
                </a:lnTo>
                <a:lnTo>
                  <a:pt x="107" y="115"/>
                </a:lnTo>
                <a:lnTo>
                  <a:pt x="113" y="121"/>
                </a:lnTo>
                <a:lnTo>
                  <a:pt x="119" y="127"/>
                </a:lnTo>
                <a:lnTo>
                  <a:pt x="125" y="131"/>
                </a:lnTo>
                <a:lnTo>
                  <a:pt x="133" y="133"/>
                </a:lnTo>
                <a:lnTo>
                  <a:pt x="143" y="135"/>
                </a:lnTo>
                <a:lnTo>
                  <a:pt x="152" y="133"/>
                </a:lnTo>
                <a:lnTo>
                  <a:pt x="160" y="131"/>
                </a:lnTo>
                <a:lnTo>
                  <a:pt x="167" y="127"/>
                </a:lnTo>
                <a:lnTo>
                  <a:pt x="173" y="121"/>
                </a:lnTo>
                <a:lnTo>
                  <a:pt x="180" y="115"/>
                </a:lnTo>
                <a:lnTo>
                  <a:pt x="184" y="107"/>
                </a:lnTo>
                <a:lnTo>
                  <a:pt x="187" y="99"/>
                </a:lnTo>
                <a:lnTo>
                  <a:pt x="190" y="91"/>
                </a:lnTo>
                <a:lnTo>
                  <a:pt x="191" y="83"/>
                </a:lnTo>
                <a:lnTo>
                  <a:pt x="192" y="75"/>
                </a:lnTo>
                <a:lnTo>
                  <a:pt x="191" y="67"/>
                </a:lnTo>
                <a:lnTo>
                  <a:pt x="189" y="57"/>
                </a:lnTo>
                <a:lnTo>
                  <a:pt x="185" y="47"/>
                </a:lnTo>
                <a:lnTo>
                  <a:pt x="179" y="37"/>
                </a:lnTo>
                <a:lnTo>
                  <a:pt x="171" y="28"/>
                </a:lnTo>
                <a:lnTo>
                  <a:pt x="163" y="20"/>
                </a:lnTo>
                <a:lnTo>
                  <a:pt x="153" y="11"/>
                </a:lnTo>
                <a:lnTo>
                  <a:pt x="143" y="6"/>
                </a:lnTo>
                <a:lnTo>
                  <a:pt x="130" y="2"/>
                </a:lnTo>
                <a:lnTo>
                  <a:pt x="118" y="1"/>
                </a:lnTo>
                <a:lnTo>
                  <a:pt x="105" y="2"/>
                </a:lnTo>
                <a:lnTo>
                  <a:pt x="94" y="6"/>
                </a:lnTo>
                <a:lnTo>
                  <a:pt x="83" y="12"/>
                </a:lnTo>
                <a:lnTo>
                  <a:pt x="75" y="20"/>
                </a:lnTo>
                <a:lnTo>
                  <a:pt x="66" y="28"/>
                </a:lnTo>
                <a:lnTo>
                  <a:pt x="59" y="38"/>
                </a:lnTo>
                <a:lnTo>
                  <a:pt x="53" y="48"/>
                </a:lnTo>
                <a:lnTo>
                  <a:pt x="49" y="58"/>
                </a:lnTo>
                <a:lnTo>
                  <a:pt x="47" y="68"/>
                </a:lnTo>
                <a:lnTo>
                  <a:pt x="46" y="76"/>
                </a:lnTo>
                <a:lnTo>
                  <a:pt x="47" y="83"/>
                </a:lnTo>
                <a:lnTo>
                  <a:pt x="49" y="91"/>
                </a:lnTo>
                <a:lnTo>
                  <a:pt x="52" y="99"/>
                </a:lnTo>
                <a:lnTo>
                  <a:pt x="57" y="107"/>
                </a:lnTo>
                <a:lnTo>
                  <a:pt x="61" y="114"/>
                </a:lnTo>
                <a:lnTo>
                  <a:pt x="67" y="121"/>
                </a:lnTo>
                <a:lnTo>
                  <a:pt x="74" y="126"/>
                </a:lnTo>
                <a:lnTo>
                  <a:pt x="80" y="131"/>
                </a:lnTo>
                <a:lnTo>
                  <a:pt x="88" y="133"/>
                </a:lnTo>
                <a:lnTo>
                  <a:pt x="96" y="134"/>
                </a:lnTo>
                <a:lnTo>
                  <a:pt x="103" y="133"/>
                </a:lnTo>
                <a:lnTo>
                  <a:pt x="110" y="132"/>
                </a:lnTo>
                <a:lnTo>
                  <a:pt x="118" y="128"/>
                </a:lnTo>
                <a:lnTo>
                  <a:pt x="124" y="123"/>
                </a:lnTo>
                <a:lnTo>
                  <a:pt x="129" y="117"/>
                </a:lnTo>
                <a:lnTo>
                  <a:pt x="134" y="110"/>
                </a:lnTo>
                <a:lnTo>
                  <a:pt x="139" y="102"/>
                </a:lnTo>
                <a:lnTo>
                  <a:pt x="142" y="94"/>
                </a:lnTo>
                <a:lnTo>
                  <a:pt x="143" y="85"/>
                </a:lnTo>
                <a:lnTo>
                  <a:pt x="144" y="76"/>
                </a:lnTo>
                <a:lnTo>
                  <a:pt x="143" y="65"/>
                </a:lnTo>
                <a:lnTo>
                  <a:pt x="140" y="55"/>
                </a:lnTo>
                <a:lnTo>
                  <a:pt x="135" y="45"/>
                </a:lnTo>
                <a:lnTo>
                  <a:pt x="129" y="35"/>
                </a:lnTo>
                <a:lnTo>
                  <a:pt x="122" y="26"/>
                </a:lnTo>
                <a:lnTo>
                  <a:pt x="113" y="17"/>
                </a:lnTo>
                <a:lnTo>
                  <a:pt x="103" y="11"/>
                </a:lnTo>
                <a:lnTo>
                  <a:pt x="93" y="5"/>
                </a:lnTo>
                <a:lnTo>
                  <a:pt x="82" y="2"/>
                </a:lnTo>
                <a:lnTo>
                  <a:pt x="70" y="0"/>
                </a:lnTo>
                <a:lnTo>
                  <a:pt x="60" y="2"/>
                </a:lnTo>
                <a:lnTo>
                  <a:pt x="49" y="5"/>
                </a:lnTo>
                <a:lnTo>
                  <a:pt x="39" y="11"/>
                </a:lnTo>
                <a:lnTo>
                  <a:pt x="30" y="17"/>
                </a:lnTo>
                <a:lnTo>
                  <a:pt x="21" y="26"/>
                </a:lnTo>
                <a:lnTo>
                  <a:pt x="15" y="35"/>
                </a:lnTo>
                <a:lnTo>
                  <a:pt x="8" y="46"/>
                </a:lnTo>
                <a:lnTo>
                  <a:pt x="4" y="55"/>
                </a:lnTo>
                <a:lnTo>
                  <a:pt x="1" y="66"/>
                </a:lnTo>
                <a:lnTo>
                  <a:pt x="0" y="76"/>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37"/>
          <p:cNvSpPr>
            <a:spLocks/>
          </p:cNvSpPr>
          <p:nvPr/>
        </p:nvSpPr>
        <p:spPr bwMode="auto">
          <a:xfrm>
            <a:off x="1952625" y="3646488"/>
            <a:ext cx="187325" cy="492125"/>
          </a:xfrm>
          <a:custGeom>
            <a:avLst/>
            <a:gdLst>
              <a:gd name="T0" fmla="*/ 57 w 136"/>
              <a:gd name="T1" fmla="*/ 3 h 332"/>
              <a:gd name="T2" fmla="*/ 28 w 136"/>
              <a:gd name="T3" fmla="*/ 19 h 332"/>
              <a:gd name="T4" fmla="*/ 6 w 136"/>
              <a:gd name="T5" fmla="*/ 47 h 332"/>
              <a:gd name="T6" fmla="*/ 2 w 136"/>
              <a:gd name="T7" fmla="*/ 84 h 332"/>
              <a:gd name="T8" fmla="*/ 20 w 136"/>
              <a:gd name="T9" fmla="*/ 116 h 332"/>
              <a:gd name="T10" fmla="*/ 47 w 136"/>
              <a:gd name="T11" fmla="*/ 137 h 332"/>
              <a:gd name="T12" fmla="*/ 75 w 136"/>
              <a:gd name="T13" fmla="*/ 144 h 332"/>
              <a:gd name="T14" fmla="*/ 100 w 136"/>
              <a:gd name="T15" fmla="*/ 140 h 332"/>
              <a:gd name="T16" fmla="*/ 121 w 136"/>
              <a:gd name="T17" fmla="*/ 126 h 332"/>
              <a:gd name="T18" fmla="*/ 134 w 136"/>
              <a:gd name="T19" fmla="*/ 105 h 332"/>
              <a:gd name="T20" fmla="*/ 131 w 136"/>
              <a:gd name="T21" fmla="*/ 79 h 332"/>
              <a:gd name="T22" fmla="*/ 115 w 136"/>
              <a:gd name="T23" fmla="*/ 59 h 332"/>
              <a:gd name="T24" fmla="*/ 91 w 136"/>
              <a:gd name="T25" fmla="*/ 48 h 332"/>
              <a:gd name="T26" fmla="*/ 67 w 136"/>
              <a:gd name="T27" fmla="*/ 47 h 332"/>
              <a:gd name="T28" fmla="*/ 37 w 136"/>
              <a:gd name="T29" fmla="*/ 59 h 332"/>
              <a:gd name="T30" fmla="*/ 11 w 136"/>
              <a:gd name="T31" fmla="*/ 83 h 332"/>
              <a:gd name="T32" fmla="*/ 1 w 136"/>
              <a:gd name="T33" fmla="*/ 118 h 332"/>
              <a:gd name="T34" fmla="*/ 11 w 136"/>
              <a:gd name="T35" fmla="*/ 152 h 332"/>
              <a:gd name="T36" fmla="*/ 37 w 136"/>
              <a:gd name="T37" fmla="*/ 177 h 332"/>
              <a:gd name="T38" fmla="*/ 67 w 136"/>
              <a:gd name="T39" fmla="*/ 189 h 332"/>
              <a:gd name="T40" fmla="*/ 92 w 136"/>
              <a:gd name="T41" fmla="*/ 188 h 332"/>
              <a:gd name="T42" fmla="*/ 115 w 136"/>
              <a:gd name="T43" fmla="*/ 178 h 332"/>
              <a:gd name="T44" fmla="*/ 131 w 136"/>
              <a:gd name="T45" fmla="*/ 160 h 332"/>
              <a:gd name="T46" fmla="*/ 134 w 136"/>
              <a:gd name="T47" fmla="*/ 132 h 332"/>
              <a:gd name="T48" fmla="*/ 121 w 136"/>
              <a:gd name="T49" fmla="*/ 111 h 332"/>
              <a:gd name="T50" fmla="*/ 99 w 136"/>
              <a:gd name="T51" fmla="*/ 98 h 332"/>
              <a:gd name="T52" fmla="*/ 76 w 136"/>
              <a:gd name="T53" fmla="*/ 93 h 332"/>
              <a:gd name="T54" fmla="*/ 46 w 136"/>
              <a:gd name="T55" fmla="*/ 100 h 332"/>
              <a:gd name="T56" fmla="*/ 19 w 136"/>
              <a:gd name="T57" fmla="*/ 120 h 332"/>
              <a:gd name="T58" fmla="*/ 2 w 136"/>
              <a:gd name="T59" fmla="*/ 151 h 332"/>
              <a:gd name="T60" fmla="*/ 6 w 136"/>
              <a:gd name="T61" fmla="*/ 188 h 332"/>
              <a:gd name="T62" fmla="*/ 28 w 136"/>
              <a:gd name="T63" fmla="*/ 216 h 332"/>
              <a:gd name="T64" fmla="*/ 57 w 136"/>
              <a:gd name="T65" fmla="*/ 232 h 332"/>
              <a:gd name="T66" fmla="*/ 83 w 136"/>
              <a:gd name="T67" fmla="*/ 235 h 332"/>
              <a:gd name="T68" fmla="*/ 107 w 136"/>
              <a:gd name="T69" fmla="*/ 228 h 332"/>
              <a:gd name="T70" fmla="*/ 127 w 136"/>
              <a:gd name="T71" fmla="*/ 212 h 332"/>
              <a:gd name="T72" fmla="*/ 135 w 136"/>
              <a:gd name="T73" fmla="*/ 188 h 332"/>
              <a:gd name="T74" fmla="*/ 127 w 136"/>
              <a:gd name="T75" fmla="*/ 164 h 332"/>
              <a:gd name="T76" fmla="*/ 107 w 136"/>
              <a:gd name="T77" fmla="*/ 147 h 332"/>
              <a:gd name="T78" fmla="*/ 83 w 136"/>
              <a:gd name="T79" fmla="*/ 140 h 332"/>
              <a:gd name="T80" fmla="*/ 57 w 136"/>
              <a:gd name="T81" fmla="*/ 142 h 332"/>
              <a:gd name="T82" fmla="*/ 28 w 136"/>
              <a:gd name="T83" fmla="*/ 160 h 332"/>
              <a:gd name="T84" fmla="*/ 6 w 136"/>
              <a:gd name="T85" fmla="*/ 188 h 332"/>
              <a:gd name="T86" fmla="*/ 2 w 136"/>
              <a:gd name="T87" fmla="*/ 226 h 332"/>
              <a:gd name="T88" fmla="*/ 20 w 136"/>
              <a:gd name="T89" fmla="*/ 256 h 332"/>
              <a:gd name="T90" fmla="*/ 48 w 136"/>
              <a:gd name="T91" fmla="*/ 278 h 332"/>
              <a:gd name="T92" fmla="*/ 76 w 136"/>
              <a:gd name="T93" fmla="*/ 285 h 332"/>
              <a:gd name="T94" fmla="*/ 99 w 136"/>
              <a:gd name="T95" fmla="*/ 279 h 332"/>
              <a:gd name="T96" fmla="*/ 121 w 136"/>
              <a:gd name="T97" fmla="*/ 264 h 332"/>
              <a:gd name="T98" fmla="*/ 133 w 136"/>
              <a:gd name="T99" fmla="*/ 243 h 332"/>
              <a:gd name="T100" fmla="*/ 132 w 136"/>
              <a:gd name="T101" fmla="*/ 221 h 332"/>
              <a:gd name="T102" fmla="*/ 117 w 136"/>
              <a:gd name="T103" fmla="*/ 202 h 332"/>
              <a:gd name="T104" fmla="*/ 94 w 136"/>
              <a:gd name="T105" fmla="*/ 189 h 332"/>
              <a:gd name="T106" fmla="*/ 65 w 136"/>
              <a:gd name="T107" fmla="*/ 188 h 332"/>
              <a:gd name="T108" fmla="*/ 35 w 136"/>
              <a:gd name="T109" fmla="*/ 202 h 332"/>
              <a:gd name="T110" fmla="*/ 11 w 136"/>
              <a:gd name="T111" fmla="*/ 228 h 332"/>
              <a:gd name="T112" fmla="*/ 0 w 136"/>
              <a:gd name="T113" fmla="*/ 261 h 332"/>
              <a:gd name="T114" fmla="*/ 11 w 136"/>
              <a:gd name="T115" fmla="*/ 292 h 332"/>
              <a:gd name="T116" fmla="*/ 35 w 136"/>
              <a:gd name="T117" fmla="*/ 316 h 332"/>
              <a:gd name="T118" fmla="*/ 66 w 136"/>
              <a:gd name="T119" fmla="*/ 33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 h="332">
                <a:moveTo>
                  <a:pt x="76" y="0"/>
                </a:moveTo>
                <a:lnTo>
                  <a:pt x="67" y="1"/>
                </a:lnTo>
                <a:lnTo>
                  <a:pt x="57" y="3"/>
                </a:lnTo>
                <a:lnTo>
                  <a:pt x="47" y="7"/>
                </a:lnTo>
                <a:lnTo>
                  <a:pt x="37" y="13"/>
                </a:lnTo>
                <a:lnTo>
                  <a:pt x="28" y="19"/>
                </a:lnTo>
                <a:lnTo>
                  <a:pt x="19" y="27"/>
                </a:lnTo>
                <a:lnTo>
                  <a:pt x="11" y="37"/>
                </a:lnTo>
                <a:lnTo>
                  <a:pt x="6" y="47"/>
                </a:lnTo>
                <a:lnTo>
                  <a:pt x="2" y="59"/>
                </a:lnTo>
                <a:lnTo>
                  <a:pt x="1" y="71"/>
                </a:lnTo>
                <a:lnTo>
                  <a:pt x="2" y="84"/>
                </a:lnTo>
                <a:lnTo>
                  <a:pt x="6" y="96"/>
                </a:lnTo>
                <a:lnTo>
                  <a:pt x="11" y="106"/>
                </a:lnTo>
                <a:lnTo>
                  <a:pt x="20" y="116"/>
                </a:lnTo>
                <a:lnTo>
                  <a:pt x="28" y="124"/>
                </a:lnTo>
                <a:lnTo>
                  <a:pt x="37" y="130"/>
                </a:lnTo>
                <a:lnTo>
                  <a:pt x="47" y="137"/>
                </a:lnTo>
                <a:lnTo>
                  <a:pt x="57" y="140"/>
                </a:lnTo>
                <a:lnTo>
                  <a:pt x="67" y="143"/>
                </a:lnTo>
                <a:lnTo>
                  <a:pt x="75" y="144"/>
                </a:lnTo>
                <a:lnTo>
                  <a:pt x="83" y="143"/>
                </a:lnTo>
                <a:lnTo>
                  <a:pt x="92" y="142"/>
                </a:lnTo>
                <a:lnTo>
                  <a:pt x="100" y="140"/>
                </a:lnTo>
                <a:lnTo>
                  <a:pt x="107" y="135"/>
                </a:lnTo>
                <a:lnTo>
                  <a:pt x="115" y="131"/>
                </a:lnTo>
                <a:lnTo>
                  <a:pt x="121" y="126"/>
                </a:lnTo>
                <a:lnTo>
                  <a:pt x="127" y="120"/>
                </a:lnTo>
                <a:lnTo>
                  <a:pt x="131" y="114"/>
                </a:lnTo>
                <a:lnTo>
                  <a:pt x="134" y="105"/>
                </a:lnTo>
                <a:lnTo>
                  <a:pt x="135" y="96"/>
                </a:lnTo>
                <a:lnTo>
                  <a:pt x="134" y="86"/>
                </a:lnTo>
                <a:lnTo>
                  <a:pt x="131" y="79"/>
                </a:lnTo>
                <a:lnTo>
                  <a:pt x="127" y="71"/>
                </a:lnTo>
                <a:lnTo>
                  <a:pt x="121" y="65"/>
                </a:lnTo>
                <a:lnTo>
                  <a:pt x="115" y="59"/>
                </a:lnTo>
                <a:lnTo>
                  <a:pt x="107" y="55"/>
                </a:lnTo>
                <a:lnTo>
                  <a:pt x="99" y="51"/>
                </a:lnTo>
                <a:lnTo>
                  <a:pt x="91" y="48"/>
                </a:lnTo>
                <a:lnTo>
                  <a:pt x="83" y="47"/>
                </a:lnTo>
                <a:lnTo>
                  <a:pt x="76" y="46"/>
                </a:lnTo>
                <a:lnTo>
                  <a:pt x="67" y="47"/>
                </a:lnTo>
                <a:lnTo>
                  <a:pt x="57" y="49"/>
                </a:lnTo>
                <a:lnTo>
                  <a:pt x="47" y="53"/>
                </a:lnTo>
                <a:lnTo>
                  <a:pt x="37" y="59"/>
                </a:lnTo>
                <a:lnTo>
                  <a:pt x="28" y="65"/>
                </a:lnTo>
                <a:lnTo>
                  <a:pt x="19" y="74"/>
                </a:lnTo>
                <a:lnTo>
                  <a:pt x="11" y="83"/>
                </a:lnTo>
                <a:lnTo>
                  <a:pt x="6" y="94"/>
                </a:lnTo>
                <a:lnTo>
                  <a:pt x="2" y="105"/>
                </a:lnTo>
                <a:lnTo>
                  <a:pt x="1" y="118"/>
                </a:lnTo>
                <a:lnTo>
                  <a:pt x="2" y="130"/>
                </a:lnTo>
                <a:lnTo>
                  <a:pt x="6" y="142"/>
                </a:lnTo>
                <a:lnTo>
                  <a:pt x="11" y="152"/>
                </a:lnTo>
                <a:lnTo>
                  <a:pt x="20" y="162"/>
                </a:lnTo>
                <a:lnTo>
                  <a:pt x="28" y="170"/>
                </a:lnTo>
                <a:lnTo>
                  <a:pt x="37" y="177"/>
                </a:lnTo>
                <a:lnTo>
                  <a:pt x="47" y="183"/>
                </a:lnTo>
                <a:lnTo>
                  <a:pt x="57" y="186"/>
                </a:lnTo>
                <a:lnTo>
                  <a:pt x="67" y="189"/>
                </a:lnTo>
                <a:lnTo>
                  <a:pt x="75" y="190"/>
                </a:lnTo>
                <a:lnTo>
                  <a:pt x="83" y="189"/>
                </a:lnTo>
                <a:lnTo>
                  <a:pt x="92" y="188"/>
                </a:lnTo>
                <a:lnTo>
                  <a:pt x="100" y="186"/>
                </a:lnTo>
                <a:lnTo>
                  <a:pt x="107" y="182"/>
                </a:lnTo>
                <a:lnTo>
                  <a:pt x="115" y="178"/>
                </a:lnTo>
                <a:lnTo>
                  <a:pt x="121" y="172"/>
                </a:lnTo>
                <a:lnTo>
                  <a:pt x="127" y="166"/>
                </a:lnTo>
                <a:lnTo>
                  <a:pt x="131" y="160"/>
                </a:lnTo>
                <a:lnTo>
                  <a:pt x="134" y="151"/>
                </a:lnTo>
                <a:lnTo>
                  <a:pt x="135" y="142"/>
                </a:lnTo>
                <a:lnTo>
                  <a:pt x="134" y="132"/>
                </a:lnTo>
                <a:lnTo>
                  <a:pt x="131" y="125"/>
                </a:lnTo>
                <a:lnTo>
                  <a:pt x="127" y="118"/>
                </a:lnTo>
                <a:lnTo>
                  <a:pt x="121" y="111"/>
                </a:lnTo>
                <a:lnTo>
                  <a:pt x="115" y="105"/>
                </a:lnTo>
                <a:lnTo>
                  <a:pt x="107" y="101"/>
                </a:lnTo>
                <a:lnTo>
                  <a:pt x="99" y="98"/>
                </a:lnTo>
                <a:lnTo>
                  <a:pt x="91" y="95"/>
                </a:lnTo>
                <a:lnTo>
                  <a:pt x="83" y="94"/>
                </a:lnTo>
                <a:lnTo>
                  <a:pt x="76" y="93"/>
                </a:lnTo>
                <a:lnTo>
                  <a:pt x="67" y="94"/>
                </a:lnTo>
                <a:lnTo>
                  <a:pt x="57" y="96"/>
                </a:lnTo>
                <a:lnTo>
                  <a:pt x="46" y="100"/>
                </a:lnTo>
                <a:lnTo>
                  <a:pt x="37" y="105"/>
                </a:lnTo>
                <a:lnTo>
                  <a:pt x="27" y="111"/>
                </a:lnTo>
                <a:lnTo>
                  <a:pt x="19" y="120"/>
                </a:lnTo>
                <a:lnTo>
                  <a:pt x="11" y="129"/>
                </a:lnTo>
                <a:lnTo>
                  <a:pt x="6" y="140"/>
                </a:lnTo>
                <a:lnTo>
                  <a:pt x="2" y="151"/>
                </a:lnTo>
                <a:lnTo>
                  <a:pt x="1" y="164"/>
                </a:lnTo>
                <a:lnTo>
                  <a:pt x="2" y="177"/>
                </a:lnTo>
                <a:lnTo>
                  <a:pt x="6" y="188"/>
                </a:lnTo>
                <a:lnTo>
                  <a:pt x="11" y="199"/>
                </a:lnTo>
                <a:lnTo>
                  <a:pt x="19" y="208"/>
                </a:lnTo>
                <a:lnTo>
                  <a:pt x="28" y="216"/>
                </a:lnTo>
                <a:lnTo>
                  <a:pt x="37" y="223"/>
                </a:lnTo>
                <a:lnTo>
                  <a:pt x="47" y="229"/>
                </a:lnTo>
                <a:lnTo>
                  <a:pt x="57" y="232"/>
                </a:lnTo>
                <a:lnTo>
                  <a:pt x="67" y="235"/>
                </a:lnTo>
                <a:lnTo>
                  <a:pt x="75" y="236"/>
                </a:lnTo>
                <a:lnTo>
                  <a:pt x="83" y="235"/>
                </a:lnTo>
                <a:lnTo>
                  <a:pt x="91" y="234"/>
                </a:lnTo>
                <a:lnTo>
                  <a:pt x="100" y="232"/>
                </a:lnTo>
                <a:lnTo>
                  <a:pt x="107" y="228"/>
                </a:lnTo>
                <a:lnTo>
                  <a:pt x="115" y="224"/>
                </a:lnTo>
                <a:lnTo>
                  <a:pt x="121" y="218"/>
                </a:lnTo>
                <a:lnTo>
                  <a:pt x="127" y="212"/>
                </a:lnTo>
                <a:lnTo>
                  <a:pt x="131" y="206"/>
                </a:lnTo>
                <a:lnTo>
                  <a:pt x="133" y="198"/>
                </a:lnTo>
                <a:lnTo>
                  <a:pt x="135" y="188"/>
                </a:lnTo>
                <a:lnTo>
                  <a:pt x="133" y="179"/>
                </a:lnTo>
                <a:lnTo>
                  <a:pt x="131" y="171"/>
                </a:lnTo>
                <a:lnTo>
                  <a:pt x="127" y="164"/>
                </a:lnTo>
                <a:lnTo>
                  <a:pt x="121" y="158"/>
                </a:lnTo>
                <a:lnTo>
                  <a:pt x="115" y="151"/>
                </a:lnTo>
                <a:lnTo>
                  <a:pt x="107" y="147"/>
                </a:lnTo>
                <a:lnTo>
                  <a:pt x="99" y="144"/>
                </a:lnTo>
                <a:lnTo>
                  <a:pt x="91" y="141"/>
                </a:lnTo>
                <a:lnTo>
                  <a:pt x="83" y="140"/>
                </a:lnTo>
                <a:lnTo>
                  <a:pt x="75" y="139"/>
                </a:lnTo>
                <a:lnTo>
                  <a:pt x="67" y="140"/>
                </a:lnTo>
                <a:lnTo>
                  <a:pt x="57" y="142"/>
                </a:lnTo>
                <a:lnTo>
                  <a:pt x="47" y="146"/>
                </a:lnTo>
                <a:lnTo>
                  <a:pt x="37" y="152"/>
                </a:lnTo>
                <a:lnTo>
                  <a:pt x="28" y="160"/>
                </a:lnTo>
                <a:lnTo>
                  <a:pt x="20" y="168"/>
                </a:lnTo>
                <a:lnTo>
                  <a:pt x="11" y="178"/>
                </a:lnTo>
                <a:lnTo>
                  <a:pt x="6" y="188"/>
                </a:lnTo>
                <a:lnTo>
                  <a:pt x="2" y="201"/>
                </a:lnTo>
                <a:lnTo>
                  <a:pt x="1" y="213"/>
                </a:lnTo>
                <a:lnTo>
                  <a:pt x="2" y="226"/>
                </a:lnTo>
                <a:lnTo>
                  <a:pt x="6" y="237"/>
                </a:lnTo>
                <a:lnTo>
                  <a:pt x="12" y="248"/>
                </a:lnTo>
                <a:lnTo>
                  <a:pt x="20" y="256"/>
                </a:lnTo>
                <a:lnTo>
                  <a:pt x="28" y="265"/>
                </a:lnTo>
                <a:lnTo>
                  <a:pt x="38" y="272"/>
                </a:lnTo>
                <a:lnTo>
                  <a:pt x="48" y="278"/>
                </a:lnTo>
                <a:lnTo>
                  <a:pt x="58" y="282"/>
                </a:lnTo>
                <a:lnTo>
                  <a:pt x="68" y="284"/>
                </a:lnTo>
                <a:lnTo>
                  <a:pt x="76" y="285"/>
                </a:lnTo>
                <a:lnTo>
                  <a:pt x="83" y="284"/>
                </a:lnTo>
                <a:lnTo>
                  <a:pt x="91" y="282"/>
                </a:lnTo>
                <a:lnTo>
                  <a:pt x="99" y="279"/>
                </a:lnTo>
                <a:lnTo>
                  <a:pt x="107" y="274"/>
                </a:lnTo>
                <a:lnTo>
                  <a:pt x="114" y="270"/>
                </a:lnTo>
                <a:lnTo>
                  <a:pt x="121" y="264"/>
                </a:lnTo>
                <a:lnTo>
                  <a:pt x="126" y="257"/>
                </a:lnTo>
                <a:lnTo>
                  <a:pt x="131" y="251"/>
                </a:lnTo>
                <a:lnTo>
                  <a:pt x="133" y="243"/>
                </a:lnTo>
                <a:lnTo>
                  <a:pt x="134" y="235"/>
                </a:lnTo>
                <a:lnTo>
                  <a:pt x="133" y="228"/>
                </a:lnTo>
                <a:lnTo>
                  <a:pt x="132" y="221"/>
                </a:lnTo>
                <a:lnTo>
                  <a:pt x="128" y="213"/>
                </a:lnTo>
                <a:lnTo>
                  <a:pt x="123" y="207"/>
                </a:lnTo>
                <a:lnTo>
                  <a:pt x="117" y="202"/>
                </a:lnTo>
                <a:lnTo>
                  <a:pt x="110" y="197"/>
                </a:lnTo>
                <a:lnTo>
                  <a:pt x="102" y="192"/>
                </a:lnTo>
                <a:lnTo>
                  <a:pt x="94" y="189"/>
                </a:lnTo>
                <a:lnTo>
                  <a:pt x="85" y="188"/>
                </a:lnTo>
                <a:lnTo>
                  <a:pt x="76" y="187"/>
                </a:lnTo>
                <a:lnTo>
                  <a:pt x="65" y="188"/>
                </a:lnTo>
                <a:lnTo>
                  <a:pt x="55" y="191"/>
                </a:lnTo>
                <a:lnTo>
                  <a:pt x="45" y="196"/>
                </a:lnTo>
                <a:lnTo>
                  <a:pt x="35" y="202"/>
                </a:lnTo>
                <a:lnTo>
                  <a:pt x="26" y="209"/>
                </a:lnTo>
                <a:lnTo>
                  <a:pt x="17" y="218"/>
                </a:lnTo>
                <a:lnTo>
                  <a:pt x="11" y="228"/>
                </a:lnTo>
                <a:lnTo>
                  <a:pt x="5" y="238"/>
                </a:lnTo>
                <a:lnTo>
                  <a:pt x="2" y="249"/>
                </a:lnTo>
                <a:lnTo>
                  <a:pt x="0" y="261"/>
                </a:lnTo>
                <a:lnTo>
                  <a:pt x="2" y="271"/>
                </a:lnTo>
                <a:lnTo>
                  <a:pt x="5" y="282"/>
                </a:lnTo>
                <a:lnTo>
                  <a:pt x="11" y="292"/>
                </a:lnTo>
                <a:lnTo>
                  <a:pt x="17" y="301"/>
                </a:lnTo>
                <a:lnTo>
                  <a:pt x="26" y="310"/>
                </a:lnTo>
                <a:lnTo>
                  <a:pt x="35" y="316"/>
                </a:lnTo>
                <a:lnTo>
                  <a:pt x="46" y="323"/>
                </a:lnTo>
                <a:lnTo>
                  <a:pt x="55" y="327"/>
                </a:lnTo>
                <a:lnTo>
                  <a:pt x="66" y="330"/>
                </a:lnTo>
                <a:lnTo>
                  <a:pt x="76"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38"/>
          <p:cNvSpPr>
            <a:spLocks/>
          </p:cNvSpPr>
          <p:nvPr/>
        </p:nvSpPr>
        <p:spPr bwMode="auto">
          <a:xfrm>
            <a:off x="2813050" y="3654425"/>
            <a:ext cx="187325" cy="493713"/>
          </a:xfrm>
          <a:custGeom>
            <a:avLst/>
            <a:gdLst>
              <a:gd name="T0" fmla="*/ 78 w 136"/>
              <a:gd name="T1" fmla="*/ 3 h 332"/>
              <a:gd name="T2" fmla="*/ 107 w 136"/>
              <a:gd name="T3" fmla="*/ 19 h 332"/>
              <a:gd name="T4" fmla="*/ 129 w 136"/>
              <a:gd name="T5" fmla="*/ 47 h 332"/>
              <a:gd name="T6" fmla="*/ 133 w 136"/>
              <a:gd name="T7" fmla="*/ 84 h 332"/>
              <a:gd name="T8" fmla="*/ 115 w 136"/>
              <a:gd name="T9" fmla="*/ 116 h 332"/>
              <a:gd name="T10" fmla="*/ 88 w 136"/>
              <a:gd name="T11" fmla="*/ 137 h 332"/>
              <a:gd name="T12" fmla="*/ 60 w 136"/>
              <a:gd name="T13" fmla="*/ 144 h 332"/>
              <a:gd name="T14" fmla="*/ 35 w 136"/>
              <a:gd name="T15" fmla="*/ 140 h 332"/>
              <a:gd name="T16" fmla="*/ 14 w 136"/>
              <a:gd name="T17" fmla="*/ 126 h 332"/>
              <a:gd name="T18" fmla="*/ 1 w 136"/>
              <a:gd name="T19" fmla="*/ 105 h 332"/>
              <a:gd name="T20" fmla="*/ 4 w 136"/>
              <a:gd name="T21" fmla="*/ 79 h 332"/>
              <a:gd name="T22" fmla="*/ 20 w 136"/>
              <a:gd name="T23" fmla="*/ 59 h 332"/>
              <a:gd name="T24" fmla="*/ 44 w 136"/>
              <a:gd name="T25" fmla="*/ 48 h 332"/>
              <a:gd name="T26" fmla="*/ 68 w 136"/>
              <a:gd name="T27" fmla="*/ 47 h 332"/>
              <a:gd name="T28" fmla="*/ 98 w 136"/>
              <a:gd name="T29" fmla="*/ 59 h 332"/>
              <a:gd name="T30" fmla="*/ 124 w 136"/>
              <a:gd name="T31" fmla="*/ 83 h 332"/>
              <a:gd name="T32" fmla="*/ 134 w 136"/>
              <a:gd name="T33" fmla="*/ 118 h 332"/>
              <a:gd name="T34" fmla="*/ 124 w 136"/>
              <a:gd name="T35" fmla="*/ 152 h 332"/>
              <a:gd name="T36" fmla="*/ 98 w 136"/>
              <a:gd name="T37" fmla="*/ 177 h 332"/>
              <a:gd name="T38" fmla="*/ 68 w 136"/>
              <a:gd name="T39" fmla="*/ 189 h 332"/>
              <a:gd name="T40" fmla="*/ 43 w 136"/>
              <a:gd name="T41" fmla="*/ 188 h 332"/>
              <a:gd name="T42" fmla="*/ 20 w 136"/>
              <a:gd name="T43" fmla="*/ 178 h 332"/>
              <a:gd name="T44" fmla="*/ 4 w 136"/>
              <a:gd name="T45" fmla="*/ 160 h 332"/>
              <a:gd name="T46" fmla="*/ 1 w 136"/>
              <a:gd name="T47" fmla="*/ 132 h 332"/>
              <a:gd name="T48" fmla="*/ 14 w 136"/>
              <a:gd name="T49" fmla="*/ 111 h 332"/>
              <a:gd name="T50" fmla="*/ 36 w 136"/>
              <a:gd name="T51" fmla="*/ 98 h 332"/>
              <a:gd name="T52" fmla="*/ 59 w 136"/>
              <a:gd name="T53" fmla="*/ 93 h 332"/>
              <a:gd name="T54" fmla="*/ 89 w 136"/>
              <a:gd name="T55" fmla="*/ 100 h 332"/>
              <a:gd name="T56" fmla="*/ 116 w 136"/>
              <a:gd name="T57" fmla="*/ 120 h 332"/>
              <a:gd name="T58" fmla="*/ 133 w 136"/>
              <a:gd name="T59" fmla="*/ 151 h 332"/>
              <a:gd name="T60" fmla="*/ 129 w 136"/>
              <a:gd name="T61" fmla="*/ 188 h 332"/>
              <a:gd name="T62" fmla="*/ 107 w 136"/>
              <a:gd name="T63" fmla="*/ 216 h 332"/>
              <a:gd name="T64" fmla="*/ 78 w 136"/>
              <a:gd name="T65" fmla="*/ 232 h 332"/>
              <a:gd name="T66" fmla="*/ 52 w 136"/>
              <a:gd name="T67" fmla="*/ 235 h 332"/>
              <a:gd name="T68" fmla="*/ 28 w 136"/>
              <a:gd name="T69" fmla="*/ 228 h 332"/>
              <a:gd name="T70" fmla="*/ 8 w 136"/>
              <a:gd name="T71" fmla="*/ 212 h 332"/>
              <a:gd name="T72" fmla="*/ 0 w 136"/>
              <a:gd name="T73" fmla="*/ 188 h 332"/>
              <a:gd name="T74" fmla="*/ 8 w 136"/>
              <a:gd name="T75" fmla="*/ 164 h 332"/>
              <a:gd name="T76" fmla="*/ 28 w 136"/>
              <a:gd name="T77" fmla="*/ 147 h 332"/>
              <a:gd name="T78" fmla="*/ 52 w 136"/>
              <a:gd name="T79" fmla="*/ 140 h 332"/>
              <a:gd name="T80" fmla="*/ 78 w 136"/>
              <a:gd name="T81" fmla="*/ 142 h 332"/>
              <a:gd name="T82" fmla="*/ 107 w 136"/>
              <a:gd name="T83" fmla="*/ 160 h 332"/>
              <a:gd name="T84" fmla="*/ 129 w 136"/>
              <a:gd name="T85" fmla="*/ 188 h 332"/>
              <a:gd name="T86" fmla="*/ 133 w 136"/>
              <a:gd name="T87" fmla="*/ 226 h 332"/>
              <a:gd name="T88" fmla="*/ 115 w 136"/>
              <a:gd name="T89" fmla="*/ 256 h 332"/>
              <a:gd name="T90" fmla="*/ 87 w 136"/>
              <a:gd name="T91" fmla="*/ 278 h 332"/>
              <a:gd name="T92" fmla="*/ 59 w 136"/>
              <a:gd name="T93" fmla="*/ 285 h 332"/>
              <a:gd name="T94" fmla="*/ 36 w 136"/>
              <a:gd name="T95" fmla="*/ 279 h 332"/>
              <a:gd name="T96" fmla="*/ 14 w 136"/>
              <a:gd name="T97" fmla="*/ 264 h 332"/>
              <a:gd name="T98" fmla="*/ 2 w 136"/>
              <a:gd name="T99" fmla="*/ 243 h 332"/>
              <a:gd name="T100" fmla="*/ 3 w 136"/>
              <a:gd name="T101" fmla="*/ 221 h 332"/>
              <a:gd name="T102" fmla="*/ 18 w 136"/>
              <a:gd name="T103" fmla="*/ 202 h 332"/>
              <a:gd name="T104" fmla="*/ 41 w 136"/>
              <a:gd name="T105" fmla="*/ 189 h 332"/>
              <a:gd name="T106" fmla="*/ 70 w 136"/>
              <a:gd name="T107" fmla="*/ 188 h 332"/>
              <a:gd name="T108" fmla="*/ 100 w 136"/>
              <a:gd name="T109" fmla="*/ 202 h 332"/>
              <a:gd name="T110" fmla="*/ 124 w 136"/>
              <a:gd name="T111" fmla="*/ 228 h 332"/>
              <a:gd name="T112" fmla="*/ 135 w 136"/>
              <a:gd name="T113" fmla="*/ 261 h 332"/>
              <a:gd name="T114" fmla="*/ 124 w 136"/>
              <a:gd name="T115" fmla="*/ 292 h 332"/>
              <a:gd name="T116" fmla="*/ 100 w 136"/>
              <a:gd name="T117" fmla="*/ 316 h 332"/>
              <a:gd name="T118" fmla="*/ 69 w 136"/>
              <a:gd name="T119" fmla="*/ 33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 h="332">
                <a:moveTo>
                  <a:pt x="59" y="0"/>
                </a:moveTo>
                <a:lnTo>
                  <a:pt x="68" y="1"/>
                </a:lnTo>
                <a:lnTo>
                  <a:pt x="78" y="3"/>
                </a:lnTo>
                <a:lnTo>
                  <a:pt x="88" y="7"/>
                </a:lnTo>
                <a:lnTo>
                  <a:pt x="98" y="13"/>
                </a:lnTo>
                <a:lnTo>
                  <a:pt x="107" y="19"/>
                </a:lnTo>
                <a:lnTo>
                  <a:pt x="116" y="27"/>
                </a:lnTo>
                <a:lnTo>
                  <a:pt x="124" y="37"/>
                </a:lnTo>
                <a:lnTo>
                  <a:pt x="129" y="47"/>
                </a:lnTo>
                <a:lnTo>
                  <a:pt x="133" y="59"/>
                </a:lnTo>
                <a:lnTo>
                  <a:pt x="134" y="71"/>
                </a:lnTo>
                <a:lnTo>
                  <a:pt x="133" y="84"/>
                </a:lnTo>
                <a:lnTo>
                  <a:pt x="129" y="96"/>
                </a:lnTo>
                <a:lnTo>
                  <a:pt x="124" y="106"/>
                </a:lnTo>
                <a:lnTo>
                  <a:pt x="115" y="116"/>
                </a:lnTo>
                <a:lnTo>
                  <a:pt x="107" y="124"/>
                </a:lnTo>
                <a:lnTo>
                  <a:pt x="98" y="130"/>
                </a:lnTo>
                <a:lnTo>
                  <a:pt x="88" y="137"/>
                </a:lnTo>
                <a:lnTo>
                  <a:pt x="78" y="140"/>
                </a:lnTo>
                <a:lnTo>
                  <a:pt x="68" y="143"/>
                </a:lnTo>
                <a:lnTo>
                  <a:pt x="60" y="144"/>
                </a:lnTo>
                <a:lnTo>
                  <a:pt x="52" y="143"/>
                </a:lnTo>
                <a:lnTo>
                  <a:pt x="43" y="142"/>
                </a:lnTo>
                <a:lnTo>
                  <a:pt x="35" y="140"/>
                </a:lnTo>
                <a:lnTo>
                  <a:pt x="28" y="135"/>
                </a:lnTo>
                <a:lnTo>
                  <a:pt x="20" y="131"/>
                </a:lnTo>
                <a:lnTo>
                  <a:pt x="14" y="126"/>
                </a:lnTo>
                <a:lnTo>
                  <a:pt x="8" y="120"/>
                </a:lnTo>
                <a:lnTo>
                  <a:pt x="4" y="114"/>
                </a:lnTo>
                <a:lnTo>
                  <a:pt x="1" y="105"/>
                </a:lnTo>
                <a:lnTo>
                  <a:pt x="0" y="96"/>
                </a:lnTo>
                <a:lnTo>
                  <a:pt x="1" y="86"/>
                </a:lnTo>
                <a:lnTo>
                  <a:pt x="4" y="79"/>
                </a:lnTo>
                <a:lnTo>
                  <a:pt x="8" y="71"/>
                </a:lnTo>
                <a:lnTo>
                  <a:pt x="14" y="65"/>
                </a:lnTo>
                <a:lnTo>
                  <a:pt x="20" y="59"/>
                </a:lnTo>
                <a:lnTo>
                  <a:pt x="28" y="55"/>
                </a:lnTo>
                <a:lnTo>
                  <a:pt x="36" y="51"/>
                </a:lnTo>
                <a:lnTo>
                  <a:pt x="44" y="48"/>
                </a:lnTo>
                <a:lnTo>
                  <a:pt x="52" y="47"/>
                </a:lnTo>
                <a:lnTo>
                  <a:pt x="59" y="46"/>
                </a:lnTo>
                <a:lnTo>
                  <a:pt x="68" y="47"/>
                </a:lnTo>
                <a:lnTo>
                  <a:pt x="78" y="49"/>
                </a:lnTo>
                <a:lnTo>
                  <a:pt x="88" y="53"/>
                </a:lnTo>
                <a:lnTo>
                  <a:pt x="98" y="59"/>
                </a:lnTo>
                <a:lnTo>
                  <a:pt x="107" y="65"/>
                </a:lnTo>
                <a:lnTo>
                  <a:pt x="116" y="74"/>
                </a:lnTo>
                <a:lnTo>
                  <a:pt x="124" y="83"/>
                </a:lnTo>
                <a:lnTo>
                  <a:pt x="129" y="94"/>
                </a:lnTo>
                <a:lnTo>
                  <a:pt x="133" y="105"/>
                </a:lnTo>
                <a:lnTo>
                  <a:pt x="134" y="118"/>
                </a:lnTo>
                <a:lnTo>
                  <a:pt x="133" y="130"/>
                </a:lnTo>
                <a:lnTo>
                  <a:pt x="129" y="142"/>
                </a:lnTo>
                <a:lnTo>
                  <a:pt x="124" y="152"/>
                </a:lnTo>
                <a:lnTo>
                  <a:pt x="115" y="162"/>
                </a:lnTo>
                <a:lnTo>
                  <a:pt x="107" y="170"/>
                </a:lnTo>
                <a:lnTo>
                  <a:pt x="98" y="177"/>
                </a:lnTo>
                <a:lnTo>
                  <a:pt x="88" y="183"/>
                </a:lnTo>
                <a:lnTo>
                  <a:pt x="78" y="186"/>
                </a:lnTo>
                <a:lnTo>
                  <a:pt x="68" y="189"/>
                </a:lnTo>
                <a:lnTo>
                  <a:pt x="60" y="190"/>
                </a:lnTo>
                <a:lnTo>
                  <a:pt x="52" y="189"/>
                </a:lnTo>
                <a:lnTo>
                  <a:pt x="43" y="188"/>
                </a:lnTo>
                <a:lnTo>
                  <a:pt x="35" y="186"/>
                </a:lnTo>
                <a:lnTo>
                  <a:pt x="28" y="182"/>
                </a:lnTo>
                <a:lnTo>
                  <a:pt x="20" y="178"/>
                </a:lnTo>
                <a:lnTo>
                  <a:pt x="14" y="172"/>
                </a:lnTo>
                <a:lnTo>
                  <a:pt x="8" y="166"/>
                </a:lnTo>
                <a:lnTo>
                  <a:pt x="4" y="160"/>
                </a:lnTo>
                <a:lnTo>
                  <a:pt x="1" y="151"/>
                </a:lnTo>
                <a:lnTo>
                  <a:pt x="0" y="142"/>
                </a:lnTo>
                <a:lnTo>
                  <a:pt x="1" y="132"/>
                </a:lnTo>
                <a:lnTo>
                  <a:pt x="4" y="125"/>
                </a:lnTo>
                <a:lnTo>
                  <a:pt x="8" y="118"/>
                </a:lnTo>
                <a:lnTo>
                  <a:pt x="14" y="111"/>
                </a:lnTo>
                <a:lnTo>
                  <a:pt x="20" y="105"/>
                </a:lnTo>
                <a:lnTo>
                  <a:pt x="28" y="101"/>
                </a:lnTo>
                <a:lnTo>
                  <a:pt x="36" y="98"/>
                </a:lnTo>
                <a:lnTo>
                  <a:pt x="44" y="95"/>
                </a:lnTo>
                <a:lnTo>
                  <a:pt x="52" y="94"/>
                </a:lnTo>
                <a:lnTo>
                  <a:pt x="59" y="93"/>
                </a:lnTo>
                <a:lnTo>
                  <a:pt x="68" y="94"/>
                </a:lnTo>
                <a:lnTo>
                  <a:pt x="78" y="96"/>
                </a:lnTo>
                <a:lnTo>
                  <a:pt x="89" y="100"/>
                </a:lnTo>
                <a:lnTo>
                  <a:pt x="98" y="105"/>
                </a:lnTo>
                <a:lnTo>
                  <a:pt x="108" y="111"/>
                </a:lnTo>
                <a:lnTo>
                  <a:pt x="116" y="120"/>
                </a:lnTo>
                <a:lnTo>
                  <a:pt x="124" y="129"/>
                </a:lnTo>
                <a:lnTo>
                  <a:pt x="129" y="140"/>
                </a:lnTo>
                <a:lnTo>
                  <a:pt x="133" y="151"/>
                </a:lnTo>
                <a:lnTo>
                  <a:pt x="134" y="164"/>
                </a:lnTo>
                <a:lnTo>
                  <a:pt x="133" y="177"/>
                </a:lnTo>
                <a:lnTo>
                  <a:pt x="129" y="188"/>
                </a:lnTo>
                <a:lnTo>
                  <a:pt x="124" y="199"/>
                </a:lnTo>
                <a:lnTo>
                  <a:pt x="116" y="208"/>
                </a:lnTo>
                <a:lnTo>
                  <a:pt x="107" y="216"/>
                </a:lnTo>
                <a:lnTo>
                  <a:pt x="98" y="223"/>
                </a:lnTo>
                <a:lnTo>
                  <a:pt x="88" y="229"/>
                </a:lnTo>
                <a:lnTo>
                  <a:pt x="78" y="232"/>
                </a:lnTo>
                <a:lnTo>
                  <a:pt x="68" y="235"/>
                </a:lnTo>
                <a:lnTo>
                  <a:pt x="60" y="236"/>
                </a:lnTo>
                <a:lnTo>
                  <a:pt x="52" y="235"/>
                </a:lnTo>
                <a:lnTo>
                  <a:pt x="44" y="234"/>
                </a:lnTo>
                <a:lnTo>
                  <a:pt x="35" y="232"/>
                </a:lnTo>
                <a:lnTo>
                  <a:pt x="28" y="228"/>
                </a:lnTo>
                <a:lnTo>
                  <a:pt x="20" y="224"/>
                </a:lnTo>
                <a:lnTo>
                  <a:pt x="14" y="218"/>
                </a:lnTo>
                <a:lnTo>
                  <a:pt x="8" y="212"/>
                </a:lnTo>
                <a:lnTo>
                  <a:pt x="4" y="206"/>
                </a:lnTo>
                <a:lnTo>
                  <a:pt x="2" y="198"/>
                </a:lnTo>
                <a:lnTo>
                  <a:pt x="0" y="188"/>
                </a:lnTo>
                <a:lnTo>
                  <a:pt x="2" y="179"/>
                </a:lnTo>
                <a:lnTo>
                  <a:pt x="4" y="171"/>
                </a:lnTo>
                <a:lnTo>
                  <a:pt x="8" y="164"/>
                </a:lnTo>
                <a:lnTo>
                  <a:pt x="14" y="158"/>
                </a:lnTo>
                <a:lnTo>
                  <a:pt x="20" y="151"/>
                </a:lnTo>
                <a:lnTo>
                  <a:pt x="28" y="147"/>
                </a:lnTo>
                <a:lnTo>
                  <a:pt x="36" y="144"/>
                </a:lnTo>
                <a:lnTo>
                  <a:pt x="44" y="141"/>
                </a:lnTo>
                <a:lnTo>
                  <a:pt x="52" y="140"/>
                </a:lnTo>
                <a:lnTo>
                  <a:pt x="60" y="139"/>
                </a:lnTo>
                <a:lnTo>
                  <a:pt x="68" y="140"/>
                </a:lnTo>
                <a:lnTo>
                  <a:pt x="78" y="142"/>
                </a:lnTo>
                <a:lnTo>
                  <a:pt x="88" y="146"/>
                </a:lnTo>
                <a:lnTo>
                  <a:pt x="98" y="152"/>
                </a:lnTo>
                <a:lnTo>
                  <a:pt x="107" y="160"/>
                </a:lnTo>
                <a:lnTo>
                  <a:pt x="115" y="168"/>
                </a:lnTo>
                <a:lnTo>
                  <a:pt x="124" y="178"/>
                </a:lnTo>
                <a:lnTo>
                  <a:pt x="129" y="188"/>
                </a:lnTo>
                <a:lnTo>
                  <a:pt x="133" y="201"/>
                </a:lnTo>
                <a:lnTo>
                  <a:pt x="134" y="213"/>
                </a:lnTo>
                <a:lnTo>
                  <a:pt x="133" y="226"/>
                </a:lnTo>
                <a:lnTo>
                  <a:pt x="129" y="237"/>
                </a:lnTo>
                <a:lnTo>
                  <a:pt x="123" y="248"/>
                </a:lnTo>
                <a:lnTo>
                  <a:pt x="115" y="256"/>
                </a:lnTo>
                <a:lnTo>
                  <a:pt x="107" y="265"/>
                </a:lnTo>
                <a:lnTo>
                  <a:pt x="97" y="272"/>
                </a:lnTo>
                <a:lnTo>
                  <a:pt x="87" y="278"/>
                </a:lnTo>
                <a:lnTo>
                  <a:pt x="77" y="282"/>
                </a:lnTo>
                <a:lnTo>
                  <a:pt x="68" y="284"/>
                </a:lnTo>
                <a:lnTo>
                  <a:pt x="59" y="285"/>
                </a:lnTo>
                <a:lnTo>
                  <a:pt x="52" y="284"/>
                </a:lnTo>
                <a:lnTo>
                  <a:pt x="44" y="282"/>
                </a:lnTo>
                <a:lnTo>
                  <a:pt x="36" y="279"/>
                </a:lnTo>
                <a:lnTo>
                  <a:pt x="28" y="274"/>
                </a:lnTo>
                <a:lnTo>
                  <a:pt x="21" y="270"/>
                </a:lnTo>
                <a:lnTo>
                  <a:pt x="14" y="264"/>
                </a:lnTo>
                <a:lnTo>
                  <a:pt x="9" y="257"/>
                </a:lnTo>
                <a:lnTo>
                  <a:pt x="4" y="251"/>
                </a:lnTo>
                <a:lnTo>
                  <a:pt x="2" y="243"/>
                </a:lnTo>
                <a:lnTo>
                  <a:pt x="1" y="235"/>
                </a:lnTo>
                <a:lnTo>
                  <a:pt x="2" y="228"/>
                </a:lnTo>
                <a:lnTo>
                  <a:pt x="3" y="221"/>
                </a:lnTo>
                <a:lnTo>
                  <a:pt x="7" y="213"/>
                </a:lnTo>
                <a:lnTo>
                  <a:pt x="12" y="207"/>
                </a:lnTo>
                <a:lnTo>
                  <a:pt x="18" y="202"/>
                </a:lnTo>
                <a:lnTo>
                  <a:pt x="25" y="197"/>
                </a:lnTo>
                <a:lnTo>
                  <a:pt x="33" y="192"/>
                </a:lnTo>
                <a:lnTo>
                  <a:pt x="41" y="189"/>
                </a:lnTo>
                <a:lnTo>
                  <a:pt x="50" y="188"/>
                </a:lnTo>
                <a:lnTo>
                  <a:pt x="59" y="187"/>
                </a:lnTo>
                <a:lnTo>
                  <a:pt x="70" y="188"/>
                </a:lnTo>
                <a:lnTo>
                  <a:pt x="80" y="191"/>
                </a:lnTo>
                <a:lnTo>
                  <a:pt x="90" y="196"/>
                </a:lnTo>
                <a:lnTo>
                  <a:pt x="100" y="202"/>
                </a:lnTo>
                <a:lnTo>
                  <a:pt x="109" y="209"/>
                </a:lnTo>
                <a:lnTo>
                  <a:pt x="118" y="218"/>
                </a:lnTo>
                <a:lnTo>
                  <a:pt x="124" y="228"/>
                </a:lnTo>
                <a:lnTo>
                  <a:pt x="130" y="238"/>
                </a:lnTo>
                <a:lnTo>
                  <a:pt x="133" y="249"/>
                </a:lnTo>
                <a:lnTo>
                  <a:pt x="135" y="261"/>
                </a:lnTo>
                <a:lnTo>
                  <a:pt x="133" y="271"/>
                </a:lnTo>
                <a:lnTo>
                  <a:pt x="130" y="282"/>
                </a:lnTo>
                <a:lnTo>
                  <a:pt x="124" y="292"/>
                </a:lnTo>
                <a:lnTo>
                  <a:pt x="118" y="301"/>
                </a:lnTo>
                <a:lnTo>
                  <a:pt x="109" y="310"/>
                </a:lnTo>
                <a:lnTo>
                  <a:pt x="100" y="316"/>
                </a:lnTo>
                <a:lnTo>
                  <a:pt x="89" y="323"/>
                </a:lnTo>
                <a:lnTo>
                  <a:pt x="80" y="327"/>
                </a:lnTo>
                <a:lnTo>
                  <a:pt x="69" y="330"/>
                </a:lnTo>
                <a:lnTo>
                  <a:pt x="59"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39"/>
          <p:cNvSpPr>
            <a:spLocks/>
          </p:cNvSpPr>
          <p:nvPr/>
        </p:nvSpPr>
        <p:spPr bwMode="auto">
          <a:xfrm>
            <a:off x="2247900" y="4262438"/>
            <a:ext cx="457200" cy="201612"/>
          </a:xfrm>
          <a:custGeom>
            <a:avLst/>
            <a:gdLst>
              <a:gd name="T0" fmla="*/ 328 w 332"/>
              <a:gd name="T1" fmla="*/ 78 h 136"/>
              <a:gd name="T2" fmla="*/ 312 w 332"/>
              <a:gd name="T3" fmla="*/ 107 h 136"/>
              <a:gd name="T4" fmla="*/ 284 w 332"/>
              <a:gd name="T5" fmla="*/ 129 h 136"/>
              <a:gd name="T6" fmla="*/ 247 w 332"/>
              <a:gd name="T7" fmla="*/ 133 h 136"/>
              <a:gd name="T8" fmla="*/ 215 w 332"/>
              <a:gd name="T9" fmla="*/ 115 h 136"/>
              <a:gd name="T10" fmla="*/ 194 w 332"/>
              <a:gd name="T11" fmla="*/ 88 h 136"/>
              <a:gd name="T12" fmla="*/ 187 w 332"/>
              <a:gd name="T13" fmla="*/ 60 h 136"/>
              <a:gd name="T14" fmla="*/ 191 w 332"/>
              <a:gd name="T15" fmla="*/ 35 h 136"/>
              <a:gd name="T16" fmla="*/ 205 w 332"/>
              <a:gd name="T17" fmla="*/ 14 h 136"/>
              <a:gd name="T18" fmla="*/ 226 w 332"/>
              <a:gd name="T19" fmla="*/ 1 h 136"/>
              <a:gd name="T20" fmla="*/ 252 w 332"/>
              <a:gd name="T21" fmla="*/ 4 h 136"/>
              <a:gd name="T22" fmla="*/ 272 w 332"/>
              <a:gd name="T23" fmla="*/ 20 h 136"/>
              <a:gd name="T24" fmla="*/ 283 w 332"/>
              <a:gd name="T25" fmla="*/ 44 h 136"/>
              <a:gd name="T26" fmla="*/ 284 w 332"/>
              <a:gd name="T27" fmla="*/ 68 h 136"/>
              <a:gd name="T28" fmla="*/ 272 w 332"/>
              <a:gd name="T29" fmla="*/ 98 h 136"/>
              <a:gd name="T30" fmla="*/ 248 w 332"/>
              <a:gd name="T31" fmla="*/ 124 h 136"/>
              <a:gd name="T32" fmla="*/ 213 w 332"/>
              <a:gd name="T33" fmla="*/ 134 h 136"/>
              <a:gd name="T34" fmla="*/ 179 w 332"/>
              <a:gd name="T35" fmla="*/ 124 h 136"/>
              <a:gd name="T36" fmla="*/ 154 w 332"/>
              <a:gd name="T37" fmla="*/ 98 h 136"/>
              <a:gd name="T38" fmla="*/ 142 w 332"/>
              <a:gd name="T39" fmla="*/ 68 h 136"/>
              <a:gd name="T40" fmla="*/ 143 w 332"/>
              <a:gd name="T41" fmla="*/ 43 h 136"/>
              <a:gd name="T42" fmla="*/ 153 w 332"/>
              <a:gd name="T43" fmla="*/ 20 h 136"/>
              <a:gd name="T44" fmla="*/ 171 w 332"/>
              <a:gd name="T45" fmla="*/ 4 h 136"/>
              <a:gd name="T46" fmla="*/ 199 w 332"/>
              <a:gd name="T47" fmla="*/ 1 h 136"/>
              <a:gd name="T48" fmla="*/ 220 w 332"/>
              <a:gd name="T49" fmla="*/ 14 h 136"/>
              <a:gd name="T50" fmla="*/ 233 w 332"/>
              <a:gd name="T51" fmla="*/ 36 h 136"/>
              <a:gd name="T52" fmla="*/ 238 w 332"/>
              <a:gd name="T53" fmla="*/ 59 h 136"/>
              <a:gd name="T54" fmla="*/ 231 w 332"/>
              <a:gd name="T55" fmla="*/ 89 h 136"/>
              <a:gd name="T56" fmla="*/ 211 w 332"/>
              <a:gd name="T57" fmla="*/ 116 h 136"/>
              <a:gd name="T58" fmla="*/ 180 w 332"/>
              <a:gd name="T59" fmla="*/ 133 h 136"/>
              <a:gd name="T60" fmla="*/ 143 w 332"/>
              <a:gd name="T61" fmla="*/ 129 h 136"/>
              <a:gd name="T62" fmla="*/ 115 w 332"/>
              <a:gd name="T63" fmla="*/ 107 h 136"/>
              <a:gd name="T64" fmla="*/ 99 w 332"/>
              <a:gd name="T65" fmla="*/ 78 h 136"/>
              <a:gd name="T66" fmla="*/ 96 w 332"/>
              <a:gd name="T67" fmla="*/ 52 h 136"/>
              <a:gd name="T68" fmla="*/ 103 w 332"/>
              <a:gd name="T69" fmla="*/ 28 h 136"/>
              <a:gd name="T70" fmla="*/ 119 w 332"/>
              <a:gd name="T71" fmla="*/ 8 h 136"/>
              <a:gd name="T72" fmla="*/ 143 w 332"/>
              <a:gd name="T73" fmla="*/ 0 h 136"/>
              <a:gd name="T74" fmla="*/ 167 w 332"/>
              <a:gd name="T75" fmla="*/ 8 h 136"/>
              <a:gd name="T76" fmla="*/ 184 w 332"/>
              <a:gd name="T77" fmla="*/ 28 h 136"/>
              <a:gd name="T78" fmla="*/ 191 w 332"/>
              <a:gd name="T79" fmla="*/ 52 h 136"/>
              <a:gd name="T80" fmla="*/ 189 w 332"/>
              <a:gd name="T81" fmla="*/ 78 h 136"/>
              <a:gd name="T82" fmla="*/ 171 w 332"/>
              <a:gd name="T83" fmla="*/ 107 h 136"/>
              <a:gd name="T84" fmla="*/ 143 w 332"/>
              <a:gd name="T85" fmla="*/ 129 h 136"/>
              <a:gd name="T86" fmla="*/ 105 w 332"/>
              <a:gd name="T87" fmla="*/ 133 h 136"/>
              <a:gd name="T88" fmla="*/ 75 w 332"/>
              <a:gd name="T89" fmla="*/ 115 h 136"/>
              <a:gd name="T90" fmla="*/ 53 w 332"/>
              <a:gd name="T91" fmla="*/ 87 h 136"/>
              <a:gd name="T92" fmla="*/ 46 w 332"/>
              <a:gd name="T93" fmla="*/ 59 h 136"/>
              <a:gd name="T94" fmla="*/ 52 w 332"/>
              <a:gd name="T95" fmla="*/ 36 h 136"/>
              <a:gd name="T96" fmla="*/ 67 w 332"/>
              <a:gd name="T97" fmla="*/ 14 h 136"/>
              <a:gd name="T98" fmla="*/ 88 w 332"/>
              <a:gd name="T99" fmla="*/ 2 h 136"/>
              <a:gd name="T100" fmla="*/ 110 w 332"/>
              <a:gd name="T101" fmla="*/ 3 h 136"/>
              <a:gd name="T102" fmla="*/ 129 w 332"/>
              <a:gd name="T103" fmla="*/ 18 h 136"/>
              <a:gd name="T104" fmla="*/ 142 w 332"/>
              <a:gd name="T105" fmla="*/ 41 h 136"/>
              <a:gd name="T106" fmla="*/ 143 w 332"/>
              <a:gd name="T107" fmla="*/ 70 h 136"/>
              <a:gd name="T108" fmla="*/ 129 w 332"/>
              <a:gd name="T109" fmla="*/ 100 h 136"/>
              <a:gd name="T110" fmla="*/ 103 w 332"/>
              <a:gd name="T111" fmla="*/ 124 h 136"/>
              <a:gd name="T112" fmla="*/ 70 w 332"/>
              <a:gd name="T113" fmla="*/ 135 h 136"/>
              <a:gd name="T114" fmla="*/ 39 w 332"/>
              <a:gd name="T115" fmla="*/ 124 h 136"/>
              <a:gd name="T116" fmla="*/ 15 w 332"/>
              <a:gd name="T117" fmla="*/ 100 h 136"/>
              <a:gd name="T118" fmla="*/ 1 w 332"/>
              <a:gd name="T119" fmla="*/ 6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2" h="136">
                <a:moveTo>
                  <a:pt x="331" y="59"/>
                </a:moveTo>
                <a:lnTo>
                  <a:pt x="330" y="68"/>
                </a:lnTo>
                <a:lnTo>
                  <a:pt x="328" y="78"/>
                </a:lnTo>
                <a:lnTo>
                  <a:pt x="324" y="88"/>
                </a:lnTo>
                <a:lnTo>
                  <a:pt x="318" y="98"/>
                </a:lnTo>
                <a:lnTo>
                  <a:pt x="312" y="107"/>
                </a:lnTo>
                <a:lnTo>
                  <a:pt x="304" y="116"/>
                </a:lnTo>
                <a:lnTo>
                  <a:pt x="294" y="124"/>
                </a:lnTo>
                <a:lnTo>
                  <a:pt x="284" y="129"/>
                </a:lnTo>
                <a:lnTo>
                  <a:pt x="272" y="133"/>
                </a:lnTo>
                <a:lnTo>
                  <a:pt x="260" y="134"/>
                </a:lnTo>
                <a:lnTo>
                  <a:pt x="247" y="133"/>
                </a:lnTo>
                <a:lnTo>
                  <a:pt x="235" y="129"/>
                </a:lnTo>
                <a:lnTo>
                  <a:pt x="225" y="124"/>
                </a:lnTo>
                <a:lnTo>
                  <a:pt x="215" y="115"/>
                </a:lnTo>
                <a:lnTo>
                  <a:pt x="207" y="107"/>
                </a:lnTo>
                <a:lnTo>
                  <a:pt x="201" y="98"/>
                </a:lnTo>
                <a:lnTo>
                  <a:pt x="194" y="88"/>
                </a:lnTo>
                <a:lnTo>
                  <a:pt x="191" y="78"/>
                </a:lnTo>
                <a:lnTo>
                  <a:pt x="188" y="68"/>
                </a:lnTo>
                <a:lnTo>
                  <a:pt x="187" y="60"/>
                </a:lnTo>
                <a:lnTo>
                  <a:pt x="188" y="52"/>
                </a:lnTo>
                <a:lnTo>
                  <a:pt x="189" y="43"/>
                </a:lnTo>
                <a:lnTo>
                  <a:pt x="191" y="35"/>
                </a:lnTo>
                <a:lnTo>
                  <a:pt x="196" y="28"/>
                </a:lnTo>
                <a:lnTo>
                  <a:pt x="200" y="20"/>
                </a:lnTo>
                <a:lnTo>
                  <a:pt x="205" y="14"/>
                </a:lnTo>
                <a:lnTo>
                  <a:pt x="211" y="8"/>
                </a:lnTo>
                <a:lnTo>
                  <a:pt x="217" y="4"/>
                </a:lnTo>
                <a:lnTo>
                  <a:pt x="226" y="1"/>
                </a:lnTo>
                <a:lnTo>
                  <a:pt x="235" y="0"/>
                </a:lnTo>
                <a:lnTo>
                  <a:pt x="245" y="1"/>
                </a:lnTo>
                <a:lnTo>
                  <a:pt x="252" y="4"/>
                </a:lnTo>
                <a:lnTo>
                  <a:pt x="260" y="8"/>
                </a:lnTo>
                <a:lnTo>
                  <a:pt x="266" y="14"/>
                </a:lnTo>
                <a:lnTo>
                  <a:pt x="272" y="20"/>
                </a:lnTo>
                <a:lnTo>
                  <a:pt x="276" y="28"/>
                </a:lnTo>
                <a:lnTo>
                  <a:pt x="280" y="36"/>
                </a:lnTo>
                <a:lnTo>
                  <a:pt x="283" y="44"/>
                </a:lnTo>
                <a:lnTo>
                  <a:pt x="284" y="52"/>
                </a:lnTo>
                <a:lnTo>
                  <a:pt x="285" y="59"/>
                </a:lnTo>
                <a:lnTo>
                  <a:pt x="284" y="68"/>
                </a:lnTo>
                <a:lnTo>
                  <a:pt x="282" y="78"/>
                </a:lnTo>
                <a:lnTo>
                  <a:pt x="278" y="88"/>
                </a:lnTo>
                <a:lnTo>
                  <a:pt x="272" y="98"/>
                </a:lnTo>
                <a:lnTo>
                  <a:pt x="266" y="107"/>
                </a:lnTo>
                <a:lnTo>
                  <a:pt x="257" y="116"/>
                </a:lnTo>
                <a:lnTo>
                  <a:pt x="248" y="124"/>
                </a:lnTo>
                <a:lnTo>
                  <a:pt x="237" y="129"/>
                </a:lnTo>
                <a:lnTo>
                  <a:pt x="226" y="133"/>
                </a:lnTo>
                <a:lnTo>
                  <a:pt x="213" y="134"/>
                </a:lnTo>
                <a:lnTo>
                  <a:pt x="201" y="133"/>
                </a:lnTo>
                <a:lnTo>
                  <a:pt x="189" y="129"/>
                </a:lnTo>
                <a:lnTo>
                  <a:pt x="179" y="124"/>
                </a:lnTo>
                <a:lnTo>
                  <a:pt x="169" y="115"/>
                </a:lnTo>
                <a:lnTo>
                  <a:pt x="161" y="107"/>
                </a:lnTo>
                <a:lnTo>
                  <a:pt x="154" y="98"/>
                </a:lnTo>
                <a:lnTo>
                  <a:pt x="148" y="88"/>
                </a:lnTo>
                <a:lnTo>
                  <a:pt x="145" y="78"/>
                </a:lnTo>
                <a:lnTo>
                  <a:pt x="142" y="68"/>
                </a:lnTo>
                <a:lnTo>
                  <a:pt x="141" y="60"/>
                </a:lnTo>
                <a:lnTo>
                  <a:pt x="142" y="52"/>
                </a:lnTo>
                <a:lnTo>
                  <a:pt x="143" y="43"/>
                </a:lnTo>
                <a:lnTo>
                  <a:pt x="145" y="35"/>
                </a:lnTo>
                <a:lnTo>
                  <a:pt x="149" y="28"/>
                </a:lnTo>
                <a:lnTo>
                  <a:pt x="153" y="20"/>
                </a:lnTo>
                <a:lnTo>
                  <a:pt x="159" y="14"/>
                </a:lnTo>
                <a:lnTo>
                  <a:pt x="165" y="8"/>
                </a:lnTo>
                <a:lnTo>
                  <a:pt x="171" y="4"/>
                </a:lnTo>
                <a:lnTo>
                  <a:pt x="180" y="1"/>
                </a:lnTo>
                <a:lnTo>
                  <a:pt x="189" y="0"/>
                </a:lnTo>
                <a:lnTo>
                  <a:pt x="199" y="1"/>
                </a:lnTo>
                <a:lnTo>
                  <a:pt x="206" y="4"/>
                </a:lnTo>
                <a:lnTo>
                  <a:pt x="213" y="8"/>
                </a:lnTo>
                <a:lnTo>
                  <a:pt x="220" y="14"/>
                </a:lnTo>
                <a:lnTo>
                  <a:pt x="226" y="20"/>
                </a:lnTo>
                <a:lnTo>
                  <a:pt x="230" y="28"/>
                </a:lnTo>
                <a:lnTo>
                  <a:pt x="233" y="36"/>
                </a:lnTo>
                <a:lnTo>
                  <a:pt x="236" y="44"/>
                </a:lnTo>
                <a:lnTo>
                  <a:pt x="237" y="52"/>
                </a:lnTo>
                <a:lnTo>
                  <a:pt x="238" y="59"/>
                </a:lnTo>
                <a:lnTo>
                  <a:pt x="237" y="68"/>
                </a:lnTo>
                <a:lnTo>
                  <a:pt x="235" y="78"/>
                </a:lnTo>
                <a:lnTo>
                  <a:pt x="231" y="89"/>
                </a:lnTo>
                <a:lnTo>
                  <a:pt x="226" y="98"/>
                </a:lnTo>
                <a:lnTo>
                  <a:pt x="220" y="108"/>
                </a:lnTo>
                <a:lnTo>
                  <a:pt x="211" y="116"/>
                </a:lnTo>
                <a:lnTo>
                  <a:pt x="202" y="124"/>
                </a:lnTo>
                <a:lnTo>
                  <a:pt x="191" y="129"/>
                </a:lnTo>
                <a:lnTo>
                  <a:pt x="180" y="133"/>
                </a:lnTo>
                <a:lnTo>
                  <a:pt x="167" y="134"/>
                </a:lnTo>
                <a:lnTo>
                  <a:pt x="154" y="133"/>
                </a:lnTo>
                <a:lnTo>
                  <a:pt x="143" y="129"/>
                </a:lnTo>
                <a:lnTo>
                  <a:pt x="132" y="124"/>
                </a:lnTo>
                <a:lnTo>
                  <a:pt x="123" y="116"/>
                </a:lnTo>
                <a:lnTo>
                  <a:pt x="115" y="107"/>
                </a:lnTo>
                <a:lnTo>
                  <a:pt x="108" y="98"/>
                </a:lnTo>
                <a:lnTo>
                  <a:pt x="102" y="88"/>
                </a:lnTo>
                <a:lnTo>
                  <a:pt x="99" y="78"/>
                </a:lnTo>
                <a:lnTo>
                  <a:pt x="96" y="68"/>
                </a:lnTo>
                <a:lnTo>
                  <a:pt x="95" y="60"/>
                </a:lnTo>
                <a:lnTo>
                  <a:pt x="96" y="52"/>
                </a:lnTo>
                <a:lnTo>
                  <a:pt x="97" y="44"/>
                </a:lnTo>
                <a:lnTo>
                  <a:pt x="99" y="35"/>
                </a:lnTo>
                <a:lnTo>
                  <a:pt x="103" y="28"/>
                </a:lnTo>
                <a:lnTo>
                  <a:pt x="107" y="20"/>
                </a:lnTo>
                <a:lnTo>
                  <a:pt x="113" y="14"/>
                </a:lnTo>
                <a:lnTo>
                  <a:pt x="119" y="8"/>
                </a:lnTo>
                <a:lnTo>
                  <a:pt x="125" y="4"/>
                </a:lnTo>
                <a:lnTo>
                  <a:pt x="133" y="2"/>
                </a:lnTo>
                <a:lnTo>
                  <a:pt x="143" y="0"/>
                </a:lnTo>
                <a:lnTo>
                  <a:pt x="152" y="2"/>
                </a:lnTo>
                <a:lnTo>
                  <a:pt x="160" y="4"/>
                </a:lnTo>
                <a:lnTo>
                  <a:pt x="167" y="8"/>
                </a:lnTo>
                <a:lnTo>
                  <a:pt x="173" y="14"/>
                </a:lnTo>
                <a:lnTo>
                  <a:pt x="180" y="20"/>
                </a:lnTo>
                <a:lnTo>
                  <a:pt x="184" y="28"/>
                </a:lnTo>
                <a:lnTo>
                  <a:pt x="187" y="36"/>
                </a:lnTo>
                <a:lnTo>
                  <a:pt x="190" y="44"/>
                </a:lnTo>
                <a:lnTo>
                  <a:pt x="191" y="52"/>
                </a:lnTo>
                <a:lnTo>
                  <a:pt x="192" y="60"/>
                </a:lnTo>
                <a:lnTo>
                  <a:pt x="191" y="68"/>
                </a:lnTo>
                <a:lnTo>
                  <a:pt x="189" y="78"/>
                </a:lnTo>
                <a:lnTo>
                  <a:pt x="185" y="88"/>
                </a:lnTo>
                <a:lnTo>
                  <a:pt x="179" y="98"/>
                </a:lnTo>
                <a:lnTo>
                  <a:pt x="171" y="107"/>
                </a:lnTo>
                <a:lnTo>
                  <a:pt x="163" y="115"/>
                </a:lnTo>
                <a:lnTo>
                  <a:pt x="153" y="124"/>
                </a:lnTo>
                <a:lnTo>
                  <a:pt x="143" y="129"/>
                </a:lnTo>
                <a:lnTo>
                  <a:pt x="130" y="133"/>
                </a:lnTo>
                <a:lnTo>
                  <a:pt x="118" y="134"/>
                </a:lnTo>
                <a:lnTo>
                  <a:pt x="105" y="133"/>
                </a:lnTo>
                <a:lnTo>
                  <a:pt x="94" y="129"/>
                </a:lnTo>
                <a:lnTo>
                  <a:pt x="83" y="123"/>
                </a:lnTo>
                <a:lnTo>
                  <a:pt x="75" y="115"/>
                </a:lnTo>
                <a:lnTo>
                  <a:pt x="66" y="107"/>
                </a:lnTo>
                <a:lnTo>
                  <a:pt x="59" y="97"/>
                </a:lnTo>
                <a:lnTo>
                  <a:pt x="53" y="87"/>
                </a:lnTo>
                <a:lnTo>
                  <a:pt x="49" y="77"/>
                </a:lnTo>
                <a:lnTo>
                  <a:pt x="47" y="68"/>
                </a:lnTo>
                <a:lnTo>
                  <a:pt x="46" y="59"/>
                </a:lnTo>
                <a:lnTo>
                  <a:pt x="47" y="52"/>
                </a:lnTo>
                <a:lnTo>
                  <a:pt x="49" y="44"/>
                </a:lnTo>
                <a:lnTo>
                  <a:pt x="52" y="36"/>
                </a:lnTo>
                <a:lnTo>
                  <a:pt x="57" y="28"/>
                </a:lnTo>
                <a:lnTo>
                  <a:pt x="61" y="21"/>
                </a:lnTo>
                <a:lnTo>
                  <a:pt x="67" y="14"/>
                </a:lnTo>
                <a:lnTo>
                  <a:pt x="74" y="9"/>
                </a:lnTo>
                <a:lnTo>
                  <a:pt x="80" y="4"/>
                </a:lnTo>
                <a:lnTo>
                  <a:pt x="88" y="2"/>
                </a:lnTo>
                <a:lnTo>
                  <a:pt x="96" y="1"/>
                </a:lnTo>
                <a:lnTo>
                  <a:pt x="103" y="2"/>
                </a:lnTo>
                <a:lnTo>
                  <a:pt x="110" y="3"/>
                </a:lnTo>
                <a:lnTo>
                  <a:pt x="118" y="7"/>
                </a:lnTo>
                <a:lnTo>
                  <a:pt x="124" y="12"/>
                </a:lnTo>
                <a:lnTo>
                  <a:pt x="129" y="18"/>
                </a:lnTo>
                <a:lnTo>
                  <a:pt x="134" y="25"/>
                </a:lnTo>
                <a:lnTo>
                  <a:pt x="139" y="33"/>
                </a:lnTo>
                <a:lnTo>
                  <a:pt x="142" y="41"/>
                </a:lnTo>
                <a:lnTo>
                  <a:pt x="143" y="50"/>
                </a:lnTo>
                <a:lnTo>
                  <a:pt x="144" y="59"/>
                </a:lnTo>
                <a:lnTo>
                  <a:pt x="143" y="70"/>
                </a:lnTo>
                <a:lnTo>
                  <a:pt x="140" y="80"/>
                </a:lnTo>
                <a:lnTo>
                  <a:pt x="135" y="90"/>
                </a:lnTo>
                <a:lnTo>
                  <a:pt x="129" y="100"/>
                </a:lnTo>
                <a:lnTo>
                  <a:pt x="122" y="109"/>
                </a:lnTo>
                <a:lnTo>
                  <a:pt x="113" y="118"/>
                </a:lnTo>
                <a:lnTo>
                  <a:pt x="103" y="124"/>
                </a:lnTo>
                <a:lnTo>
                  <a:pt x="93" y="130"/>
                </a:lnTo>
                <a:lnTo>
                  <a:pt x="82" y="133"/>
                </a:lnTo>
                <a:lnTo>
                  <a:pt x="70" y="135"/>
                </a:lnTo>
                <a:lnTo>
                  <a:pt x="60" y="133"/>
                </a:lnTo>
                <a:lnTo>
                  <a:pt x="49" y="130"/>
                </a:lnTo>
                <a:lnTo>
                  <a:pt x="39" y="124"/>
                </a:lnTo>
                <a:lnTo>
                  <a:pt x="30" y="118"/>
                </a:lnTo>
                <a:lnTo>
                  <a:pt x="21" y="109"/>
                </a:lnTo>
                <a:lnTo>
                  <a:pt x="15" y="100"/>
                </a:lnTo>
                <a:lnTo>
                  <a:pt x="8" y="89"/>
                </a:lnTo>
                <a:lnTo>
                  <a:pt x="4" y="80"/>
                </a:lnTo>
                <a:lnTo>
                  <a:pt x="1" y="69"/>
                </a:lnTo>
                <a:lnTo>
                  <a:pt x="0" y="5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40"/>
          <p:cNvSpPr>
            <a:spLocks noChangeShapeType="1"/>
          </p:cNvSpPr>
          <p:nvPr/>
        </p:nvSpPr>
        <p:spPr bwMode="auto">
          <a:xfrm>
            <a:off x="769938" y="4265613"/>
            <a:ext cx="0" cy="523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41"/>
          <p:cNvSpPr>
            <a:spLocks noChangeShapeType="1"/>
          </p:cNvSpPr>
          <p:nvPr/>
        </p:nvSpPr>
        <p:spPr bwMode="auto">
          <a:xfrm>
            <a:off x="539750" y="4543425"/>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Oval 42"/>
          <p:cNvSpPr>
            <a:spLocks noChangeArrowheads="1"/>
          </p:cNvSpPr>
          <p:nvPr/>
        </p:nvSpPr>
        <p:spPr bwMode="auto">
          <a:xfrm>
            <a:off x="706438"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43"/>
          <p:cNvSpPr>
            <a:spLocks noChangeShapeType="1"/>
          </p:cNvSpPr>
          <p:nvPr/>
        </p:nvSpPr>
        <p:spPr bwMode="auto">
          <a:xfrm>
            <a:off x="191452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44"/>
          <p:cNvSpPr>
            <a:spLocks noChangeShapeType="1"/>
          </p:cNvSpPr>
          <p:nvPr/>
        </p:nvSpPr>
        <p:spPr bwMode="auto">
          <a:xfrm>
            <a:off x="168592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Oval 45"/>
          <p:cNvSpPr>
            <a:spLocks noChangeArrowheads="1"/>
          </p:cNvSpPr>
          <p:nvPr/>
        </p:nvSpPr>
        <p:spPr bwMode="auto">
          <a:xfrm>
            <a:off x="185102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Freeform 46"/>
          <p:cNvSpPr>
            <a:spLocks/>
          </p:cNvSpPr>
          <p:nvPr/>
        </p:nvSpPr>
        <p:spPr bwMode="auto">
          <a:xfrm>
            <a:off x="612775" y="4794250"/>
            <a:ext cx="271463" cy="715963"/>
          </a:xfrm>
          <a:custGeom>
            <a:avLst/>
            <a:gdLst>
              <a:gd name="T0" fmla="*/ 82 w 196"/>
              <a:gd name="T1" fmla="*/ 476 h 482"/>
              <a:gd name="T2" fmla="*/ 40 w 196"/>
              <a:gd name="T3" fmla="*/ 453 h 482"/>
              <a:gd name="T4" fmla="*/ 8 w 196"/>
              <a:gd name="T5" fmla="*/ 412 h 482"/>
              <a:gd name="T6" fmla="*/ 3 w 196"/>
              <a:gd name="T7" fmla="*/ 359 h 482"/>
              <a:gd name="T8" fmla="*/ 28 w 196"/>
              <a:gd name="T9" fmla="*/ 313 h 482"/>
              <a:gd name="T10" fmla="*/ 68 w 196"/>
              <a:gd name="T11" fmla="*/ 283 h 482"/>
              <a:gd name="T12" fmla="*/ 108 w 196"/>
              <a:gd name="T13" fmla="*/ 272 h 482"/>
              <a:gd name="T14" fmla="*/ 145 w 196"/>
              <a:gd name="T15" fmla="*/ 278 h 482"/>
              <a:gd name="T16" fmla="*/ 175 w 196"/>
              <a:gd name="T17" fmla="*/ 298 h 482"/>
              <a:gd name="T18" fmla="*/ 194 w 196"/>
              <a:gd name="T19" fmla="*/ 328 h 482"/>
              <a:gd name="T20" fmla="*/ 189 w 196"/>
              <a:gd name="T21" fmla="*/ 366 h 482"/>
              <a:gd name="T22" fmla="*/ 166 w 196"/>
              <a:gd name="T23" fmla="*/ 396 h 482"/>
              <a:gd name="T24" fmla="*/ 132 w 196"/>
              <a:gd name="T25" fmla="*/ 411 h 482"/>
              <a:gd name="T26" fmla="*/ 96 w 196"/>
              <a:gd name="T27" fmla="*/ 412 h 482"/>
              <a:gd name="T28" fmla="*/ 53 w 196"/>
              <a:gd name="T29" fmla="*/ 396 h 482"/>
              <a:gd name="T30" fmla="*/ 16 w 196"/>
              <a:gd name="T31" fmla="*/ 360 h 482"/>
              <a:gd name="T32" fmla="*/ 1 w 196"/>
              <a:gd name="T33" fmla="*/ 310 h 482"/>
              <a:gd name="T34" fmla="*/ 16 w 196"/>
              <a:gd name="T35" fmla="*/ 260 h 482"/>
              <a:gd name="T36" fmla="*/ 54 w 196"/>
              <a:gd name="T37" fmla="*/ 224 h 482"/>
              <a:gd name="T38" fmla="*/ 96 w 196"/>
              <a:gd name="T39" fmla="*/ 206 h 482"/>
              <a:gd name="T40" fmla="*/ 133 w 196"/>
              <a:gd name="T41" fmla="*/ 208 h 482"/>
              <a:gd name="T42" fmla="*/ 166 w 196"/>
              <a:gd name="T43" fmla="*/ 223 h 482"/>
              <a:gd name="T44" fmla="*/ 189 w 196"/>
              <a:gd name="T45" fmla="*/ 249 h 482"/>
              <a:gd name="T46" fmla="*/ 194 w 196"/>
              <a:gd name="T47" fmla="*/ 289 h 482"/>
              <a:gd name="T48" fmla="*/ 175 w 196"/>
              <a:gd name="T49" fmla="*/ 319 h 482"/>
              <a:gd name="T50" fmla="*/ 143 w 196"/>
              <a:gd name="T51" fmla="*/ 339 h 482"/>
              <a:gd name="T52" fmla="*/ 109 w 196"/>
              <a:gd name="T53" fmla="*/ 347 h 482"/>
              <a:gd name="T54" fmla="*/ 67 w 196"/>
              <a:gd name="T55" fmla="*/ 336 h 482"/>
              <a:gd name="T56" fmla="*/ 27 w 196"/>
              <a:gd name="T57" fmla="*/ 307 h 482"/>
              <a:gd name="T58" fmla="*/ 2 w 196"/>
              <a:gd name="T59" fmla="*/ 261 h 482"/>
              <a:gd name="T60" fmla="*/ 8 w 196"/>
              <a:gd name="T61" fmla="*/ 208 h 482"/>
              <a:gd name="T62" fmla="*/ 40 w 196"/>
              <a:gd name="T63" fmla="*/ 167 h 482"/>
              <a:gd name="T64" fmla="*/ 82 w 196"/>
              <a:gd name="T65" fmla="*/ 144 h 482"/>
              <a:gd name="T66" fmla="*/ 120 w 196"/>
              <a:gd name="T67" fmla="*/ 139 h 482"/>
              <a:gd name="T68" fmla="*/ 155 w 196"/>
              <a:gd name="T69" fmla="*/ 150 h 482"/>
              <a:gd name="T70" fmla="*/ 183 w 196"/>
              <a:gd name="T71" fmla="*/ 173 h 482"/>
              <a:gd name="T72" fmla="*/ 195 w 196"/>
              <a:gd name="T73" fmla="*/ 208 h 482"/>
              <a:gd name="T74" fmla="*/ 183 w 196"/>
              <a:gd name="T75" fmla="*/ 243 h 482"/>
              <a:gd name="T76" fmla="*/ 155 w 196"/>
              <a:gd name="T77" fmla="*/ 267 h 482"/>
              <a:gd name="T78" fmla="*/ 120 w 196"/>
              <a:gd name="T79" fmla="*/ 278 h 482"/>
              <a:gd name="T80" fmla="*/ 82 w 196"/>
              <a:gd name="T81" fmla="*/ 275 h 482"/>
              <a:gd name="T82" fmla="*/ 40 w 196"/>
              <a:gd name="T83" fmla="*/ 249 h 482"/>
              <a:gd name="T84" fmla="*/ 8 w 196"/>
              <a:gd name="T85" fmla="*/ 208 h 482"/>
              <a:gd name="T86" fmla="*/ 2 w 196"/>
              <a:gd name="T87" fmla="*/ 153 h 482"/>
              <a:gd name="T88" fmla="*/ 28 w 196"/>
              <a:gd name="T89" fmla="*/ 108 h 482"/>
              <a:gd name="T90" fmla="*/ 69 w 196"/>
              <a:gd name="T91" fmla="*/ 78 h 482"/>
              <a:gd name="T92" fmla="*/ 109 w 196"/>
              <a:gd name="T93" fmla="*/ 67 h 482"/>
              <a:gd name="T94" fmla="*/ 143 w 196"/>
              <a:gd name="T95" fmla="*/ 76 h 482"/>
              <a:gd name="T96" fmla="*/ 175 w 196"/>
              <a:gd name="T97" fmla="*/ 98 h 482"/>
              <a:gd name="T98" fmla="*/ 193 w 196"/>
              <a:gd name="T99" fmla="*/ 128 h 482"/>
              <a:gd name="T100" fmla="*/ 190 w 196"/>
              <a:gd name="T101" fmla="*/ 160 h 482"/>
              <a:gd name="T102" fmla="*/ 169 w 196"/>
              <a:gd name="T103" fmla="*/ 188 h 482"/>
              <a:gd name="T104" fmla="*/ 135 w 196"/>
              <a:gd name="T105" fmla="*/ 206 h 482"/>
              <a:gd name="T106" fmla="*/ 94 w 196"/>
              <a:gd name="T107" fmla="*/ 208 h 482"/>
              <a:gd name="T108" fmla="*/ 50 w 196"/>
              <a:gd name="T109" fmla="*/ 188 h 482"/>
              <a:gd name="T110" fmla="*/ 15 w 196"/>
              <a:gd name="T111" fmla="*/ 150 h 482"/>
              <a:gd name="T112" fmla="*/ 0 w 196"/>
              <a:gd name="T113" fmla="*/ 102 h 482"/>
              <a:gd name="T114" fmla="*/ 15 w 196"/>
              <a:gd name="T115" fmla="*/ 57 h 482"/>
              <a:gd name="T116" fmla="*/ 50 w 196"/>
              <a:gd name="T117" fmla="*/ 21 h 482"/>
              <a:gd name="T118" fmla="*/ 95 w 196"/>
              <a:gd name="T119" fmla="*/ 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2">
                <a:moveTo>
                  <a:pt x="109" y="481"/>
                </a:moveTo>
                <a:lnTo>
                  <a:pt x="96" y="479"/>
                </a:lnTo>
                <a:lnTo>
                  <a:pt x="82" y="476"/>
                </a:lnTo>
                <a:lnTo>
                  <a:pt x="68" y="470"/>
                </a:lnTo>
                <a:lnTo>
                  <a:pt x="53" y="463"/>
                </a:lnTo>
                <a:lnTo>
                  <a:pt x="40" y="453"/>
                </a:lnTo>
                <a:lnTo>
                  <a:pt x="27" y="441"/>
                </a:lnTo>
                <a:lnTo>
                  <a:pt x="16" y="427"/>
                </a:lnTo>
                <a:lnTo>
                  <a:pt x="8" y="412"/>
                </a:lnTo>
                <a:lnTo>
                  <a:pt x="2" y="396"/>
                </a:lnTo>
                <a:lnTo>
                  <a:pt x="1" y="377"/>
                </a:lnTo>
                <a:lnTo>
                  <a:pt x="3" y="359"/>
                </a:lnTo>
                <a:lnTo>
                  <a:pt x="8" y="342"/>
                </a:lnTo>
                <a:lnTo>
                  <a:pt x="16" y="327"/>
                </a:lnTo>
                <a:lnTo>
                  <a:pt x="28" y="313"/>
                </a:lnTo>
                <a:lnTo>
                  <a:pt x="40" y="301"/>
                </a:lnTo>
                <a:lnTo>
                  <a:pt x="54" y="292"/>
                </a:lnTo>
                <a:lnTo>
                  <a:pt x="68" y="283"/>
                </a:lnTo>
                <a:lnTo>
                  <a:pt x="82" y="278"/>
                </a:lnTo>
                <a:lnTo>
                  <a:pt x="96" y="273"/>
                </a:lnTo>
                <a:lnTo>
                  <a:pt x="108" y="272"/>
                </a:lnTo>
                <a:lnTo>
                  <a:pt x="120" y="273"/>
                </a:lnTo>
                <a:lnTo>
                  <a:pt x="133" y="275"/>
                </a:lnTo>
                <a:lnTo>
                  <a:pt x="145" y="278"/>
                </a:lnTo>
                <a:lnTo>
                  <a:pt x="155" y="284"/>
                </a:lnTo>
                <a:lnTo>
                  <a:pt x="166" y="290"/>
                </a:lnTo>
                <a:lnTo>
                  <a:pt x="175" y="298"/>
                </a:lnTo>
                <a:lnTo>
                  <a:pt x="183" y="307"/>
                </a:lnTo>
                <a:lnTo>
                  <a:pt x="189" y="316"/>
                </a:lnTo>
                <a:lnTo>
                  <a:pt x="194" y="328"/>
                </a:lnTo>
                <a:lnTo>
                  <a:pt x="195" y="342"/>
                </a:lnTo>
                <a:lnTo>
                  <a:pt x="194" y="356"/>
                </a:lnTo>
                <a:lnTo>
                  <a:pt x="189" y="366"/>
                </a:lnTo>
                <a:lnTo>
                  <a:pt x="183" y="377"/>
                </a:lnTo>
                <a:lnTo>
                  <a:pt x="175" y="386"/>
                </a:lnTo>
                <a:lnTo>
                  <a:pt x="166" y="396"/>
                </a:lnTo>
                <a:lnTo>
                  <a:pt x="155" y="402"/>
                </a:lnTo>
                <a:lnTo>
                  <a:pt x="143" y="406"/>
                </a:lnTo>
                <a:lnTo>
                  <a:pt x="132" y="411"/>
                </a:lnTo>
                <a:lnTo>
                  <a:pt x="120" y="412"/>
                </a:lnTo>
                <a:lnTo>
                  <a:pt x="109" y="414"/>
                </a:lnTo>
                <a:lnTo>
                  <a:pt x="96" y="412"/>
                </a:lnTo>
                <a:lnTo>
                  <a:pt x="82" y="409"/>
                </a:lnTo>
                <a:lnTo>
                  <a:pt x="68" y="403"/>
                </a:lnTo>
                <a:lnTo>
                  <a:pt x="53" y="396"/>
                </a:lnTo>
                <a:lnTo>
                  <a:pt x="40" y="386"/>
                </a:lnTo>
                <a:lnTo>
                  <a:pt x="27" y="374"/>
                </a:lnTo>
                <a:lnTo>
                  <a:pt x="16" y="360"/>
                </a:lnTo>
                <a:lnTo>
                  <a:pt x="8" y="345"/>
                </a:lnTo>
                <a:lnTo>
                  <a:pt x="2" y="328"/>
                </a:lnTo>
                <a:lnTo>
                  <a:pt x="1" y="310"/>
                </a:lnTo>
                <a:lnTo>
                  <a:pt x="3" y="292"/>
                </a:lnTo>
                <a:lnTo>
                  <a:pt x="8" y="275"/>
                </a:lnTo>
                <a:lnTo>
                  <a:pt x="16" y="260"/>
                </a:lnTo>
                <a:lnTo>
                  <a:pt x="28" y="246"/>
                </a:lnTo>
                <a:lnTo>
                  <a:pt x="40" y="234"/>
                </a:lnTo>
                <a:lnTo>
                  <a:pt x="54" y="224"/>
                </a:lnTo>
                <a:lnTo>
                  <a:pt x="68" y="215"/>
                </a:lnTo>
                <a:lnTo>
                  <a:pt x="82" y="211"/>
                </a:lnTo>
                <a:lnTo>
                  <a:pt x="96" y="206"/>
                </a:lnTo>
                <a:lnTo>
                  <a:pt x="108" y="205"/>
                </a:lnTo>
                <a:lnTo>
                  <a:pt x="120" y="206"/>
                </a:lnTo>
                <a:lnTo>
                  <a:pt x="133" y="208"/>
                </a:lnTo>
                <a:lnTo>
                  <a:pt x="145" y="211"/>
                </a:lnTo>
                <a:lnTo>
                  <a:pt x="155" y="217"/>
                </a:lnTo>
                <a:lnTo>
                  <a:pt x="166" y="223"/>
                </a:lnTo>
                <a:lnTo>
                  <a:pt x="175" y="231"/>
                </a:lnTo>
                <a:lnTo>
                  <a:pt x="183" y="240"/>
                </a:lnTo>
                <a:lnTo>
                  <a:pt x="189" y="249"/>
                </a:lnTo>
                <a:lnTo>
                  <a:pt x="194" y="261"/>
                </a:lnTo>
                <a:lnTo>
                  <a:pt x="195" y="275"/>
                </a:lnTo>
                <a:lnTo>
                  <a:pt x="194" y="289"/>
                </a:lnTo>
                <a:lnTo>
                  <a:pt x="189" y="299"/>
                </a:lnTo>
                <a:lnTo>
                  <a:pt x="183" y="310"/>
                </a:lnTo>
                <a:lnTo>
                  <a:pt x="175" y="319"/>
                </a:lnTo>
                <a:lnTo>
                  <a:pt x="166" y="328"/>
                </a:lnTo>
                <a:lnTo>
                  <a:pt x="155" y="334"/>
                </a:lnTo>
                <a:lnTo>
                  <a:pt x="143" y="339"/>
                </a:lnTo>
                <a:lnTo>
                  <a:pt x="132" y="344"/>
                </a:lnTo>
                <a:lnTo>
                  <a:pt x="120" y="345"/>
                </a:lnTo>
                <a:lnTo>
                  <a:pt x="109" y="347"/>
                </a:lnTo>
                <a:lnTo>
                  <a:pt x="96" y="345"/>
                </a:lnTo>
                <a:lnTo>
                  <a:pt x="82" y="342"/>
                </a:lnTo>
                <a:lnTo>
                  <a:pt x="67" y="336"/>
                </a:lnTo>
                <a:lnTo>
                  <a:pt x="53" y="328"/>
                </a:lnTo>
                <a:lnTo>
                  <a:pt x="39" y="319"/>
                </a:lnTo>
                <a:lnTo>
                  <a:pt x="27" y="307"/>
                </a:lnTo>
                <a:lnTo>
                  <a:pt x="16" y="293"/>
                </a:lnTo>
                <a:lnTo>
                  <a:pt x="8" y="278"/>
                </a:lnTo>
                <a:lnTo>
                  <a:pt x="2" y="261"/>
                </a:lnTo>
                <a:lnTo>
                  <a:pt x="1" y="243"/>
                </a:lnTo>
                <a:lnTo>
                  <a:pt x="2" y="224"/>
                </a:lnTo>
                <a:lnTo>
                  <a:pt x="8" y="208"/>
                </a:lnTo>
                <a:lnTo>
                  <a:pt x="16" y="192"/>
                </a:lnTo>
                <a:lnTo>
                  <a:pt x="27" y="179"/>
                </a:lnTo>
                <a:lnTo>
                  <a:pt x="40" y="167"/>
                </a:lnTo>
                <a:lnTo>
                  <a:pt x="54" y="157"/>
                </a:lnTo>
                <a:lnTo>
                  <a:pt x="68" y="148"/>
                </a:lnTo>
                <a:lnTo>
                  <a:pt x="82" y="144"/>
                </a:lnTo>
                <a:lnTo>
                  <a:pt x="96" y="139"/>
                </a:lnTo>
                <a:lnTo>
                  <a:pt x="108" y="137"/>
                </a:lnTo>
                <a:lnTo>
                  <a:pt x="120" y="139"/>
                </a:lnTo>
                <a:lnTo>
                  <a:pt x="132" y="141"/>
                </a:lnTo>
                <a:lnTo>
                  <a:pt x="145" y="144"/>
                </a:lnTo>
                <a:lnTo>
                  <a:pt x="155" y="150"/>
                </a:lnTo>
                <a:lnTo>
                  <a:pt x="166" y="156"/>
                </a:lnTo>
                <a:lnTo>
                  <a:pt x="175" y="164"/>
                </a:lnTo>
                <a:lnTo>
                  <a:pt x="183" y="173"/>
                </a:lnTo>
                <a:lnTo>
                  <a:pt x="189" y="182"/>
                </a:lnTo>
                <a:lnTo>
                  <a:pt x="193" y="194"/>
                </a:lnTo>
                <a:lnTo>
                  <a:pt x="195" y="208"/>
                </a:lnTo>
                <a:lnTo>
                  <a:pt x="193" y="221"/>
                </a:lnTo>
                <a:lnTo>
                  <a:pt x="189" y="232"/>
                </a:lnTo>
                <a:lnTo>
                  <a:pt x="183" y="243"/>
                </a:lnTo>
                <a:lnTo>
                  <a:pt x="175" y="252"/>
                </a:lnTo>
                <a:lnTo>
                  <a:pt x="166" y="261"/>
                </a:lnTo>
                <a:lnTo>
                  <a:pt x="155" y="267"/>
                </a:lnTo>
                <a:lnTo>
                  <a:pt x="143" y="272"/>
                </a:lnTo>
                <a:lnTo>
                  <a:pt x="132" y="276"/>
                </a:lnTo>
                <a:lnTo>
                  <a:pt x="120" y="278"/>
                </a:lnTo>
                <a:lnTo>
                  <a:pt x="108" y="280"/>
                </a:lnTo>
                <a:lnTo>
                  <a:pt x="96" y="278"/>
                </a:lnTo>
                <a:lnTo>
                  <a:pt x="82" y="275"/>
                </a:lnTo>
                <a:lnTo>
                  <a:pt x="68" y="269"/>
                </a:lnTo>
                <a:lnTo>
                  <a:pt x="54" y="260"/>
                </a:lnTo>
                <a:lnTo>
                  <a:pt x="40" y="249"/>
                </a:lnTo>
                <a:lnTo>
                  <a:pt x="28" y="237"/>
                </a:lnTo>
                <a:lnTo>
                  <a:pt x="16" y="223"/>
                </a:lnTo>
                <a:lnTo>
                  <a:pt x="8" y="208"/>
                </a:lnTo>
                <a:lnTo>
                  <a:pt x="2" y="189"/>
                </a:lnTo>
                <a:lnTo>
                  <a:pt x="1" y="171"/>
                </a:lnTo>
                <a:lnTo>
                  <a:pt x="2" y="153"/>
                </a:lnTo>
                <a:lnTo>
                  <a:pt x="8" y="136"/>
                </a:lnTo>
                <a:lnTo>
                  <a:pt x="18" y="121"/>
                </a:lnTo>
                <a:lnTo>
                  <a:pt x="28" y="108"/>
                </a:lnTo>
                <a:lnTo>
                  <a:pt x="41" y="96"/>
                </a:lnTo>
                <a:lnTo>
                  <a:pt x="55" y="85"/>
                </a:lnTo>
                <a:lnTo>
                  <a:pt x="69" y="78"/>
                </a:lnTo>
                <a:lnTo>
                  <a:pt x="84" y="72"/>
                </a:lnTo>
                <a:lnTo>
                  <a:pt x="98" y="69"/>
                </a:lnTo>
                <a:lnTo>
                  <a:pt x="109" y="67"/>
                </a:lnTo>
                <a:lnTo>
                  <a:pt x="120" y="69"/>
                </a:lnTo>
                <a:lnTo>
                  <a:pt x="132" y="72"/>
                </a:lnTo>
                <a:lnTo>
                  <a:pt x="143" y="76"/>
                </a:lnTo>
                <a:lnTo>
                  <a:pt x="154" y="82"/>
                </a:lnTo>
                <a:lnTo>
                  <a:pt x="164" y="88"/>
                </a:lnTo>
                <a:lnTo>
                  <a:pt x="175" y="98"/>
                </a:lnTo>
                <a:lnTo>
                  <a:pt x="182" y="107"/>
                </a:lnTo>
                <a:lnTo>
                  <a:pt x="189" y="116"/>
                </a:lnTo>
                <a:lnTo>
                  <a:pt x="193" y="128"/>
                </a:lnTo>
                <a:lnTo>
                  <a:pt x="194" y="139"/>
                </a:lnTo>
                <a:lnTo>
                  <a:pt x="193" y="150"/>
                </a:lnTo>
                <a:lnTo>
                  <a:pt x="190" y="160"/>
                </a:lnTo>
                <a:lnTo>
                  <a:pt x="184" y="171"/>
                </a:lnTo>
                <a:lnTo>
                  <a:pt x="177" y="180"/>
                </a:lnTo>
                <a:lnTo>
                  <a:pt x="169" y="188"/>
                </a:lnTo>
                <a:lnTo>
                  <a:pt x="159" y="195"/>
                </a:lnTo>
                <a:lnTo>
                  <a:pt x="148" y="201"/>
                </a:lnTo>
                <a:lnTo>
                  <a:pt x="135" y="206"/>
                </a:lnTo>
                <a:lnTo>
                  <a:pt x="122" y="208"/>
                </a:lnTo>
                <a:lnTo>
                  <a:pt x="109" y="209"/>
                </a:lnTo>
                <a:lnTo>
                  <a:pt x="94" y="208"/>
                </a:lnTo>
                <a:lnTo>
                  <a:pt x="80" y="203"/>
                </a:lnTo>
                <a:lnTo>
                  <a:pt x="64" y="197"/>
                </a:lnTo>
                <a:lnTo>
                  <a:pt x="50" y="188"/>
                </a:lnTo>
                <a:lnTo>
                  <a:pt x="38" y="177"/>
                </a:lnTo>
                <a:lnTo>
                  <a:pt x="25" y="164"/>
                </a:lnTo>
                <a:lnTo>
                  <a:pt x="15" y="150"/>
                </a:lnTo>
                <a:lnTo>
                  <a:pt x="7" y="134"/>
                </a:lnTo>
                <a:lnTo>
                  <a:pt x="2" y="119"/>
                </a:lnTo>
                <a:lnTo>
                  <a:pt x="0" y="102"/>
                </a:lnTo>
                <a:lnTo>
                  <a:pt x="2" y="87"/>
                </a:lnTo>
                <a:lnTo>
                  <a:pt x="7" y="72"/>
                </a:lnTo>
                <a:lnTo>
                  <a:pt x="15" y="57"/>
                </a:lnTo>
                <a:lnTo>
                  <a:pt x="25" y="43"/>
                </a:lnTo>
                <a:lnTo>
                  <a:pt x="38" y="31"/>
                </a:lnTo>
                <a:lnTo>
                  <a:pt x="50" y="21"/>
                </a:lnTo>
                <a:lnTo>
                  <a:pt x="66" y="12"/>
                </a:lnTo>
                <a:lnTo>
                  <a:pt x="80" y="6"/>
                </a:lnTo>
                <a:lnTo>
                  <a:pt x="95" y="2"/>
                </a:lnTo>
                <a:lnTo>
                  <a:pt x="110"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47"/>
          <p:cNvSpPr>
            <a:spLocks/>
          </p:cNvSpPr>
          <p:nvPr/>
        </p:nvSpPr>
        <p:spPr bwMode="auto">
          <a:xfrm>
            <a:off x="1014413" y="5640388"/>
            <a:ext cx="665162" cy="293687"/>
          </a:xfrm>
          <a:custGeom>
            <a:avLst/>
            <a:gdLst>
              <a:gd name="T0" fmla="*/ 476 w 482"/>
              <a:gd name="T1" fmla="*/ 113 h 197"/>
              <a:gd name="T2" fmla="*/ 453 w 482"/>
              <a:gd name="T3" fmla="*/ 156 h 197"/>
              <a:gd name="T4" fmla="*/ 412 w 482"/>
              <a:gd name="T5" fmla="*/ 188 h 197"/>
              <a:gd name="T6" fmla="*/ 359 w 482"/>
              <a:gd name="T7" fmla="*/ 192 h 197"/>
              <a:gd name="T8" fmla="*/ 313 w 482"/>
              <a:gd name="T9" fmla="*/ 168 h 197"/>
              <a:gd name="T10" fmla="*/ 283 w 482"/>
              <a:gd name="T11" fmla="*/ 128 h 197"/>
              <a:gd name="T12" fmla="*/ 272 w 482"/>
              <a:gd name="T13" fmla="*/ 87 h 197"/>
              <a:gd name="T14" fmla="*/ 278 w 482"/>
              <a:gd name="T15" fmla="*/ 51 h 197"/>
              <a:gd name="T16" fmla="*/ 298 w 482"/>
              <a:gd name="T17" fmla="*/ 20 h 197"/>
              <a:gd name="T18" fmla="*/ 328 w 482"/>
              <a:gd name="T19" fmla="*/ 1 h 197"/>
              <a:gd name="T20" fmla="*/ 366 w 482"/>
              <a:gd name="T21" fmla="*/ 6 h 197"/>
              <a:gd name="T22" fmla="*/ 396 w 482"/>
              <a:gd name="T23" fmla="*/ 30 h 197"/>
              <a:gd name="T24" fmla="*/ 411 w 482"/>
              <a:gd name="T25" fmla="*/ 64 h 197"/>
              <a:gd name="T26" fmla="*/ 412 w 482"/>
              <a:gd name="T27" fmla="*/ 99 h 197"/>
              <a:gd name="T28" fmla="*/ 396 w 482"/>
              <a:gd name="T29" fmla="*/ 143 h 197"/>
              <a:gd name="T30" fmla="*/ 360 w 482"/>
              <a:gd name="T31" fmla="*/ 179 h 197"/>
              <a:gd name="T32" fmla="*/ 310 w 482"/>
              <a:gd name="T33" fmla="*/ 195 h 197"/>
              <a:gd name="T34" fmla="*/ 260 w 482"/>
              <a:gd name="T35" fmla="*/ 179 h 197"/>
              <a:gd name="T36" fmla="*/ 224 w 482"/>
              <a:gd name="T37" fmla="*/ 142 h 197"/>
              <a:gd name="T38" fmla="*/ 206 w 482"/>
              <a:gd name="T39" fmla="*/ 99 h 197"/>
              <a:gd name="T40" fmla="*/ 208 w 482"/>
              <a:gd name="T41" fmla="*/ 63 h 197"/>
              <a:gd name="T42" fmla="*/ 223 w 482"/>
              <a:gd name="T43" fmla="*/ 30 h 197"/>
              <a:gd name="T44" fmla="*/ 249 w 482"/>
              <a:gd name="T45" fmla="*/ 6 h 197"/>
              <a:gd name="T46" fmla="*/ 289 w 482"/>
              <a:gd name="T47" fmla="*/ 1 h 197"/>
              <a:gd name="T48" fmla="*/ 319 w 482"/>
              <a:gd name="T49" fmla="*/ 20 h 197"/>
              <a:gd name="T50" fmla="*/ 339 w 482"/>
              <a:gd name="T51" fmla="*/ 52 h 197"/>
              <a:gd name="T52" fmla="*/ 347 w 482"/>
              <a:gd name="T53" fmla="*/ 86 h 197"/>
              <a:gd name="T54" fmla="*/ 336 w 482"/>
              <a:gd name="T55" fmla="*/ 129 h 197"/>
              <a:gd name="T56" fmla="*/ 307 w 482"/>
              <a:gd name="T57" fmla="*/ 169 h 197"/>
              <a:gd name="T58" fmla="*/ 261 w 482"/>
              <a:gd name="T59" fmla="*/ 194 h 197"/>
              <a:gd name="T60" fmla="*/ 208 w 482"/>
              <a:gd name="T61" fmla="*/ 188 h 197"/>
              <a:gd name="T62" fmla="*/ 167 w 482"/>
              <a:gd name="T63" fmla="*/ 156 h 197"/>
              <a:gd name="T64" fmla="*/ 144 w 482"/>
              <a:gd name="T65" fmla="*/ 113 h 197"/>
              <a:gd name="T66" fmla="*/ 139 w 482"/>
              <a:gd name="T67" fmla="*/ 76 h 197"/>
              <a:gd name="T68" fmla="*/ 150 w 482"/>
              <a:gd name="T69" fmla="*/ 40 h 197"/>
              <a:gd name="T70" fmla="*/ 173 w 482"/>
              <a:gd name="T71" fmla="*/ 12 h 197"/>
              <a:gd name="T72" fmla="*/ 208 w 482"/>
              <a:gd name="T73" fmla="*/ 0 h 197"/>
              <a:gd name="T74" fmla="*/ 243 w 482"/>
              <a:gd name="T75" fmla="*/ 12 h 197"/>
              <a:gd name="T76" fmla="*/ 267 w 482"/>
              <a:gd name="T77" fmla="*/ 40 h 197"/>
              <a:gd name="T78" fmla="*/ 278 w 482"/>
              <a:gd name="T79" fmla="*/ 76 h 197"/>
              <a:gd name="T80" fmla="*/ 275 w 482"/>
              <a:gd name="T81" fmla="*/ 113 h 197"/>
              <a:gd name="T82" fmla="*/ 249 w 482"/>
              <a:gd name="T83" fmla="*/ 156 h 197"/>
              <a:gd name="T84" fmla="*/ 208 w 482"/>
              <a:gd name="T85" fmla="*/ 188 h 197"/>
              <a:gd name="T86" fmla="*/ 153 w 482"/>
              <a:gd name="T87" fmla="*/ 194 h 197"/>
              <a:gd name="T88" fmla="*/ 108 w 482"/>
              <a:gd name="T89" fmla="*/ 168 h 197"/>
              <a:gd name="T90" fmla="*/ 78 w 482"/>
              <a:gd name="T91" fmla="*/ 126 h 197"/>
              <a:gd name="T92" fmla="*/ 67 w 482"/>
              <a:gd name="T93" fmla="*/ 86 h 197"/>
              <a:gd name="T94" fmla="*/ 76 w 482"/>
              <a:gd name="T95" fmla="*/ 52 h 197"/>
              <a:gd name="T96" fmla="*/ 98 w 482"/>
              <a:gd name="T97" fmla="*/ 20 h 197"/>
              <a:gd name="T98" fmla="*/ 128 w 482"/>
              <a:gd name="T99" fmla="*/ 2 h 197"/>
              <a:gd name="T100" fmla="*/ 160 w 482"/>
              <a:gd name="T101" fmla="*/ 5 h 197"/>
              <a:gd name="T102" fmla="*/ 188 w 482"/>
              <a:gd name="T103" fmla="*/ 26 h 197"/>
              <a:gd name="T104" fmla="*/ 206 w 482"/>
              <a:gd name="T105" fmla="*/ 60 h 197"/>
              <a:gd name="T106" fmla="*/ 208 w 482"/>
              <a:gd name="T107" fmla="*/ 102 h 197"/>
              <a:gd name="T108" fmla="*/ 188 w 482"/>
              <a:gd name="T109" fmla="*/ 145 h 197"/>
              <a:gd name="T110" fmla="*/ 150 w 482"/>
              <a:gd name="T111" fmla="*/ 181 h 197"/>
              <a:gd name="T112" fmla="*/ 102 w 482"/>
              <a:gd name="T113" fmla="*/ 196 h 197"/>
              <a:gd name="T114" fmla="*/ 57 w 482"/>
              <a:gd name="T115" fmla="*/ 181 h 197"/>
              <a:gd name="T116" fmla="*/ 21 w 482"/>
              <a:gd name="T117" fmla="*/ 145 h 197"/>
              <a:gd name="T118" fmla="*/ 2 w 482"/>
              <a:gd name="T119" fmla="*/ 10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8"/>
          <p:cNvSpPr>
            <a:spLocks noChangeShapeType="1"/>
          </p:cNvSpPr>
          <p:nvPr/>
        </p:nvSpPr>
        <p:spPr bwMode="auto">
          <a:xfrm>
            <a:off x="762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49"/>
          <p:cNvSpPr>
            <a:spLocks noChangeShapeType="1"/>
          </p:cNvSpPr>
          <p:nvPr/>
        </p:nvSpPr>
        <p:spPr bwMode="auto">
          <a:xfrm>
            <a:off x="533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Oval 50"/>
          <p:cNvSpPr>
            <a:spLocks noChangeArrowheads="1"/>
          </p:cNvSpPr>
          <p:nvPr/>
        </p:nvSpPr>
        <p:spPr bwMode="auto">
          <a:xfrm>
            <a:off x="698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Line 51"/>
          <p:cNvSpPr>
            <a:spLocks noChangeShapeType="1"/>
          </p:cNvSpPr>
          <p:nvPr/>
        </p:nvSpPr>
        <p:spPr bwMode="auto">
          <a:xfrm>
            <a:off x="4191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52"/>
          <p:cNvSpPr>
            <a:spLocks noChangeShapeType="1"/>
          </p:cNvSpPr>
          <p:nvPr/>
        </p:nvSpPr>
        <p:spPr bwMode="auto">
          <a:xfrm>
            <a:off x="3962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Oval 53"/>
          <p:cNvSpPr>
            <a:spLocks noChangeArrowheads="1"/>
          </p:cNvSpPr>
          <p:nvPr/>
        </p:nvSpPr>
        <p:spPr bwMode="auto">
          <a:xfrm>
            <a:off x="4127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54"/>
          <p:cNvSpPr>
            <a:spLocks noChangeShapeType="1"/>
          </p:cNvSpPr>
          <p:nvPr/>
        </p:nvSpPr>
        <p:spPr bwMode="auto">
          <a:xfrm>
            <a:off x="4191000" y="4262438"/>
            <a:ext cx="0" cy="5270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Line 55"/>
          <p:cNvSpPr>
            <a:spLocks noChangeShapeType="1"/>
          </p:cNvSpPr>
          <p:nvPr/>
        </p:nvSpPr>
        <p:spPr bwMode="auto">
          <a:xfrm>
            <a:off x="3962400" y="4543425"/>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56"/>
          <p:cNvSpPr>
            <a:spLocks noChangeArrowheads="1"/>
          </p:cNvSpPr>
          <p:nvPr/>
        </p:nvSpPr>
        <p:spPr bwMode="auto">
          <a:xfrm>
            <a:off x="4127500"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Freeform 57"/>
          <p:cNvSpPr>
            <a:spLocks/>
          </p:cNvSpPr>
          <p:nvPr/>
        </p:nvSpPr>
        <p:spPr bwMode="auto">
          <a:xfrm>
            <a:off x="4075113" y="4797425"/>
            <a:ext cx="269875" cy="714375"/>
          </a:xfrm>
          <a:custGeom>
            <a:avLst/>
            <a:gdLst>
              <a:gd name="T0" fmla="*/ 113 w 196"/>
              <a:gd name="T1" fmla="*/ 5 h 481"/>
              <a:gd name="T2" fmla="*/ 155 w 196"/>
              <a:gd name="T3" fmla="*/ 28 h 481"/>
              <a:gd name="T4" fmla="*/ 187 w 196"/>
              <a:gd name="T5" fmla="*/ 68 h 481"/>
              <a:gd name="T6" fmla="*/ 192 w 196"/>
              <a:gd name="T7" fmla="*/ 122 h 481"/>
              <a:gd name="T8" fmla="*/ 167 w 196"/>
              <a:gd name="T9" fmla="*/ 168 h 481"/>
              <a:gd name="T10" fmla="*/ 127 w 196"/>
              <a:gd name="T11" fmla="*/ 198 h 481"/>
              <a:gd name="T12" fmla="*/ 87 w 196"/>
              <a:gd name="T13" fmla="*/ 209 h 481"/>
              <a:gd name="T14" fmla="*/ 50 w 196"/>
              <a:gd name="T15" fmla="*/ 203 h 481"/>
              <a:gd name="T16" fmla="*/ 20 w 196"/>
              <a:gd name="T17" fmla="*/ 183 h 481"/>
              <a:gd name="T18" fmla="*/ 1 w 196"/>
              <a:gd name="T19" fmla="*/ 152 h 481"/>
              <a:gd name="T20" fmla="*/ 6 w 196"/>
              <a:gd name="T21" fmla="*/ 114 h 481"/>
              <a:gd name="T22" fmla="*/ 29 w 196"/>
              <a:gd name="T23" fmla="*/ 85 h 481"/>
              <a:gd name="T24" fmla="*/ 63 w 196"/>
              <a:gd name="T25" fmla="*/ 70 h 481"/>
              <a:gd name="T26" fmla="*/ 99 w 196"/>
              <a:gd name="T27" fmla="*/ 68 h 481"/>
              <a:gd name="T28" fmla="*/ 142 w 196"/>
              <a:gd name="T29" fmla="*/ 85 h 481"/>
              <a:gd name="T30" fmla="*/ 179 w 196"/>
              <a:gd name="T31" fmla="*/ 120 h 481"/>
              <a:gd name="T32" fmla="*/ 194 w 196"/>
              <a:gd name="T33" fmla="*/ 171 h 481"/>
              <a:gd name="T34" fmla="*/ 179 w 196"/>
              <a:gd name="T35" fmla="*/ 221 h 481"/>
              <a:gd name="T36" fmla="*/ 141 w 196"/>
              <a:gd name="T37" fmla="*/ 256 h 481"/>
              <a:gd name="T38" fmla="*/ 99 w 196"/>
              <a:gd name="T39" fmla="*/ 274 h 481"/>
              <a:gd name="T40" fmla="*/ 62 w 196"/>
              <a:gd name="T41" fmla="*/ 273 h 481"/>
              <a:gd name="T42" fmla="*/ 29 w 196"/>
              <a:gd name="T43" fmla="*/ 258 h 481"/>
              <a:gd name="T44" fmla="*/ 6 w 196"/>
              <a:gd name="T45" fmla="*/ 232 h 481"/>
              <a:gd name="T46" fmla="*/ 1 w 196"/>
              <a:gd name="T47" fmla="*/ 192 h 481"/>
              <a:gd name="T48" fmla="*/ 20 w 196"/>
              <a:gd name="T49" fmla="*/ 162 h 481"/>
              <a:gd name="T50" fmla="*/ 52 w 196"/>
              <a:gd name="T51" fmla="*/ 142 h 481"/>
              <a:gd name="T52" fmla="*/ 86 w 196"/>
              <a:gd name="T53" fmla="*/ 134 h 481"/>
              <a:gd name="T54" fmla="*/ 128 w 196"/>
              <a:gd name="T55" fmla="*/ 145 h 481"/>
              <a:gd name="T56" fmla="*/ 168 w 196"/>
              <a:gd name="T57" fmla="*/ 174 h 481"/>
              <a:gd name="T58" fmla="*/ 193 w 196"/>
              <a:gd name="T59" fmla="*/ 219 h 481"/>
              <a:gd name="T60" fmla="*/ 187 w 196"/>
              <a:gd name="T61" fmla="*/ 273 h 481"/>
              <a:gd name="T62" fmla="*/ 155 w 196"/>
              <a:gd name="T63" fmla="*/ 314 h 481"/>
              <a:gd name="T64" fmla="*/ 113 w 196"/>
              <a:gd name="T65" fmla="*/ 337 h 481"/>
              <a:gd name="T66" fmla="*/ 75 w 196"/>
              <a:gd name="T67" fmla="*/ 341 h 481"/>
              <a:gd name="T68" fmla="*/ 40 w 196"/>
              <a:gd name="T69" fmla="*/ 331 h 481"/>
              <a:gd name="T70" fmla="*/ 12 w 196"/>
              <a:gd name="T71" fmla="*/ 308 h 481"/>
              <a:gd name="T72" fmla="*/ 0 w 196"/>
              <a:gd name="T73" fmla="*/ 273 h 481"/>
              <a:gd name="T74" fmla="*/ 12 w 196"/>
              <a:gd name="T75" fmla="*/ 238 h 481"/>
              <a:gd name="T76" fmla="*/ 40 w 196"/>
              <a:gd name="T77" fmla="*/ 213 h 481"/>
              <a:gd name="T78" fmla="*/ 75 w 196"/>
              <a:gd name="T79" fmla="*/ 203 h 481"/>
              <a:gd name="T80" fmla="*/ 113 w 196"/>
              <a:gd name="T81" fmla="*/ 206 h 481"/>
              <a:gd name="T82" fmla="*/ 155 w 196"/>
              <a:gd name="T83" fmla="*/ 232 h 481"/>
              <a:gd name="T84" fmla="*/ 187 w 196"/>
              <a:gd name="T85" fmla="*/ 273 h 481"/>
              <a:gd name="T86" fmla="*/ 193 w 196"/>
              <a:gd name="T87" fmla="*/ 328 h 481"/>
              <a:gd name="T88" fmla="*/ 167 w 196"/>
              <a:gd name="T89" fmla="*/ 372 h 481"/>
              <a:gd name="T90" fmla="*/ 126 w 196"/>
              <a:gd name="T91" fmla="*/ 402 h 481"/>
              <a:gd name="T92" fmla="*/ 86 w 196"/>
              <a:gd name="T93" fmla="*/ 413 h 481"/>
              <a:gd name="T94" fmla="*/ 52 w 196"/>
              <a:gd name="T95" fmla="*/ 404 h 481"/>
              <a:gd name="T96" fmla="*/ 20 w 196"/>
              <a:gd name="T97" fmla="*/ 383 h 481"/>
              <a:gd name="T98" fmla="*/ 2 w 196"/>
              <a:gd name="T99" fmla="*/ 352 h 481"/>
              <a:gd name="T100" fmla="*/ 5 w 196"/>
              <a:gd name="T101" fmla="*/ 320 h 481"/>
              <a:gd name="T102" fmla="*/ 26 w 196"/>
              <a:gd name="T103" fmla="*/ 293 h 481"/>
              <a:gd name="T104" fmla="*/ 60 w 196"/>
              <a:gd name="T105" fmla="*/ 274 h 481"/>
              <a:gd name="T106" fmla="*/ 101 w 196"/>
              <a:gd name="T107" fmla="*/ 273 h 481"/>
              <a:gd name="T108" fmla="*/ 145 w 196"/>
              <a:gd name="T109" fmla="*/ 293 h 481"/>
              <a:gd name="T110" fmla="*/ 180 w 196"/>
              <a:gd name="T111" fmla="*/ 331 h 481"/>
              <a:gd name="T112" fmla="*/ 195 w 196"/>
              <a:gd name="T113" fmla="*/ 378 h 481"/>
              <a:gd name="T114" fmla="*/ 180 w 196"/>
              <a:gd name="T115" fmla="*/ 423 h 481"/>
              <a:gd name="T116" fmla="*/ 145 w 196"/>
              <a:gd name="T117" fmla="*/ 459 h 481"/>
              <a:gd name="T118" fmla="*/ 100 w 196"/>
              <a:gd name="T119" fmla="*/ 478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1">
                <a:moveTo>
                  <a:pt x="86" y="0"/>
                </a:moveTo>
                <a:lnTo>
                  <a:pt x="99" y="2"/>
                </a:lnTo>
                <a:lnTo>
                  <a:pt x="113" y="5"/>
                </a:lnTo>
                <a:lnTo>
                  <a:pt x="127" y="11"/>
                </a:lnTo>
                <a:lnTo>
                  <a:pt x="142" y="18"/>
                </a:lnTo>
                <a:lnTo>
                  <a:pt x="155" y="28"/>
                </a:lnTo>
                <a:lnTo>
                  <a:pt x="168" y="40"/>
                </a:lnTo>
                <a:lnTo>
                  <a:pt x="179" y="54"/>
                </a:lnTo>
                <a:lnTo>
                  <a:pt x="187" y="68"/>
                </a:lnTo>
                <a:lnTo>
                  <a:pt x="193" y="85"/>
                </a:lnTo>
                <a:lnTo>
                  <a:pt x="194" y="104"/>
                </a:lnTo>
                <a:lnTo>
                  <a:pt x="192" y="122"/>
                </a:lnTo>
                <a:lnTo>
                  <a:pt x="187" y="139"/>
                </a:lnTo>
                <a:lnTo>
                  <a:pt x="179" y="154"/>
                </a:lnTo>
                <a:lnTo>
                  <a:pt x="167" y="168"/>
                </a:lnTo>
                <a:lnTo>
                  <a:pt x="155" y="180"/>
                </a:lnTo>
                <a:lnTo>
                  <a:pt x="141" y="189"/>
                </a:lnTo>
                <a:lnTo>
                  <a:pt x="127" y="198"/>
                </a:lnTo>
                <a:lnTo>
                  <a:pt x="113" y="203"/>
                </a:lnTo>
                <a:lnTo>
                  <a:pt x="99" y="207"/>
                </a:lnTo>
                <a:lnTo>
                  <a:pt x="87" y="209"/>
                </a:lnTo>
                <a:lnTo>
                  <a:pt x="75" y="207"/>
                </a:lnTo>
                <a:lnTo>
                  <a:pt x="62" y="206"/>
                </a:lnTo>
                <a:lnTo>
                  <a:pt x="50" y="203"/>
                </a:lnTo>
                <a:lnTo>
                  <a:pt x="40" y="196"/>
                </a:lnTo>
                <a:lnTo>
                  <a:pt x="29" y="190"/>
                </a:lnTo>
                <a:lnTo>
                  <a:pt x="20" y="183"/>
                </a:lnTo>
                <a:lnTo>
                  <a:pt x="12" y="174"/>
                </a:lnTo>
                <a:lnTo>
                  <a:pt x="6" y="165"/>
                </a:lnTo>
                <a:lnTo>
                  <a:pt x="1" y="152"/>
                </a:lnTo>
                <a:lnTo>
                  <a:pt x="0" y="139"/>
                </a:lnTo>
                <a:lnTo>
                  <a:pt x="1" y="125"/>
                </a:lnTo>
                <a:lnTo>
                  <a:pt x="6" y="114"/>
                </a:lnTo>
                <a:lnTo>
                  <a:pt x="12" y="104"/>
                </a:lnTo>
                <a:lnTo>
                  <a:pt x="20" y="94"/>
                </a:lnTo>
                <a:lnTo>
                  <a:pt x="29" y="85"/>
                </a:lnTo>
                <a:lnTo>
                  <a:pt x="40" y="79"/>
                </a:lnTo>
                <a:lnTo>
                  <a:pt x="52" y="75"/>
                </a:lnTo>
                <a:lnTo>
                  <a:pt x="63" y="70"/>
                </a:lnTo>
                <a:lnTo>
                  <a:pt x="75" y="68"/>
                </a:lnTo>
                <a:lnTo>
                  <a:pt x="86" y="67"/>
                </a:lnTo>
                <a:lnTo>
                  <a:pt x="99" y="68"/>
                </a:lnTo>
                <a:lnTo>
                  <a:pt x="113" y="71"/>
                </a:lnTo>
                <a:lnTo>
                  <a:pt x="127" y="78"/>
                </a:lnTo>
                <a:lnTo>
                  <a:pt x="142" y="85"/>
                </a:lnTo>
                <a:lnTo>
                  <a:pt x="155" y="94"/>
                </a:lnTo>
                <a:lnTo>
                  <a:pt x="168" y="107"/>
                </a:lnTo>
                <a:lnTo>
                  <a:pt x="179" y="120"/>
                </a:lnTo>
                <a:lnTo>
                  <a:pt x="187" y="136"/>
                </a:lnTo>
                <a:lnTo>
                  <a:pt x="193" y="152"/>
                </a:lnTo>
                <a:lnTo>
                  <a:pt x="194" y="171"/>
                </a:lnTo>
                <a:lnTo>
                  <a:pt x="192" y="189"/>
                </a:lnTo>
                <a:lnTo>
                  <a:pt x="187" y="206"/>
                </a:lnTo>
                <a:lnTo>
                  <a:pt x="179" y="221"/>
                </a:lnTo>
                <a:lnTo>
                  <a:pt x="167" y="235"/>
                </a:lnTo>
                <a:lnTo>
                  <a:pt x="155" y="247"/>
                </a:lnTo>
                <a:lnTo>
                  <a:pt x="141" y="256"/>
                </a:lnTo>
                <a:lnTo>
                  <a:pt x="127" y="265"/>
                </a:lnTo>
                <a:lnTo>
                  <a:pt x="113" y="270"/>
                </a:lnTo>
                <a:lnTo>
                  <a:pt x="99" y="274"/>
                </a:lnTo>
                <a:lnTo>
                  <a:pt x="87" y="276"/>
                </a:lnTo>
                <a:lnTo>
                  <a:pt x="75" y="274"/>
                </a:lnTo>
                <a:lnTo>
                  <a:pt x="62" y="273"/>
                </a:lnTo>
                <a:lnTo>
                  <a:pt x="50" y="270"/>
                </a:lnTo>
                <a:lnTo>
                  <a:pt x="40" y="264"/>
                </a:lnTo>
                <a:lnTo>
                  <a:pt x="29" y="258"/>
                </a:lnTo>
                <a:lnTo>
                  <a:pt x="20" y="250"/>
                </a:lnTo>
                <a:lnTo>
                  <a:pt x="12" y="241"/>
                </a:lnTo>
                <a:lnTo>
                  <a:pt x="6" y="232"/>
                </a:lnTo>
                <a:lnTo>
                  <a:pt x="1" y="219"/>
                </a:lnTo>
                <a:lnTo>
                  <a:pt x="0" y="206"/>
                </a:lnTo>
                <a:lnTo>
                  <a:pt x="1" y="192"/>
                </a:lnTo>
                <a:lnTo>
                  <a:pt x="6" y="181"/>
                </a:lnTo>
                <a:lnTo>
                  <a:pt x="12" y="171"/>
                </a:lnTo>
                <a:lnTo>
                  <a:pt x="20" y="162"/>
                </a:lnTo>
                <a:lnTo>
                  <a:pt x="29" y="152"/>
                </a:lnTo>
                <a:lnTo>
                  <a:pt x="40" y="146"/>
                </a:lnTo>
                <a:lnTo>
                  <a:pt x="52" y="142"/>
                </a:lnTo>
                <a:lnTo>
                  <a:pt x="63" y="137"/>
                </a:lnTo>
                <a:lnTo>
                  <a:pt x="75" y="136"/>
                </a:lnTo>
                <a:lnTo>
                  <a:pt x="86" y="134"/>
                </a:lnTo>
                <a:lnTo>
                  <a:pt x="99" y="136"/>
                </a:lnTo>
                <a:lnTo>
                  <a:pt x="113" y="139"/>
                </a:lnTo>
                <a:lnTo>
                  <a:pt x="128" y="145"/>
                </a:lnTo>
                <a:lnTo>
                  <a:pt x="142" y="152"/>
                </a:lnTo>
                <a:lnTo>
                  <a:pt x="156" y="162"/>
                </a:lnTo>
                <a:lnTo>
                  <a:pt x="168" y="174"/>
                </a:lnTo>
                <a:lnTo>
                  <a:pt x="179" y="187"/>
                </a:lnTo>
                <a:lnTo>
                  <a:pt x="187" y="203"/>
                </a:lnTo>
                <a:lnTo>
                  <a:pt x="193" y="219"/>
                </a:lnTo>
                <a:lnTo>
                  <a:pt x="194" y="238"/>
                </a:lnTo>
                <a:lnTo>
                  <a:pt x="193" y="256"/>
                </a:lnTo>
                <a:lnTo>
                  <a:pt x="187" y="273"/>
                </a:lnTo>
                <a:lnTo>
                  <a:pt x="179" y="288"/>
                </a:lnTo>
                <a:lnTo>
                  <a:pt x="168" y="302"/>
                </a:lnTo>
                <a:lnTo>
                  <a:pt x="155" y="314"/>
                </a:lnTo>
                <a:lnTo>
                  <a:pt x="141" y="323"/>
                </a:lnTo>
                <a:lnTo>
                  <a:pt x="127" y="332"/>
                </a:lnTo>
                <a:lnTo>
                  <a:pt x="113" y="337"/>
                </a:lnTo>
                <a:lnTo>
                  <a:pt x="99" y="341"/>
                </a:lnTo>
                <a:lnTo>
                  <a:pt x="87" y="343"/>
                </a:lnTo>
                <a:lnTo>
                  <a:pt x="75" y="341"/>
                </a:lnTo>
                <a:lnTo>
                  <a:pt x="63" y="340"/>
                </a:lnTo>
                <a:lnTo>
                  <a:pt x="50" y="337"/>
                </a:lnTo>
                <a:lnTo>
                  <a:pt x="40" y="331"/>
                </a:lnTo>
                <a:lnTo>
                  <a:pt x="29" y="324"/>
                </a:lnTo>
                <a:lnTo>
                  <a:pt x="20" y="317"/>
                </a:lnTo>
                <a:lnTo>
                  <a:pt x="12" y="308"/>
                </a:lnTo>
                <a:lnTo>
                  <a:pt x="6" y="299"/>
                </a:lnTo>
                <a:lnTo>
                  <a:pt x="2" y="287"/>
                </a:lnTo>
                <a:lnTo>
                  <a:pt x="0" y="273"/>
                </a:lnTo>
                <a:lnTo>
                  <a:pt x="2" y="259"/>
                </a:lnTo>
                <a:lnTo>
                  <a:pt x="6" y="248"/>
                </a:lnTo>
                <a:lnTo>
                  <a:pt x="12" y="238"/>
                </a:lnTo>
                <a:lnTo>
                  <a:pt x="20" y="229"/>
                </a:lnTo>
                <a:lnTo>
                  <a:pt x="29" y="219"/>
                </a:lnTo>
                <a:lnTo>
                  <a:pt x="40" y="213"/>
                </a:lnTo>
                <a:lnTo>
                  <a:pt x="52" y="209"/>
                </a:lnTo>
                <a:lnTo>
                  <a:pt x="63" y="204"/>
                </a:lnTo>
                <a:lnTo>
                  <a:pt x="75" y="203"/>
                </a:lnTo>
                <a:lnTo>
                  <a:pt x="87" y="201"/>
                </a:lnTo>
                <a:lnTo>
                  <a:pt x="99" y="203"/>
                </a:lnTo>
                <a:lnTo>
                  <a:pt x="113" y="206"/>
                </a:lnTo>
                <a:lnTo>
                  <a:pt x="127" y="212"/>
                </a:lnTo>
                <a:lnTo>
                  <a:pt x="141" y="221"/>
                </a:lnTo>
                <a:lnTo>
                  <a:pt x="155" y="232"/>
                </a:lnTo>
                <a:lnTo>
                  <a:pt x="167" y="244"/>
                </a:lnTo>
                <a:lnTo>
                  <a:pt x="179" y="258"/>
                </a:lnTo>
                <a:lnTo>
                  <a:pt x="187" y="273"/>
                </a:lnTo>
                <a:lnTo>
                  <a:pt x="193" y="291"/>
                </a:lnTo>
                <a:lnTo>
                  <a:pt x="194" y="309"/>
                </a:lnTo>
                <a:lnTo>
                  <a:pt x="193" y="328"/>
                </a:lnTo>
                <a:lnTo>
                  <a:pt x="187" y="344"/>
                </a:lnTo>
                <a:lnTo>
                  <a:pt x="177" y="360"/>
                </a:lnTo>
                <a:lnTo>
                  <a:pt x="167" y="372"/>
                </a:lnTo>
                <a:lnTo>
                  <a:pt x="154" y="384"/>
                </a:lnTo>
                <a:lnTo>
                  <a:pt x="140" y="395"/>
                </a:lnTo>
                <a:lnTo>
                  <a:pt x="126" y="402"/>
                </a:lnTo>
                <a:lnTo>
                  <a:pt x="111" y="409"/>
                </a:lnTo>
                <a:lnTo>
                  <a:pt x="97" y="412"/>
                </a:lnTo>
                <a:lnTo>
                  <a:pt x="86" y="413"/>
                </a:lnTo>
                <a:lnTo>
                  <a:pt x="75" y="412"/>
                </a:lnTo>
                <a:lnTo>
                  <a:pt x="63" y="409"/>
                </a:lnTo>
                <a:lnTo>
                  <a:pt x="52" y="404"/>
                </a:lnTo>
                <a:lnTo>
                  <a:pt x="41" y="398"/>
                </a:lnTo>
                <a:lnTo>
                  <a:pt x="31" y="392"/>
                </a:lnTo>
                <a:lnTo>
                  <a:pt x="20" y="383"/>
                </a:lnTo>
                <a:lnTo>
                  <a:pt x="13" y="373"/>
                </a:lnTo>
                <a:lnTo>
                  <a:pt x="6" y="364"/>
                </a:lnTo>
                <a:lnTo>
                  <a:pt x="2" y="352"/>
                </a:lnTo>
                <a:lnTo>
                  <a:pt x="1" y="341"/>
                </a:lnTo>
                <a:lnTo>
                  <a:pt x="2" y="331"/>
                </a:lnTo>
                <a:lnTo>
                  <a:pt x="5" y="320"/>
                </a:lnTo>
                <a:lnTo>
                  <a:pt x="11" y="309"/>
                </a:lnTo>
                <a:lnTo>
                  <a:pt x="18" y="300"/>
                </a:lnTo>
                <a:lnTo>
                  <a:pt x="26" y="293"/>
                </a:lnTo>
                <a:lnTo>
                  <a:pt x="36" y="285"/>
                </a:lnTo>
                <a:lnTo>
                  <a:pt x="47" y="279"/>
                </a:lnTo>
                <a:lnTo>
                  <a:pt x="60" y="274"/>
                </a:lnTo>
                <a:lnTo>
                  <a:pt x="73" y="273"/>
                </a:lnTo>
                <a:lnTo>
                  <a:pt x="86" y="271"/>
                </a:lnTo>
                <a:lnTo>
                  <a:pt x="101" y="273"/>
                </a:lnTo>
                <a:lnTo>
                  <a:pt x="115" y="277"/>
                </a:lnTo>
                <a:lnTo>
                  <a:pt x="131" y="284"/>
                </a:lnTo>
                <a:lnTo>
                  <a:pt x="145" y="293"/>
                </a:lnTo>
                <a:lnTo>
                  <a:pt x="157" y="303"/>
                </a:lnTo>
                <a:lnTo>
                  <a:pt x="170" y="317"/>
                </a:lnTo>
                <a:lnTo>
                  <a:pt x="180" y="331"/>
                </a:lnTo>
                <a:lnTo>
                  <a:pt x="188" y="346"/>
                </a:lnTo>
                <a:lnTo>
                  <a:pt x="193" y="361"/>
                </a:lnTo>
                <a:lnTo>
                  <a:pt x="195" y="378"/>
                </a:lnTo>
                <a:lnTo>
                  <a:pt x="193" y="393"/>
                </a:lnTo>
                <a:lnTo>
                  <a:pt x="188" y="409"/>
                </a:lnTo>
                <a:lnTo>
                  <a:pt x="180" y="423"/>
                </a:lnTo>
                <a:lnTo>
                  <a:pt x="170" y="437"/>
                </a:lnTo>
                <a:lnTo>
                  <a:pt x="157" y="449"/>
                </a:lnTo>
                <a:lnTo>
                  <a:pt x="145" y="459"/>
                </a:lnTo>
                <a:lnTo>
                  <a:pt x="129" y="468"/>
                </a:lnTo>
                <a:lnTo>
                  <a:pt x="115" y="474"/>
                </a:lnTo>
                <a:lnTo>
                  <a:pt x="100" y="478"/>
                </a:lnTo>
                <a:lnTo>
                  <a:pt x="85" y="48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58"/>
          <p:cNvSpPr>
            <a:spLocks/>
          </p:cNvSpPr>
          <p:nvPr/>
        </p:nvSpPr>
        <p:spPr bwMode="auto">
          <a:xfrm>
            <a:off x="3290888" y="5640388"/>
            <a:ext cx="665162" cy="293687"/>
          </a:xfrm>
          <a:custGeom>
            <a:avLst/>
            <a:gdLst>
              <a:gd name="T0" fmla="*/ 476 w 482"/>
              <a:gd name="T1" fmla="*/ 113 h 197"/>
              <a:gd name="T2" fmla="*/ 453 w 482"/>
              <a:gd name="T3" fmla="*/ 156 h 197"/>
              <a:gd name="T4" fmla="*/ 412 w 482"/>
              <a:gd name="T5" fmla="*/ 188 h 197"/>
              <a:gd name="T6" fmla="*/ 359 w 482"/>
              <a:gd name="T7" fmla="*/ 192 h 197"/>
              <a:gd name="T8" fmla="*/ 313 w 482"/>
              <a:gd name="T9" fmla="*/ 168 h 197"/>
              <a:gd name="T10" fmla="*/ 283 w 482"/>
              <a:gd name="T11" fmla="*/ 128 h 197"/>
              <a:gd name="T12" fmla="*/ 272 w 482"/>
              <a:gd name="T13" fmla="*/ 87 h 197"/>
              <a:gd name="T14" fmla="*/ 278 w 482"/>
              <a:gd name="T15" fmla="*/ 51 h 197"/>
              <a:gd name="T16" fmla="*/ 298 w 482"/>
              <a:gd name="T17" fmla="*/ 20 h 197"/>
              <a:gd name="T18" fmla="*/ 328 w 482"/>
              <a:gd name="T19" fmla="*/ 1 h 197"/>
              <a:gd name="T20" fmla="*/ 366 w 482"/>
              <a:gd name="T21" fmla="*/ 6 h 197"/>
              <a:gd name="T22" fmla="*/ 396 w 482"/>
              <a:gd name="T23" fmla="*/ 30 h 197"/>
              <a:gd name="T24" fmla="*/ 411 w 482"/>
              <a:gd name="T25" fmla="*/ 64 h 197"/>
              <a:gd name="T26" fmla="*/ 412 w 482"/>
              <a:gd name="T27" fmla="*/ 99 h 197"/>
              <a:gd name="T28" fmla="*/ 396 w 482"/>
              <a:gd name="T29" fmla="*/ 143 h 197"/>
              <a:gd name="T30" fmla="*/ 360 w 482"/>
              <a:gd name="T31" fmla="*/ 179 h 197"/>
              <a:gd name="T32" fmla="*/ 310 w 482"/>
              <a:gd name="T33" fmla="*/ 195 h 197"/>
              <a:gd name="T34" fmla="*/ 260 w 482"/>
              <a:gd name="T35" fmla="*/ 179 h 197"/>
              <a:gd name="T36" fmla="*/ 224 w 482"/>
              <a:gd name="T37" fmla="*/ 142 h 197"/>
              <a:gd name="T38" fmla="*/ 206 w 482"/>
              <a:gd name="T39" fmla="*/ 99 h 197"/>
              <a:gd name="T40" fmla="*/ 208 w 482"/>
              <a:gd name="T41" fmla="*/ 63 h 197"/>
              <a:gd name="T42" fmla="*/ 223 w 482"/>
              <a:gd name="T43" fmla="*/ 30 h 197"/>
              <a:gd name="T44" fmla="*/ 249 w 482"/>
              <a:gd name="T45" fmla="*/ 6 h 197"/>
              <a:gd name="T46" fmla="*/ 289 w 482"/>
              <a:gd name="T47" fmla="*/ 1 h 197"/>
              <a:gd name="T48" fmla="*/ 319 w 482"/>
              <a:gd name="T49" fmla="*/ 20 h 197"/>
              <a:gd name="T50" fmla="*/ 339 w 482"/>
              <a:gd name="T51" fmla="*/ 52 h 197"/>
              <a:gd name="T52" fmla="*/ 347 w 482"/>
              <a:gd name="T53" fmla="*/ 86 h 197"/>
              <a:gd name="T54" fmla="*/ 336 w 482"/>
              <a:gd name="T55" fmla="*/ 129 h 197"/>
              <a:gd name="T56" fmla="*/ 307 w 482"/>
              <a:gd name="T57" fmla="*/ 169 h 197"/>
              <a:gd name="T58" fmla="*/ 261 w 482"/>
              <a:gd name="T59" fmla="*/ 194 h 197"/>
              <a:gd name="T60" fmla="*/ 208 w 482"/>
              <a:gd name="T61" fmla="*/ 188 h 197"/>
              <a:gd name="T62" fmla="*/ 167 w 482"/>
              <a:gd name="T63" fmla="*/ 156 h 197"/>
              <a:gd name="T64" fmla="*/ 144 w 482"/>
              <a:gd name="T65" fmla="*/ 113 h 197"/>
              <a:gd name="T66" fmla="*/ 139 w 482"/>
              <a:gd name="T67" fmla="*/ 76 h 197"/>
              <a:gd name="T68" fmla="*/ 150 w 482"/>
              <a:gd name="T69" fmla="*/ 40 h 197"/>
              <a:gd name="T70" fmla="*/ 173 w 482"/>
              <a:gd name="T71" fmla="*/ 12 h 197"/>
              <a:gd name="T72" fmla="*/ 208 w 482"/>
              <a:gd name="T73" fmla="*/ 0 h 197"/>
              <a:gd name="T74" fmla="*/ 243 w 482"/>
              <a:gd name="T75" fmla="*/ 12 h 197"/>
              <a:gd name="T76" fmla="*/ 267 w 482"/>
              <a:gd name="T77" fmla="*/ 40 h 197"/>
              <a:gd name="T78" fmla="*/ 278 w 482"/>
              <a:gd name="T79" fmla="*/ 76 h 197"/>
              <a:gd name="T80" fmla="*/ 275 w 482"/>
              <a:gd name="T81" fmla="*/ 113 h 197"/>
              <a:gd name="T82" fmla="*/ 249 w 482"/>
              <a:gd name="T83" fmla="*/ 156 h 197"/>
              <a:gd name="T84" fmla="*/ 208 w 482"/>
              <a:gd name="T85" fmla="*/ 188 h 197"/>
              <a:gd name="T86" fmla="*/ 153 w 482"/>
              <a:gd name="T87" fmla="*/ 194 h 197"/>
              <a:gd name="T88" fmla="*/ 108 w 482"/>
              <a:gd name="T89" fmla="*/ 168 h 197"/>
              <a:gd name="T90" fmla="*/ 78 w 482"/>
              <a:gd name="T91" fmla="*/ 126 h 197"/>
              <a:gd name="T92" fmla="*/ 67 w 482"/>
              <a:gd name="T93" fmla="*/ 86 h 197"/>
              <a:gd name="T94" fmla="*/ 76 w 482"/>
              <a:gd name="T95" fmla="*/ 52 h 197"/>
              <a:gd name="T96" fmla="*/ 98 w 482"/>
              <a:gd name="T97" fmla="*/ 20 h 197"/>
              <a:gd name="T98" fmla="*/ 128 w 482"/>
              <a:gd name="T99" fmla="*/ 2 h 197"/>
              <a:gd name="T100" fmla="*/ 160 w 482"/>
              <a:gd name="T101" fmla="*/ 5 h 197"/>
              <a:gd name="T102" fmla="*/ 188 w 482"/>
              <a:gd name="T103" fmla="*/ 26 h 197"/>
              <a:gd name="T104" fmla="*/ 206 w 482"/>
              <a:gd name="T105" fmla="*/ 60 h 197"/>
              <a:gd name="T106" fmla="*/ 208 w 482"/>
              <a:gd name="T107" fmla="*/ 102 h 197"/>
              <a:gd name="T108" fmla="*/ 188 w 482"/>
              <a:gd name="T109" fmla="*/ 145 h 197"/>
              <a:gd name="T110" fmla="*/ 150 w 482"/>
              <a:gd name="T111" fmla="*/ 181 h 197"/>
              <a:gd name="T112" fmla="*/ 102 w 482"/>
              <a:gd name="T113" fmla="*/ 196 h 197"/>
              <a:gd name="T114" fmla="*/ 57 w 482"/>
              <a:gd name="T115" fmla="*/ 181 h 197"/>
              <a:gd name="T116" fmla="*/ 21 w 482"/>
              <a:gd name="T117" fmla="*/ 145 h 197"/>
              <a:gd name="T118" fmla="*/ 2 w 482"/>
              <a:gd name="T119" fmla="*/ 10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59"/>
          <p:cNvSpPr>
            <a:spLocks noChangeShapeType="1"/>
          </p:cNvSpPr>
          <p:nvPr/>
        </p:nvSpPr>
        <p:spPr bwMode="auto">
          <a:xfrm>
            <a:off x="303847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Line 60"/>
          <p:cNvSpPr>
            <a:spLocks noChangeShapeType="1"/>
          </p:cNvSpPr>
          <p:nvPr/>
        </p:nvSpPr>
        <p:spPr bwMode="auto">
          <a:xfrm>
            <a:off x="280987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Oval 61"/>
          <p:cNvSpPr>
            <a:spLocks noChangeArrowheads="1"/>
          </p:cNvSpPr>
          <p:nvPr/>
        </p:nvSpPr>
        <p:spPr bwMode="auto">
          <a:xfrm>
            <a:off x="297497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Freeform 62"/>
          <p:cNvSpPr>
            <a:spLocks/>
          </p:cNvSpPr>
          <p:nvPr/>
        </p:nvSpPr>
        <p:spPr bwMode="auto">
          <a:xfrm>
            <a:off x="2149475" y="5643563"/>
            <a:ext cx="665163" cy="293687"/>
          </a:xfrm>
          <a:custGeom>
            <a:avLst/>
            <a:gdLst>
              <a:gd name="T0" fmla="*/ 476 w 482"/>
              <a:gd name="T1" fmla="*/ 113 h 197"/>
              <a:gd name="T2" fmla="*/ 453 w 482"/>
              <a:gd name="T3" fmla="*/ 156 h 197"/>
              <a:gd name="T4" fmla="*/ 412 w 482"/>
              <a:gd name="T5" fmla="*/ 188 h 197"/>
              <a:gd name="T6" fmla="*/ 359 w 482"/>
              <a:gd name="T7" fmla="*/ 192 h 197"/>
              <a:gd name="T8" fmla="*/ 313 w 482"/>
              <a:gd name="T9" fmla="*/ 168 h 197"/>
              <a:gd name="T10" fmla="*/ 283 w 482"/>
              <a:gd name="T11" fmla="*/ 128 h 197"/>
              <a:gd name="T12" fmla="*/ 272 w 482"/>
              <a:gd name="T13" fmla="*/ 87 h 197"/>
              <a:gd name="T14" fmla="*/ 278 w 482"/>
              <a:gd name="T15" fmla="*/ 51 h 197"/>
              <a:gd name="T16" fmla="*/ 298 w 482"/>
              <a:gd name="T17" fmla="*/ 20 h 197"/>
              <a:gd name="T18" fmla="*/ 328 w 482"/>
              <a:gd name="T19" fmla="*/ 1 h 197"/>
              <a:gd name="T20" fmla="*/ 366 w 482"/>
              <a:gd name="T21" fmla="*/ 6 h 197"/>
              <a:gd name="T22" fmla="*/ 396 w 482"/>
              <a:gd name="T23" fmla="*/ 30 h 197"/>
              <a:gd name="T24" fmla="*/ 411 w 482"/>
              <a:gd name="T25" fmla="*/ 64 h 197"/>
              <a:gd name="T26" fmla="*/ 412 w 482"/>
              <a:gd name="T27" fmla="*/ 99 h 197"/>
              <a:gd name="T28" fmla="*/ 396 w 482"/>
              <a:gd name="T29" fmla="*/ 143 h 197"/>
              <a:gd name="T30" fmla="*/ 360 w 482"/>
              <a:gd name="T31" fmla="*/ 179 h 197"/>
              <a:gd name="T32" fmla="*/ 310 w 482"/>
              <a:gd name="T33" fmla="*/ 195 h 197"/>
              <a:gd name="T34" fmla="*/ 260 w 482"/>
              <a:gd name="T35" fmla="*/ 179 h 197"/>
              <a:gd name="T36" fmla="*/ 224 w 482"/>
              <a:gd name="T37" fmla="*/ 142 h 197"/>
              <a:gd name="T38" fmla="*/ 206 w 482"/>
              <a:gd name="T39" fmla="*/ 99 h 197"/>
              <a:gd name="T40" fmla="*/ 208 w 482"/>
              <a:gd name="T41" fmla="*/ 63 h 197"/>
              <a:gd name="T42" fmla="*/ 223 w 482"/>
              <a:gd name="T43" fmla="*/ 30 h 197"/>
              <a:gd name="T44" fmla="*/ 249 w 482"/>
              <a:gd name="T45" fmla="*/ 6 h 197"/>
              <a:gd name="T46" fmla="*/ 289 w 482"/>
              <a:gd name="T47" fmla="*/ 1 h 197"/>
              <a:gd name="T48" fmla="*/ 319 w 482"/>
              <a:gd name="T49" fmla="*/ 20 h 197"/>
              <a:gd name="T50" fmla="*/ 339 w 482"/>
              <a:gd name="T51" fmla="*/ 52 h 197"/>
              <a:gd name="T52" fmla="*/ 347 w 482"/>
              <a:gd name="T53" fmla="*/ 86 h 197"/>
              <a:gd name="T54" fmla="*/ 336 w 482"/>
              <a:gd name="T55" fmla="*/ 129 h 197"/>
              <a:gd name="T56" fmla="*/ 307 w 482"/>
              <a:gd name="T57" fmla="*/ 169 h 197"/>
              <a:gd name="T58" fmla="*/ 261 w 482"/>
              <a:gd name="T59" fmla="*/ 194 h 197"/>
              <a:gd name="T60" fmla="*/ 208 w 482"/>
              <a:gd name="T61" fmla="*/ 188 h 197"/>
              <a:gd name="T62" fmla="*/ 167 w 482"/>
              <a:gd name="T63" fmla="*/ 156 h 197"/>
              <a:gd name="T64" fmla="*/ 144 w 482"/>
              <a:gd name="T65" fmla="*/ 113 h 197"/>
              <a:gd name="T66" fmla="*/ 139 w 482"/>
              <a:gd name="T67" fmla="*/ 76 h 197"/>
              <a:gd name="T68" fmla="*/ 150 w 482"/>
              <a:gd name="T69" fmla="*/ 40 h 197"/>
              <a:gd name="T70" fmla="*/ 173 w 482"/>
              <a:gd name="T71" fmla="*/ 12 h 197"/>
              <a:gd name="T72" fmla="*/ 208 w 482"/>
              <a:gd name="T73" fmla="*/ 0 h 197"/>
              <a:gd name="T74" fmla="*/ 243 w 482"/>
              <a:gd name="T75" fmla="*/ 12 h 197"/>
              <a:gd name="T76" fmla="*/ 267 w 482"/>
              <a:gd name="T77" fmla="*/ 40 h 197"/>
              <a:gd name="T78" fmla="*/ 278 w 482"/>
              <a:gd name="T79" fmla="*/ 76 h 197"/>
              <a:gd name="T80" fmla="*/ 275 w 482"/>
              <a:gd name="T81" fmla="*/ 113 h 197"/>
              <a:gd name="T82" fmla="*/ 249 w 482"/>
              <a:gd name="T83" fmla="*/ 156 h 197"/>
              <a:gd name="T84" fmla="*/ 208 w 482"/>
              <a:gd name="T85" fmla="*/ 188 h 197"/>
              <a:gd name="T86" fmla="*/ 153 w 482"/>
              <a:gd name="T87" fmla="*/ 194 h 197"/>
              <a:gd name="T88" fmla="*/ 108 w 482"/>
              <a:gd name="T89" fmla="*/ 168 h 197"/>
              <a:gd name="T90" fmla="*/ 78 w 482"/>
              <a:gd name="T91" fmla="*/ 126 h 197"/>
              <a:gd name="T92" fmla="*/ 67 w 482"/>
              <a:gd name="T93" fmla="*/ 86 h 197"/>
              <a:gd name="T94" fmla="*/ 76 w 482"/>
              <a:gd name="T95" fmla="*/ 52 h 197"/>
              <a:gd name="T96" fmla="*/ 98 w 482"/>
              <a:gd name="T97" fmla="*/ 20 h 197"/>
              <a:gd name="T98" fmla="*/ 128 w 482"/>
              <a:gd name="T99" fmla="*/ 2 h 197"/>
              <a:gd name="T100" fmla="*/ 160 w 482"/>
              <a:gd name="T101" fmla="*/ 5 h 197"/>
              <a:gd name="T102" fmla="*/ 188 w 482"/>
              <a:gd name="T103" fmla="*/ 26 h 197"/>
              <a:gd name="T104" fmla="*/ 206 w 482"/>
              <a:gd name="T105" fmla="*/ 60 h 197"/>
              <a:gd name="T106" fmla="*/ 208 w 482"/>
              <a:gd name="T107" fmla="*/ 102 h 197"/>
              <a:gd name="T108" fmla="*/ 188 w 482"/>
              <a:gd name="T109" fmla="*/ 145 h 197"/>
              <a:gd name="T110" fmla="*/ 150 w 482"/>
              <a:gd name="T111" fmla="*/ 181 h 197"/>
              <a:gd name="T112" fmla="*/ 102 w 482"/>
              <a:gd name="T113" fmla="*/ 196 h 197"/>
              <a:gd name="T114" fmla="*/ 57 w 482"/>
              <a:gd name="T115" fmla="*/ 181 h 197"/>
              <a:gd name="T116" fmla="*/ 21 w 482"/>
              <a:gd name="T117" fmla="*/ 145 h 197"/>
              <a:gd name="T118" fmla="*/ 2 w 482"/>
              <a:gd name="T119" fmla="*/ 10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Freeform 63"/>
          <p:cNvSpPr>
            <a:spLocks/>
          </p:cNvSpPr>
          <p:nvPr/>
        </p:nvSpPr>
        <p:spPr bwMode="auto">
          <a:xfrm>
            <a:off x="2833688" y="4648200"/>
            <a:ext cx="287337" cy="862013"/>
          </a:xfrm>
          <a:custGeom>
            <a:avLst/>
            <a:gdLst>
              <a:gd name="T0" fmla="*/ 122 w 209"/>
              <a:gd name="T1" fmla="*/ 575 h 580"/>
              <a:gd name="T2" fmla="*/ 81 w 209"/>
              <a:gd name="T3" fmla="*/ 553 h 580"/>
              <a:gd name="T4" fmla="*/ 48 w 209"/>
              <a:gd name="T5" fmla="*/ 506 h 580"/>
              <a:gd name="T6" fmla="*/ 36 w 209"/>
              <a:gd name="T7" fmla="*/ 442 h 580"/>
              <a:gd name="T8" fmla="*/ 52 w 209"/>
              <a:gd name="T9" fmla="*/ 385 h 580"/>
              <a:gd name="T10" fmla="*/ 85 w 209"/>
              <a:gd name="T11" fmla="*/ 345 h 580"/>
              <a:gd name="T12" fmla="*/ 119 w 209"/>
              <a:gd name="T13" fmla="*/ 328 h 580"/>
              <a:gd name="T14" fmla="*/ 154 w 209"/>
              <a:gd name="T15" fmla="*/ 332 h 580"/>
              <a:gd name="T16" fmla="*/ 183 w 209"/>
              <a:gd name="T17" fmla="*/ 353 h 580"/>
              <a:gd name="T18" fmla="*/ 204 w 209"/>
              <a:gd name="T19" fmla="*/ 387 h 580"/>
              <a:gd name="T20" fmla="*/ 205 w 209"/>
              <a:gd name="T21" fmla="*/ 433 h 580"/>
              <a:gd name="T22" fmla="*/ 187 w 209"/>
              <a:gd name="T23" fmla="*/ 471 h 580"/>
              <a:gd name="T24" fmla="*/ 159 w 209"/>
              <a:gd name="T25" fmla="*/ 493 h 580"/>
              <a:gd name="T26" fmla="*/ 127 w 209"/>
              <a:gd name="T27" fmla="*/ 498 h 580"/>
              <a:gd name="T28" fmla="*/ 86 w 209"/>
              <a:gd name="T29" fmla="*/ 481 h 580"/>
              <a:gd name="T30" fmla="*/ 48 w 209"/>
              <a:gd name="T31" fmla="*/ 443 h 580"/>
              <a:gd name="T32" fmla="*/ 28 w 209"/>
              <a:gd name="T33" fmla="*/ 384 h 580"/>
              <a:gd name="T34" fmla="*/ 35 w 209"/>
              <a:gd name="T35" fmla="*/ 322 h 580"/>
              <a:gd name="T36" fmla="*/ 65 w 209"/>
              <a:gd name="T37" fmla="*/ 275 h 580"/>
              <a:gd name="T38" fmla="*/ 101 w 209"/>
              <a:gd name="T39" fmla="*/ 249 h 580"/>
              <a:gd name="T40" fmla="*/ 134 w 209"/>
              <a:gd name="T41" fmla="*/ 248 h 580"/>
              <a:gd name="T42" fmla="*/ 165 w 209"/>
              <a:gd name="T43" fmla="*/ 263 h 580"/>
              <a:gd name="T44" fmla="*/ 190 w 209"/>
              <a:gd name="T45" fmla="*/ 292 h 580"/>
              <a:gd name="T46" fmla="*/ 199 w 209"/>
              <a:gd name="T47" fmla="*/ 340 h 580"/>
              <a:gd name="T48" fmla="*/ 186 w 209"/>
              <a:gd name="T49" fmla="*/ 378 h 580"/>
              <a:gd name="T50" fmla="*/ 160 w 209"/>
              <a:gd name="T51" fmla="*/ 405 h 580"/>
              <a:gd name="T52" fmla="*/ 130 w 209"/>
              <a:gd name="T53" fmla="*/ 417 h 580"/>
              <a:gd name="T54" fmla="*/ 90 w 209"/>
              <a:gd name="T55" fmla="*/ 408 h 580"/>
              <a:gd name="T56" fmla="*/ 50 w 209"/>
              <a:gd name="T57" fmla="*/ 378 h 580"/>
              <a:gd name="T58" fmla="*/ 23 w 209"/>
              <a:gd name="T59" fmla="*/ 325 h 580"/>
              <a:gd name="T60" fmla="*/ 22 w 209"/>
              <a:gd name="T61" fmla="*/ 259 h 580"/>
              <a:gd name="T62" fmla="*/ 45 w 209"/>
              <a:gd name="T63" fmla="*/ 206 h 580"/>
              <a:gd name="T64" fmla="*/ 80 w 209"/>
              <a:gd name="T65" fmla="*/ 175 h 580"/>
              <a:gd name="T66" fmla="*/ 113 w 209"/>
              <a:gd name="T67" fmla="*/ 166 h 580"/>
              <a:gd name="T68" fmla="*/ 146 w 209"/>
              <a:gd name="T69" fmla="*/ 176 h 580"/>
              <a:gd name="T70" fmla="*/ 174 w 209"/>
              <a:gd name="T71" fmla="*/ 200 h 580"/>
              <a:gd name="T72" fmla="*/ 190 w 209"/>
              <a:gd name="T73" fmla="*/ 242 h 580"/>
              <a:gd name="T74" fmla="*/ 183 w 209"/>
              <a:gd name="T75" fmla="*/ 285 h 580"/>
              <a:gd name="T76" fmla="*/ 161 w 209"/>
              <a:gd name="T77" fmla="*/ 318 h 580"/>
              <a:gd name="T78" fmla="*/ 131 w 209"/>
              <a:gd name="T79" fmla="*/ 334 h 580"/>
              <a:gd name="T80" fmla="*/ 96 w 209"/>
              <a:gd name="T81" fmla="*/ 333 h 580"/>
              <a:gd name="T82" fmla="*/ 55 w 209"/>
              <a:gd name="T83" fmla="*/ 306 h 580"/>
              <a:gd name="T84" fmla="*/ 22 w 209"/>
              <a:gd name="T85" fmla="*/ 259 h 580"/>
              <a:gd name="T86" fmla="*/ 9 w 209"/>
              <a:gd name="T87" fmla="*/ 194 h 580"/>
              <a:gd name="T88" fmla="*/ 26 w 209"/>
              <a:gd name="T89" fmla="*/ 138 h 580"/>
              <a:gd name="T90" fmla="*/ 60 w 209"/>
              <a:gd name="T91" fmla="*/ 97 h 580"/>
              <a:gd name="T92" fmla="*/ 95 w 209"/>
              <a:gd name="T93" fmla="*/ 80 h 580"/>
              <a:gd name="T94" fmla="*/ 127 w 209"/>
              <a:gd name="T95" fmla="*/ 88 h 580"/>
              <a:gd name="T96" fmla="*/ 158 w 209"/>
              <a:gd name="T97" fmla="*/ 111 h 580"/>
              <a:gd name="T98" fmla="*/ 178 w 209"/>
              <a:gd name="T99" fmla="*/ 146 h 580"/>
              <a:gd name="T100" fmla="*/ 180 w 209"/>
              <a:gd name="T101" fmla="*/ 185 h 580"/>
              <a:gd name="T102" fmla="*/ 164 w 209"/>
              <a:gd name="T103" fmla="*/ 219 h 580"/>
              <a:gd name="T104" fmla="*/ 136 w 209"/>
              <a:gd name="T105" fmla="*/ 245 h 580"/>
              <a:gd name="T106" fmla="*/ 99 w 209"/>
              <a:gd name="T107" fmla="*/ 251 h 580"/>
              <a:gd name="T108" fmla="*/ 56 w 209"/>
              <a:gd name="T109" fmla="*/ 230 h 580"/>
              <a:gd name="T110" fmla="*/ 20 w 209"/>
              <a:gd name="T111" fmla="*/ 189 h 580"/>
              <a:gd name="T112" fmla="*/ 0 w 209"/>
              <a:gd name="T113" fmla="*/ 133 h 580"/>
              <a:gd name="T114" fmla="*/ 9 w 209"/>
              <a:gd name="T115" fmla="*/ 77 h 580"/>
              <a:gd name="T116" fmla="*/ 35 w 209"/>
              <a:gd name="T117" fmla="*/ 30 h 580"/>
              <a:gd name="T118" fmla="*/ 74 w 209"/>
              <a:gd name="T119" fmla="*/ 3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 h="580">
                <a:moveTo>
                  <a:pt x="147" y="579"/>
                </a:moveTo>
                <a:lnTo>
                  <a:pt x="135" y="578"/>
                </a:lnTo>
                <a:lnTo>
                  <a:pt x="122" y="575"/>
                </a:lnTo>
                <a:lnTo>
                  <a:pt x="109" y="570"/>
                </a:lnTo>
                <a:lnTo>
                  <a:pt x="94" y="563"/>
                </a:lnTo>
                <a:lnTo>
                  <a:pt x="81" y="553"/>
                </a:lnTo>
                <a:lnTo>
                  <a:pt x="67" y="540"/>
                </a:lnTo>
                <a:lnTo>
                  <a:pt x="57" y="524"/>
                </a:lnTo>
                <a:lnTo>
                  <a:pt x="48" y="506"/>
                </a:lnTo>
                <a:lnTo>
                  <a:pt x="40" y="486"/>
                </a:lnTo>
                <a:lnTo>
                  <a:pt x="36" y="464"/>
                </a:lnTo>
                <a:lnTo>
                  <a:pt x="36" y="442"/>
                </a:lnTo>
                <a:lnTo>
                  <a:pt x="39" y="421"/>
                </a:lnTo>
                <a:lnTo>
                  <a:pt x="44" y="402"/>
                </a:lnTo>
                <a:lnTo>
                  <a:pt x="52" y="385"/>
                </a:lnTo>
                <a:lnTo>
                  <a:pt x="62" y="368"/>
                </a:lnTo>
                <a:lnTo>
                  <a:pt x="73" y="357"/>
                </a:lnTo>
                <a:lnTo>
                  <a:pt x="85" y="345"/>
                </a:lnTo>
                <a:lnTo>
                  <a:pt x="97" y="337"/>
                </a:lnTo>
                <a:lnTo>
                  <a:pt x="109" y="330"/>
                </a:lnTo>
                <a:lnTo>
                  <a:pt x="119" y="328"/>
                </a:lnTo>
                <a:lnTo>
                  <a:pt x="130" y="328"/>
                </a:lnTo>
                <a:lnTo>
                  <a:pt x="142" y="329"/>
                </a:lnTo>
                <a:lnTo>
                  <a:pt x="154" y="332"/>
                </a:lnTo>
                <a:lnTo>
                  <a:pt x="163" y="338"/>
                </a:lnTo>
                <a:lnTo>
                  <a:pt x="173" y="345"/>
                </a:lnTo>
                <a:lnTo>
                  <a:pt x="183" y="353"/>
                </a:lnTo>
                <a:lnTo>
                  <a:pt x="191" y="363"/>
                </a:lnTo>
                <a:lnTo>
                  <a:pt x="199" y="373"/>
                </a:lnTo>
                <a:lnTo>
                  <a:pt x="204" y="387"/>
                </a:lnTo>
                <a:lnTo>
                  <a:pt x="207" y="404"/>
                </a:lnTo>
                <a:lnTo>
                  <a:pt x="208" y="420"/>
                </a:lnTo>
                <a:lnTo>
                  <a:pt x="205" y="433"/>
                </a:lnTo>
                <a:lnTo>
                  <a:pt x="200" y="447"/>
                </a:lnTo>
                <a:lnTo>
                  <a:pt x="194" y="459"/>
                </a:lnTo>
                <a:lnTo>
                  <a:pt x="187" y="471"/>
                </a:lnTo>
                <a:lnTo>
                  <a:pt x="178" y="480"/>
                </a:lnTo>
                <a:lnTo>
                  <a:pt x="169" y="486"/>
                </a:lnTo>
                <a:lnTo>
                  <a:pt x="159" y="493"/>
                </a:lnTo>
                <a:lnTo>
                  <a:pt x="148" y="496"/>
                </a:lnTo>
                <a:lnTo>
                  <a:pt x="139" y="499"/>
                </a:lnTo>
                <a:lnTo>
                  <a:pt x="127" y="498"/>
                </a:lnTo>
                <a:lnTo>
                  <a:pt x="113" y="495"/>
                </a:lnTo>
                <a:lnTo>
                  <a:pt x="101" y="490"/>
                </a:lnTo>
                <a:lnTo>
                  <a:pt x="86" y="481"/>
                </a:lnTo>
                <a:lnTo>
                  <a:pt x="72" y="471"/>
                </a:lnTo>
                <a:lnTo>
                  <a:pt x="59" y="458"/>
                </a:lnTo>
                <a:lnTo>
                  <a:pt x="48" y="443"/>
                </a:lnTo>
                <a:lnTo>
                  <a:pt x="39" y="424"/>
                </a:lnTo>
                <a:lnTo>
                  <a:pt x="31" y="405"/>
                </a:lnTo>
                <a:lnTo>
                  <a:pt x="28" y="384"/>
                </a:lnTo>
                <a:lnTo>
                  <a:pt x="27" y="362"/>
                </a:lnTo>
                <a:lnTo>
                  <a:pt x="30" y="340"/>
                </a:lnTo>
                <a:lnTo>
                  <a:pt x="35" y="322"/>
                </a:lnTo>
                <a:lnTo>
                  <a:pt x="44" y="304"/>
                </a:lnTo>
                <a:lnTo>
                  <a:pt x="53" y="287"/>
                </a:lnTo>
                <a:lnTo>
                  <a:pt x="65" y="275"/>
                </a:lnTo>
                <a:lnTo>
                  <a:pt x="77" y="263"/>
                </a:lnTo>
                <a:lnTo>
                  <a:pt x="88" y="255"/>
                </a:lnTo>
                <a:lnTo>
                  <a:pt x="101" y="249"/>
                </a:lnTo>
                <a:lnTo>
                  <a:pt x="110" y="246"/>
                </a:lnTo>
                <a:lnTo>
                  <a:pt x="122" y="247"/>
                </a:lnTo>
                <a:lnTo>
                  <a:pt x="134" y="248"/>
                </a:lnTo>
                <a:lnTo>
                  <a:pt x="145" y="250"/>
                </a:lnTo>
                <a:lnTo>
                  <a:pt x="155" y="257"/>
                </a:lnTo>
                <a:lnTo>
                  <a:pt x="165" y="263"/>
                </a:lnTo>
                <a:lnTo>
                  <a:pt x="175" y="271"/>
                </a:lnTo>
                <a:lnTo>
                  <a:pt x="183" y="282"/>
                </a:lnTo>
                <a:lnTo>
                  <a:pt x="190" y="292"/>
                </a:lnTo>
                <a:lnTo>
                  <a:pt x="196" y="307"/>
                </a:lnTo>
                <a:lnTo>
                  <a:pt x="198" y="323"/>
                </a:lnTo>
                <a:lnTo>
                  <a:pt x="199" y="340"/>
                </a:lnTo>
                <a:lnTo>
                  <a:pt x="196" y="353"/>
                </a:lnTo>
                <a:lnTo>
                  <a:pt x="192" y="367"/>
                </a:lnTo>
                <a:lnTo>
                  <a:pt x="186" y="378"/>
                </a:lnTo>
                <a:lnTo>
                  <a:pt x="178" y="390"/>
                </a:lnTo>
                <a:lnTo>
                  <a:pt x="170" y="398"/>
                </a:lnTo>
                <a:lnTo>
                  <a:pt x="160" y="405"/>
                </a:lnTo>
                <a:lnTo>
                  <a:pt x="150" y="411"/>
                </a:lnTo>
                <a:lnTo>
                  <a:pt x="139" y="414"/>
                </a:lnTo>
                <a:lnTo>
                  <a:pt x="130" y="417"/>
                </a:lnTo>
                <a:lnTo>
                  <a:pt x="118" y="416"/>
                </a:lnTo>
                <a:lnTo>
                  <a:pt x="105" y="414"/>
                </a:lnTo>
                <a:lnTo>
                  <a:pt x="90" y="408"/>
                </a:lnTo>
                <a:lnTo>
                  <a:pt x="77" y="400"/>
                </a:lnTo>
                <a:lnTo>
                  <a:pt x="63" y="391"/>
                </a:lnTo>
                <a:lnTo>
                  <a:pt x="50" y="378"/>
                </a:lnTo>
                <a:lnTo>
                  <a:pt x="40" y="363"/>
                </a:lnTo>
                <a:lnTo>
                  <a:pt x="31" y="344"/>
                </a:lnTo>
                <a:lnTo>
                  <a:pt x="23" y="325"/>
                </a:lnTo>
                <a:lnTo>
                  <a:pt x="19" y="302"/>
                </a:lnTo>
                <a:lnTo>
                  <a:pt x="18" y="280"/>
                </a:lnTo>
                <a:lnTo>
                  <a:pt x="22" y="259"/>
                </a:lnTo>
                <a:lnTo>
                  <a:pt x="27" y="240"/>
                </a:lnTo>
                <a:lnTo>
                  <a:pt x="34" y="223"/>
                </a:lnTo>
                <a:lnTo>
                  <a:pt x="45" y="206"/>
                </a:lnTo>
                <a:lnTo>
                  <a:pt x="56" y="195"/>
                </a:lnTo>
                <a:lnTo>
                  <a:pt x="68" y="183"/>
                </a:lnTo>
                <a:lnTo>
                  <a:pt x="80" y="175"/>
                </a:lnTo>
                <a:lnTo>
                  <a:pt x="92" y="168"/>
                </a:lnTo>
                <a:lnTo>
                  <a:pt x="102" y="166"/>
                </a:lnTo>
                <a:lnTo>
                  <a:pt x="113" y="166"/>
                </a:lnTo>
                <a:lnTo>
                  <a:pt x="124" y="167"/>
                </a:lnTo>
                <a:lnTo>
                  <a:pt x="137" y="170"/>
                </a:lnTo>
                <a:lnTo>
                  <a:pt x="146" y="176"/>
                </a:lnTo>
                <a:lnTo>
                  <a:pt x="156" y="183"/>
                </a:lnTo>
                <a:lnTo>
                  <a:pt x="166" y="191"/>
                </a:lnTo>
                <a:lnTo>
                  <a:pt x="174" y="200"/>
                </a:lnTo>
                <a:lnTo>
                  <a:pt x="181" y="210"/>
                </a:lnTo>
                <a:lnTo>
                  <a:pt x="186" y="225"/>
                </a:lnTo>
                <a:lnTo>
                  <a:pt x="190" y="242"/>
                </a:lnTo>
                <a:lnTo>
                  <a:pt x="189" y="258"/>
                </a:lnTo>
                <a:lnTo>
                  <a:pt x="188" y="271"/>
                </a:lnTo>
                <a:lnTo>
                  <a:pt x="183" y="285"/>
                </a:lnTo>
                <a:lnTo>
                  <a:pt x="177" y="297"/>
                </a:lnTo>
                <a:lnTo>
                  <a:pt x="170" y="310"/>
                </a:lnTo>
                <a:lnTo>
                  <a:pt x="161" y="318"/>
                </a:lnTo>
                <a:lnTo>
                  <a:pt x="152" y="325"/>
                </a:lnTo>
                <a:lnTo>
                  <a:pt x="141" y="331"/>
                </a:lnTo>
                <a:lnTo>
                  <a:pt x="131" y="334"/>
                </a:lnTo>
                <a:lnTo>
                  <a:pt x="120" y="337"/>
                </a:lnTo>
                <a:lnTo>
                  <a:pt x="110" y="336"/>
                </a:lnTo>
                <a:lnTo>
                  <a:pt x="96" y="333"/>
                </a:lnTo>
                <a:lnTo>
                  <a:pt x="84" y="328"/>
                </a:lnTo>
                <a:lnTo>
                  <a:pt x="69" y="318"/>
                </a:lnTo>
                <a:lnTo>
                  <a:pt x="55" y="306"/>
                </a:lnTo>
                <a:lnTo>
                  <a:pt x="42" y="293"/>
                </a:lnTo>
                <a:lnTo>
                  <a:pt x="31" y="277"/>
                </a:lnTo>
                <a:lnTo>
                  <a:pt x="22" y="259"/>
                </a:lnTo>
                <a:lnTo>
                  <a:pt x="13" y="237"/>
                </a:lnTo>
                <a:lnTo>
                  <a:pt x="10" y="215"/>
                </a:lnTo>
                <a:lnTo>
                  <a:pt x="9" y="194"/>
                </a:lnTo>
                <a:lnTo>
                  <a:pt x="13" y="173"/>
                </a:lnTo>
                <a:lnTo>
                  <a:pt x="19" y="154"/>
                </a:lnTo>
                <a:lnTo>
                  <a:pt x="26" y="138"/>
                </a:lnTo>
                <a:lnTo>
                  <a:pt x="37" y="122"/>
                </a:lnTo>
                <a:lnTo>
                  <a:pt x="48" y="108"/>
                </a:lnTo>
                <a:lnTo>
                  <a:pt x="60" y="97"/>
                </a:lnTo>
                <a:lnTo>
                  <a:pt x="72" y="88"/>
                </a:lnTo>
                <a:lnTo>
                  <a:pt x="84" y="83"/>
                </a:lnTo>
                <a:lnTo>
                  <a:pt x="95" y="80"/>
                </a:lnTo>
                <a:lnTo>
                  <a:pt x="104" y="81"/>
                </a:lnTo>
                <a:lnTo>
                  <a:pt x="116" y="84"/>
                </a:lnTo>
                <a:lnTo>
                  <a:pt x="127" y="88"/>
                </a:lnTo>
                <a:lnTo>
                  <a:pt x="137" y="95"/>
                </a:lnTo>
                <a:lnTo>
                  <a:pt x="147" y="101"/>
                </a:lnTo>
                <a:lnTo>
                  <a:pt x="158" y="111"/>
                </a:lnTo>
                <a:lnTo>
                  <a:pt x="165" y="122"/>
                </a:lnTo>
                <a:lnTo>
                  <a:pt x="173" y="132"/>
                </a:lnTo>
                <a:lnTo>
                  <a:pt x="178" y="146"/>
                </a:lnTo>
                <a:lnTo>
                  <a:pt x="180" y="159"/>
                </a:lnTo>
                <a:lnTo>
                  <a:pt x="180" y="172"/>
                </a:lnTo>
                <a:lnTo>
                  <a:pt x="180" y="185"/>
                </a:lnTo>
                <a:lnTo>
                  <a:pt x="175" y="198"/>
                </a:lnTo>
                <a:lnTo>
                  <a:pt x="170" y="210"/>
                </a:lnTo>
                <a:lnTo>
                  <a:pt x="164" y="219"/>
                </a:lnTo>
                <a:lnTo>
                  <a:pt x="155" y="230"/>
                </a:lnTo>
                <a:lnTo>
                  <a:pt x="147" y="238"/>
                </a:lnTo>
                <a:lnTo>
                  <a:pt x="136" y="245"/>
                </a:lnTo>
                <a:lnTo>
                  <a:pt x="124" y="249"/>
                </a:lnTo>
                <a:lnTo>
                  <a:pt x="113" y="251"/>
                </a:lnTo>
                <a:lnTo>
                  <a:pt x="99" y="251"/>
                </a:lnTo>
                <a:lnTo>
                  <a:pt x="85" y="247"/>
                </a:lnTo>
                <a:lnTo>
                  <a:pt x="70" y="241"/>
                </a:lnTo>
                <a:lnTo>
                  <a:pt x="56" y="230"/>
                </a:lnTo>
                <a:lnTo>
                  <a:pt x="44" y="220"/>
                </a:lnTo>
                <a:lnTo>
                  <a:pt x="30" y="205"/>
                </a:lnTo>
                <a:lnTo>
                  <a:pt x="20" y="189"/>
                </a:lnTo>
                <a:lnTo>
                  <a:pt x="11" y="172"/>
                </a:lnTo>
                <a:lnTo>
                  <a:pt x="5" y="153"/>
                </a:lnTo>
                <a:lnTo>
                  <a:pt x="0" y="133"/>
                </a:lnTo>
                <a:lnTo>
                  <a:pt x="0" y="114"/>
                </a:lnTo>
                <a:lnTo>
                  <a:pt x="3" y="96"/>
                </a:lnTo>
                <a:lnTo>
                  <a:pt x="9" y="77"/>
                </a:lnTo>
                <a:lnTo>
                  <a:pt x="15" y="59"/>
                </a:lnTo>
                <a:lnTo>
                  <a:pt x="25" y="43"/>
                </a:lnTo>
                <a:lnTo>
                  <a:pt x="35" y="30"/>
                </a:lnTo>
                <a:lnTo>
                  <a:pt x="48" y="19"/>
                </a:lnTo>
                <a:lnTo>
                  <a:pt x="60" y="10"/>
                </a:lnTo>
                <a:lnTo>
                  <a:pt x="74" y="3"/>
                </a:lnTo>
                <a:lnTo>
                  <a:pt x="87"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Line 64"/>
          <p:cNvSpPr>
            <a:spLocks noChangeShapeType="1"/>
          </p:cNvSpPr>
          <p:nvPr/>
        </p:nvSpPr>
        <p:spPr bwMode="auto">
          <a:xfrm>
            <a:off x="2703513" y="4354513"/>
            <a:ext cx="447675"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Line 65"/>
          <p:cNvSpPr>
            <a:spLocks noChangeShapeType="1"/>
          </p:cNvSpPr>
          <p:nvPr/>
        </p:nvSpPr>
        <p:spPr bwMode="auto">
          <a:xfrm>
            <a:off x="2901950" y="4144963"/>
            <a:ext cx="49213" cy="50006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Freeform 66"/>
          <p:cNvSpPr>
            <a:spLocks/>
          </p:cNvSpPr>
          <p:nvPr/>
        </p:nvSpPr>
        <p:spPr bwMode="auto">
          <a:xfrm>
            <a:off x="3155950" y="4324350"/>
            <a:ext cx="800100" cy="311150"/>
          </a:xfrm>
          <a:custGeom>
            <a:avLst/>
            <a:gdLst>
              <a:gd name="T0" fmla="*/ 575 w 580"/>
              <a:gd name="T1" fmla="*/ 122 h 209"/>
              <a:gd name="T2" fmla="*/ 553 w 580"/>
              <a:gd name="T3" fmla="*/ 81 h 209"/>
              <a:gd name="T4" fmla="*/ 506 w 580"/>
              <a:gd name="T5" fmla="*/ 48 h 209"/>
              <a:gd name="T6" fmla="*/ 442 w 580"/>
              <a:gd name="T7" fmla="*/ 36 h 209"/>
              <a:gd name="T8" fmla="*/ 385 w 580"/>
              <a:gd name="T9" fmla="*/ 52 h 209"/>
              <a:gd name="T10" fmla="*/ 345 w 580"/>
              <a:gd name="T11" fmla="*/ 85 h 209"/>
              <a:gd name="T12" fmla="*/ 328 w 580"/>
              <a:gd name="T13" fmla="*/ 119 h 209"/>
              <a:gd name="T14" fmla="*/ 332 w 580"/>
              <a:gd name="T15" fmla="*/ 154 h 209"/>
              <a:gd name="T16" fmla="*/ 353 w 580"/>
              <a:gd name="T17" fmla="*/ 183 h 209"/>
              <a:gd name="T18" fmla="*/ 387 w 580"/>
              <a:gd name="T19" fmla="*/ 204 h 209"/>
              <a:gd name="T20" fmla="*/ 433 w 580"/>
              <a:gd name="T21" fmla="*/ 205 h 209"/>
              <a:gd name="T22" fmla="*/ 471 w 580"/>
              <a:gd name="T23" fmla="*/ 187 h 209"/>
              <a:gd name="T24" fmla="*/ 493 w 580"/>
              <a:gd name="T25" fmla="*/ 159 h 209"/>
              <a:gd name="T26" fmla="*/ 498 w 580"/>
              <a:gd name="T27" fmla="*/ 127 h 209"/>
              <a:gd name="T28" fmla="*/ 481 w 580"/>
              <a:gd name="T29" fmla="*/ 86 h 209"/>
              <a:gd name="T30" fmla="*/ 443 w 580"/>
              <a:gd name="T31" fmla="*/ 48 h 209"/>
              <a:gd name="T32" fmla="*/ 384 w 580"/>
              <a:gd name="T33" fmla="*/ 28 h 209"/>
              <a:gd name="T34" fmla="*/ 322 w 580"/>
              <a:gd name="T35" fmla="*/ 35 h 209"/>
              <a:gd name="T36" fmla="*/ 275 w 580"/>
              <a:gd name="T37" fmla="*/ 65 h 209"/>
              <a:gd name="T38" fmla="*/ 249 w 580"/>
              <a:gd name="T39" fmla="*/ 101 h 209"/>
              <a:gd name="T40" fmla="*/ 248 w 580"/>
              <a:gd name="T41" fmla="*/ 134 h 209"/>
              <a:gd name="T42" fmla="*/ 263 w 580"/>
              <a:gd name="T43" fmla="*/ 165 h 209"/>
              <a:gd name="T44" fmla="*/ 292 w 580"/>
              <a:gd name="T45" fmla="*/ 190 h 209"/>
              <a:gd name="T46" fmla="*/ 340 w 580"/>
              <a:gd name="T47" fmla="*/ 199 h 209"/>
              <a:gd name="T48" fmla="*/ 378 w 580"/>
              <a:gd name="T49" fmla="*/ 186 h 209"/>
              <a:gd name="T50" fmla="*/ 405 w 580"/>
              <a:gd name="T51" fmla="*/ 160 h 209"/>
              <a:gd name="T52" fmla="*/ 417 w 580"/>
              <a:gd name="T53" fmla="*/ 130 h 209"/>
              <a:gd name="T54" fmla="*/ 408 w 580"/>
              <a:gd name="T55" fmla="*/ 90 h 209"/>
              <a:gd name="T56" fmla="*/ 378 w 580"/>
              <a:gd name="T57" fmla="*/ 50 h 209"/>
              <a:gd name="T58" fmla="*/ 325 w 580"/>
              <a:gd name="T59" fmla="*/ 23 h 209"/>
              <a:gd name="T60" fmla="*/ 259 w 580"/>
              <a:gd name="T61" fmla="*/ 22 h 209"/>
              <a:gd name="T62" fmla="*/ 206 w 580"/>
              <a:gd name="T63" fmla="*/ 45 h 209"/>
              <a:gd name="T64" fmla="*/ 175 w 580"/>
              <a:gd name="T65" fmla="*/ 80 h 209"/>
              <a:gd name="T66" fmla="*/ 166 w 580"/>
              <a:gd name="T67" fmla="*/ 113 h 209"/>
              <a:gd name="T68" fmla="*/ 176 w 580"/>
              <a:gd name="T69" fmla="*/ 146 h 209"/>
              <a:gd name="T70" fmla="*/ 200 w 580"/>
              <a:gd name="T71" fmla="*/ 174 h 209"/>
              <a:gd name="T72" fmla="*/ 242 w 580"/>
              <a:gd name="T73" fmla="*/ 190 h 209"/>
              <a:gd name="T74" fmla="*/ 285 w 580"/>
              <a:gd name="T75" fmla="*/ 183 h 209"/>
              <a:gd name="T76" fmla="*/ 318 w 580"/>
              <a:gd name="T77" fmla="*/ 161 h 209"/>
              <a:gd name="T78" fmla="*/ 334 w 580"/>
              <a:gd name="T79" fmla="*/ 131 h 209"/>
              <a:gd name="T80" fmla="*/ 333 w 580"/>
              <a:gd name="T81" fmla="*/ 96 h 209"/>
              <a:gd name="T82" fmla="*/ 306 w 580"/>
              <a:gd name="T83" fmla="*/ 55 h 209"/>
              <a:gd name="T84" fmla="*/ 259 w 580"/>
              <a:gd name="T85" fmla="*/ 22 h 209"/>
              <a:gd name="T86" fmla="*/ 194 w 580"/>
              <a:gd name="T87" fmla="*/ 9 h 209"/>
              <a:gd name="T88" fmla="*/ 138 w 580"/>
              <a:gd name="T89" fmla="*/ 26 h 209"/>
              <a:gd name="T90" fmla="*/ 97 w 580"/>
              <a:gd name="T91" fmla="*/ 60 h 209"/>
              <a:gd name="T92" fmla="*/ 80 w 580"/>
              <a:gd name="T93" fmla="*/ 95 h 209"/>
              <a:gd name="T94" fmla="*/ 88 w 580"/>
              <a:gd name="T95" fmla="*/ 127 h 209"/>
              <a:gd name="T96" fmla="*/ 111 w 580"/>
              <a:gd name="T97" fmla="*/ 158 h 209"/>
              <a:gd name="T98" fmla="*/ 146 w 580"/>
              <a:gd name="T99" fmla="*/ 178 h 209"/>
              <a:gd name="T100" fmla="*/ 185 w 580"/>
              <a:gd name="T101" fmla="*/ 180 h 209"/>
              <a:gd name="T102" fmla="*/ 219 w 580"/>
              <a:gd name="T103" fmla="*/ 164 h 209"/>
              <a:gd name="T104" fmla="*/ 245 w 580"/>
              <a:gd name="T105" fmla="*/ 136 h 209"/>
              <a:gd name="T106" fmla="*/ 251 w 580"/>
              <a:gd name="T107" fmla="*/ 99 h 209"/>
              <a:gd name="T108" fmla="*/ 230 w 580"/>
              <a:gd name="T109" fmla="*/ 56 h 209"/>
              <a:gd name="T110" fmla="*/ 189 w 580"/>
              <a:gd name="T111" fmla="*/ 20 h 209"/>
              <a:gd name="T112" fmla="*/ 133 w 580"/>
              <a:gd name="T113" fmla="*/ 0 h 209"/>
              <a:gd name="T114" fmla="*/ 77 w 580"/>
              <a:gd name="T115" fmla="*/ 9 h 209"/>
              <a:gd name="T116" fmla="*/ 30 w 580"/>
              <a:gd name="T117" fmla="*/ 35 h 209"/>
              <a:gd name="T118" fmla="*/ 3 w 580"/>
              <a:gd name="T119" fmla="*/ 7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0" h="209">
                <a:moveTo>
                  <a:pt x="579" y="147"/>
                </a:moveTo>
                <a:lnTo>
                  <a:pt x="578" y="135"/>
                </a:lnTo>
                <a:lnTo>
                  <a:pt x="575" y="122"/>
                </a:lnTo>
                <a:lnTo>
                  <a:pt x="570" y="109"/>
                </a:lnTo>
                <a:lnTo>
                  <a:pt x="563" y="94"/>
                </a:lnTo>
                <a:lnTo>
                  <a:pt x="553" y="81"/>
                </a:lnTo>
                <a:lnTo>
                  <a:pt x="540" y="67"/>
                </a:lnTo>
                <a:lnTo>
                  <a:pt x="524" y="57"/>
                </a:lnTo>
                <a:lnTo>
                  <a:pt x="506" y="48"/>
                </a:lnTo>
                <a:lnTo>
                  <a:pt x="486" y="40"/>
                </a:lnTo>
                <a:lnTo>
                  <a:pt x="464" y="36"/>
                </a:lnTo>
                <a:lnTo>
                  <a:pt x="442" y="36"/>
                </a:lnTo>
                <a:lnTo>
                  <a:pt x="421" y="39"/>
                </a:lnTo>
                <a:lnTo>
                  <a:pt x="402" y="44"/>
                </a:lnTo>
                <a:lnTo>
                  <a:pt x="385" y="52"/>
                </a:lnTo>
                <a:lnTo>
                  <a:pt x="368" y="62"/>
                </a:lnTo>
                <a:lnTo>
                  <a:pt x="357" y="73"/>
                </a:lnTo>
                <a:lnTo>
                  <a:pt x="345" y="85"/>
                </a:lnTo>
                <a:lnTo>
                  <a:pt x="337" y="97"/>
                </a:lnTo>
                <a:lnTo>
                  <a:pt x="330" y="109"/>
                </a:lnTo>
                <a:lnTo>
                  <a:pt x="328" y="119"/>
                </a:lnTo>
                <a:lnTo>
                  <a:pt x="328" y="130"/>
                </a:lnTo>
                <a:lnTo>
                  <a:pt x="329" y="142"/>
                </a:lnTo>
                <a:lnTo>
                  <a:pt x="332" y="154"/>
                </a:lnTo>
                <a:lnTo>
                  <a:pt x="338" y="163"/>
                </a:lnTo>
                <a:lnTo>
                  <a:pt x="345" y="173"/>
                </a:lnTo>
                <a:lnTo>
                  <a:pt x="353" y="183"/>
                </a:lnTo>
                <a:lnTo>
                  <a:pt x="363" y="191"/>
                </a:lnTo>
                <a:lnTo>
                  <a:pt x="373" y="199"/>
                </a:lnTo>
                <a:lnTo>
                  <a:pt x="387" y="204"/>
                </a:lnTo>
                <a:lnTo>
                  <a:pt x="404" y="207"/>
                </a:lnTo>
                <a:lnTo>
                  <a:pt x="420" y="208"/>
                </a:lnTo>
                <a:lnTo>
                  <a:pt x="433" y="205"/>
                </a:lnTo>
                <a:lnTo>
                  <a:pt x="447" y="200"/>
                </a:lnTo>
                <a:lnTo>
                  <a:pt x="459" y="194"/>
                </a:lnTo>
                <a:lnTo>
                  <a:pt x="471" y="187"/>
                </a:lnTo>
                <a:lnTo>
                  <a:pt x="480" y="178"/>
                </a:lnTo>
                <a:lnTo>
                  <a:pt x="486" y="169"/>
                </a:lnTo>
                <a:lnTo>
                  <a:pt x="493" y="159"/>
                </a:lnTo>
                <a:lnTo>
                  <a:pt x="496" y="148"/>
                </a:lnTo>
                <a:lnTo>
                  <a:pt x="499" y="139"/>
                </a:lnTo>
                <a:lnTo>
                  <a:pt x="498" y="127"/>
                </a:lnTo>
                <a:lnTo>
                  <a:pt x="495" y="113"/>
                </a:lnTo>
                <a:lnTo>
                  <a:pt x="490" y="101"/>
                </a:lnTo>
                <a:lnTo>
                  <a:pt x="481" y="86"/>
                </a:lnTo>
                <a:lnTo>
                  <a:pt x="471" y="72"/>
                </a:lnTo>
                <a:lnTo>
                  <a:pt x="458" y="59"/>
                </a:lnTo>
                <a:lnTo>
                  <a:pt x="443" y="48"/>
                </a:lnTo>
                <a:lnTo>
                  <a:pt x="424" y="39"/>
                </a:lnTo>
                <a:lnTo>
                  <a:pt x="405" y="31"/>
                </a:lnTo>
                <a:lnTo>
                  <a:pt x="384" y="28"/>
                </a:lnTo>
                <a:lnTo>
                  <a:pt x="362" y="27"/>
                </a:lnTo>
                <a:lnTo>
                  <a:pt x="340" y="30"/>
                </a:lnTo>
                <a:lnTo>
                  <a:pt x="322" y="35"/>
                </a:lnTo>
                <a:lnTo>
                  <a:pt x="304" y="44"/>
                </a:lnTo>
                <a:lnTo>
                  <a:pt x="287" y="53"/>
                </a:lnTo>
                <a:lnTo>
                  <a:pt x="275" y="65"/>
                </a:lnTo>
                <a:lnTo>
                  <a:pt x="263" y="77"/>
                </a:lnTo>
                <a:lnTo>
                  <a:pt x="255" y="88"/>
                </a:lnTo>
                <a:lnTo>
                  <a:pt x="249" y="101"/>
                </a:lnTo>
                <a:lnTo>
                  <a:pt x="246" y="110"/>
                </a:lnTo>
                <a:lnTo>
                  <a:pt x="247" y="122"/>
                </a:lnTo>
                <a:lnTo>
                  <a:pt x="248" y="134"/>
                </a:lnTo>
                <a:lnTo>
                  <a:pt x="250" y="145"/>
                </a:lnTo>
                <a:lnTo>
                  <a:pt x="257" y="155"/>
                </a:lnTo>
                <a:lnTo>
                  <a:pt x="263" y="165"/>
                </a:lnTo>
                <a:lnTo>
                  <a:pt x="271" y="175"/>
                </a:lnTo>
                <a:lnTo>
                  <a:pt x="282" y="183"/>
                </a:lnTo>
                <a:lnTo>
                  <a:pt x="292" y="190"/>
                </a:lnTo>
                <a:lnTo>
                  <a:pt x="307" y="196"/>
                </a:lnTo>
                <a:lnTo>
                  <a:pt x="323" y="198"/>
                </a:lnTo>
                <a:lnTo>
                  <a:pt x="340" y="199"/>
                </a:lnTo>
                <a:lnTo>
                  <a:pt x="353" y="196"/>
                </a:lnTo>
                <a:lnTo>
                  <a:pt x="367" y="192"/>
                </a:lnTo>
                <a:lnTo>
                  <a:pt x="378" y="186"/>
                </a:lnTo>
                <a:lnTo>
                  <a:pt x="390" y="178"/>
                </a:lnTo>
                <a:lnTo>
                  <a:pt x="398" y="170"/>
                </a:lnTo>
                <a:lnTo>
                  <a:pt x="405" y="160"/>
                </a:lnTo>
                <a:lnTo>
                  <a:pt x="411" y="150"/>
                </a:lnTo>
                <a:lnTo>
                  <a:pt x="414" y="139"/>
                </a:lnTo>
                <a:lnTo>
                  <a:pt x="417" y="130"/>
                </a:lnTo>
                <a:lnTo>
                  <a:pt x="416" y="118"/>
                </a:lnTo>
                <a:lnTo>
                  <a:pt x="414" y="105"/>
                </a:lnTo>
                <a:lnTo>
                  <a:pt x="408" y="90"/>
                </a:lnTo>
                <a:lnTo>
                  <a:pt x="400" y="77"/>
                </a:lnTo>
                <a:lnTo>
                  <a:pt x="391" y="63"/>
                </a:lnTo>
                <a:lnTo>
                  <a:pt x="378" y="50"/>
                </a:lnTo>
                <a:lnTo>
                  <a:pt x="363" y="40"/>
                </a:lnTo>
                <a:lnTo>
                  <a:pt x="344" y="31"/>
                </a:lnTo>
                <a:lnTo>
                  <a:pt x="325" y="23"/>
                </a:lnTo>
                <a:lnTo>
                  <a:pt x="302" y="19"/>
                </a:lnTo>
                <a:lnTo>
                  <a:pt x="280" y="18"/>
                </a:lnTo>
                <a:lnTo>
                  <a:pt x="259" y="22"/>
                </a:lnTo>
                <a:lnTo>
                  <a:pt x="240" y="27"/>
                </a:lnTo>
                <a:lnTo>
                  <a:pt x="223" y="34"/>
                </a:lnTo>
                <a:lnTo>
                  <a:pt x="206" y="45"/>
                </a:lnTo>
                <a:lnTo>
                  <a:pt x="195" y="56"/>
                </a:lnTo>
                <a:lnTo>
                  <a:pt x="183" y="68"/>
                </a:lnTo>
                <a:lnTo>
                  <a:pt x="175" y="80"/>
                </a:lnTo>
                <a:lnTo>
                  <a:pt x="168" y="92"/>
                </a:lnTo>
                <a:lnTo>
                  <a:pt x="166" y="102"/>
                </a:lnTo>
                <a:lnTo>
                  <a:pt x="166" y="113"/>
                </a:lnTo>
                <a:lnTo>
                  <a:pt x="167" y="124"/>
                </a:lnTo>
                <a:lnTo>
                  <a:pt x="170" y="137"/>
                </a:lnTo>
                <a:lnTo>
                  <a:pt x="176" y="146"/>
                </a:lnTo>
                <a:lnTo>
                  <a:pt x="183" y="156"/>
                </a:lnTo>
                <a:lnTo>
                  <a:pt x="191" y="166"/>
                </a:lnTo>
                <a:lnTo>
                  <a:pt x="200" y="174"/>
                </a:lnTo>
                <a:lnTo>
                  <a:pt x="210" y="181"/>
                </a:lnTo>
                <a:lnTo>
                  <a:pt x="225" y="186"/>
                </a:lnTo>
                <a:lnTo>
                  <a:pt x="242" y="190"/>
                </a:lnTo>
                <a:lnTo>
                  <a:pt x="258" y="189"/>
                </a:lnTo>
                <a:lnTo>
                  <a:pt x="271" y="188"/>
                </a:lnTo>
                <a:lnTo>
                  <a:pt x="285" y="183"/>
                </a:lnTo>
                <a:lnTo>
                  <a:pt x="297" y="177"/>
                </a:lnTo>
                <a:lnTo>
                  <a:pt x="310" y="170"/>
                </a:lnTo>
                <a:lnTo>
                  <a:pt x="318" y="161"/>
                </a:lnTo>
                <a:lnTo>
                  <a:pt x="325" y="152"/>
                </a:lnTo>
                <a:lnTo>
                  <a:pt x="331" y="141"/>
                </a:lnTo>
                <a:lnTo>
                  <a:pt x="334" y="131"/>
                </a:lnTo>
                <a:lnTo>
                  <a:pt x="337" y="120"/>
                </a:lnTo>
                <a:lnTo>
                  <a:pt x="336" y="110"/>
                </a:lnTo>
                <a:lnTo>
                  <a:pt x="333" y="96"/>
                </a:lnTo>
                <a:lnTo>
                  <a:pt x="328" y="84"/>
                </a:lnTo>
                <a:lnTo>
                  <a:pt x="318" y="69"/>
                </a:lnTo>
                <a:lnTo>
                  <a:pt x="306" y="55"/>
                </a:lnTo>
                <a:lnTo>
                  <a:pt x="293" y="42"/>
                </a:lnTo>
                <a:lnTo>
                  <a:pt x="277" y="31"/>
                </a:lnTo>
                <a:lnTo>
                  <a:pt x="259" y="22"/>
                </a:lnTo>
                <a:lnTo>
                  <a:pt x="237" y="13"/>
                </a:lnTo>
                <a:lnTo>
                  <a:pt x="215" y="10"/>
                </a:lnTo>
                <a:lnTo>
                  <a:pt x="194" y="9"/>
                </a:lnTo>
                <a:lnTo>
                  <a:pt x="173" y="13"/>
                </a:lnTo>
                <a:lnTo>
                  <a:pt x="154" y="19"/>
                </a:lnTo>
                <a:lnTo>
                  <a:pt x="138" y="26"/>
                </a:lnTo>
                <a:lnTo>
                  <a:pt x="122" y="37"/>
                </a:lnTo>
                <a:lnTo>
                  <a:pt x="108" y="48"/>
                </a:lnTo>
                <a:lnTo>
                  <a:pt x="97" y="60"/>
                </a:lnTo>
                <a:lnTo>
                  <a:pt x="88" y="72"/>
                </a:lnTo>
                <a:lnTo>
                  <a:pt x="83" y="84"/>
                </a:lnTo>
                <a:lnTo>
                  <a:pt x="80" y="95"/>
                </a:lnTo>
                <a:lnTo>
                  <a:pt x="81" y="104"/>
                </a:lnTo>
                <a:lnTo>
                  <a:pt x="84" y="116"/>
                </a:lnTo>
                <a:lnTo>
                  <a:pt x="88" y="127"/>
                </a:lnTo>
                <a:lnTo>
                  <a:pt x="95" y="137"/>
                </a:lnTo>
                <a:lnTo>
                  <a:pt x="101" y="147"/>
                </a:lnTo>
                <a:lnTo>
                  <a:pt x="111" y="158"/>
                </a:lnTo>
                <a:lnTo>
                  <a:pt x="122" y="165"/>
                </a:lnTo>
                <a:lnTo>
                  <a:pt x="132" y="173"/>
                </a:lnTo>
                <a:lnTo>
                  <a:pt x="146" y="178"/>
                </a:lnTo>
                <a:lnTo>
                  <a:pt x="159" y="180"/>
                </a:lnTo>
                <a:lnTo>
                  <a:pt x="172" y="180"/>
                </a:lnTo>
                <a:lnTo>
                  <a:pt x="185" y="180"/>
                </a:lnTo>
                <a:lnTo>
                  <a:pt x="198" y="175"/>
                </a:lnTo>
                <a:lnTo>
                  <a:pt x="210" y="170"/>
                </a:lnTo>
                <a:lnTo>
                  <a:pt x="219" y="164"/>
                </a:lnTo>
                <a:lnTo>
                  <a:pt x="230" y="155"/>
                </a:lnTo>
                <a:lnTo>
                  <a:pt x="238" y="147"/>
                </a:lnTo>
                <a:lnTo>
                  <a:pt x="245" y="136"/>
                </a:lnTo>
                <a:lnTo>
                  <a:pt x="249" y="124"/>
                </a:lnTo>
                <a:lnTo>
                  <a:pt x="251" y="113"/>
                </a:lnTo>
                <a:lnTo>
                  <a:pt x="251" y="99"/>
                </a:lnTo>
                <a:lnTo>
                  <a:pt x="247" y="85"/>
                </a:lnTo>
                <a:lnTo>
                  <a:pt x="241" y="70"/>
                </a:lnTo>
                <a:lnTo>
                  <a:pt x="230" y="56"/>
                </a:lnTo>
                <a:lnTo>
                  <a:pt x="220" y="44"/>
                </a:lnTo>
                <a:lnTo>
                  <a:pt x="205" y="30"/>
                </a:lnTo>
                <a:lnTo>
                  <a:pt x="189" y="20"/>
                </a:lnTo>
                <a:lnTo>
                  <a:pt x="172" y="11"/>
                </a:lnTo>
                <a:lnTo>
                  <a:pt x="153" y="5"/>
                </a:lnTo>
                <a:lnTo>
                  <a:pt x="133" y="0"/>
                </a:lnTo>
                <a:lnTo>
                  <a:pt x="114" y="0"/>
                </a:lnTo>
                <a:lnTo>
                  <a:pt x="96" y="3"/>
                </a:lnTo>
                <a:lnTo>
                  <a:pt x="77" y="9"/>
                </a:lnTo>
                <a:lnTo>
                  <a:pt x="59" y="15"/>
                </a:lnTo>
                <a:lnTo>
                  <a:pt x="43" y="25"/>
                </a:lnTo>
                <a:lnTo>
                  <a:pt x="30" y="35"/>
                </a:lnTo>
                <a:lnTo>
                  <a:pt x="19" y="48"/>
                </a:lnTo>
                <a:lnTo>
                  <a:pt x="10" y="60"/>
                </a:lnTo>
                <a:lnTo>
                  <a:pt x="3" y="74"/>
                </a:lnTo>
                <a:lnTo>
                  <a:pt x="0"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Oval 67"/>
          <p:cNvSpPr>
            <a:spLocks noChangeArrowheads="1"/>
          </p:cNvSpPr>
          <p:nvPr/>
        </p:nvSpPr>
        <p:spPr bwMode="auto">
          <a:xfrm>
            <a:off x="2860675" y="43354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Freeform 68"/>
          <p:cNvSpPr>
            <a:spLocks/>
          </p:cNvSpPr>
          <p:nvPr/>
        </p:nvSpPr>
        <p:spPr bwMode="auto">
          <a:xfrm>
            <a:off x="1833563" y="4652963"/>
            <a:ext cx="287337" cy="862012"/>
          </a:xfrm>
          <a:custGeom>
            <a:avLst/>
            <a:gdLst>
              <a:gd name="T0" fmla="*/ 86 w 209"/>
              <a:gd name="T1" fmla="*/ 575 h 580"/>
              <a:gd name="T2" fmla="*/ 127 w 209"/>
              <a:gd name="T3" fmla="*/ 553 h 580"/>
              <a:gd name="T4" fmla="*/ 160 w 209"/>
              <a:gd name="T5" fmla="*/ 506 h 580"/>
              <a:gd name="T6" fmla="*/ 172 w 209"/>
              <a:gd name="T7" fmla="*/ 442 h 580"/>
              <a:gd name="T8" fmla="*/ 156 w 209"/>
              <a:gd name="T9" fmla="*/ 385 h 580"/>
              <a:gd name="T10" fmla="*/ 123 w 209"/>
              <a:gd name="T11" fmla="*/ 345 h 580"/>
              <a:gd name="T12" fmla="*/ 89 w 209"/>
              <a:gd name="T13" fmla="*/ 328 h 580"/>
              <a:gd name="T14" fmla="*/ 54 w 209"/>
              <a:gd name="T15" fmla="*/ 332 h 580"/>
              <a:gd name="T16" fmla="*/ 25 w 209"/>
              <a:gd name="T17" fmla="*/ 353 h 580"/>
              <a:gd name="T18" fmla="*/ 4 w 209"/>
              <a:gd name="T19" fmla="*/ 387 h 580"/>
              <a:gd name="T20" fmla="*/ 3 w 209"/>
              <a:gd name="T21" fmla="*/ 433 h 580"/>
              <a:gd name="T22" fmla="*/ 21 w 209"/>
              <a:gd name="T23" fmla="*/ 471 h 580"/>
              <a:gd name="T24" fmla="*/ 49 w 209"/>
              <a:gd name="T25" fmla="*/ 493 h 580"/>
              <a:gd name="T26" fmla="*/ 81 w 209"/>
              <a:gd name="T27" fmla="*/ 498 h 580"/>
              <a:gd name="T28" fmla="*/ 122 w 209"/>
              <a:gd name="T29" fmla="*/ 481 h 580"/>
              <a:gd name="T30" fmla="*/ 160 w 209"/>
              <a:gd name="T31" fmla="*/ 443 h 580"/>
              <a:gd name="T32" fmla="*/ 180 w 209"/>
              <a:gd name="T33" fmla="*/ 384 h 580"/>
              <a:gd name="T34" fmla="*/ 173 w 209"/>
              <a:gd name="T35" fmla="*/ 322 h 580"/>
              <a:gd name="T36" fmla="*/ 143 w 209"/>
              <a:gd name="T37" fmla="*/ 275 h 580"/>
              <a:gd name="T38" fmla="*/ 107 w 209"/>
              <a:gd name="T39" fmla="*/ 249 h 580"/>
              <a:gd name="T40" fmla="*/ 74 w 209"/>
              <a:gd name="T41" fmla="*/ 248 h 580"/>
              <a:gd name="T42" fmla="*/ 43 w 209"/>
              <a:gd name="T43" fmla="*/ 263 h 580"/>
              <a:gd name="T44" fmla="*/ 18 w 209"/>
              <a:gd name="T45" fmla="*/ 292 h 580"/>
              <a:gd name="T46" fmla="*/ 9 w 209"/>
              <a:gd name="T47" fmla="*/ 340 h 580"/>
              <a:gd name="T48" fmla="*/ 22 w 209"/>
              <a:gd name="T49" fmla="*/ 378 h 580"/>
              <a:gd name="T50" fmla="*/ 48 w 209"/>
              <a:gd name="T51" fmla="*/ 405 h 580"/>
              <a:gd name="T52" fmla="*/ 78 w 209"/>
              <a:gd name="T53" fmla="*/ 417 h 580"/>
              <a:gd name="T54" fmla="*/ 118 w 209"/>
              <a:gd name="T55" fmla="*/ 408 h 580"/>
              <a:gd name="T56" fmla="*/ 158 w 209"/>
              <a:gd name="T57" fmla="*/ 378 h 580"/>
              <a:gd name="T58" fmla="*/ 185 w 209"/>
              <a:gd name="T59" fmla="*/ 325 h 580"/>
              <a:gd name="T60" fmla="*/ 186 w 209"/>
              <a:gd name="T61" fmla="*/ 259 h 580"/>
              <a:gd name="T62" fmla="*/ 163 w 209"/>
              <a:gd name="T63" fmla="*/ 206 h 580"/>
              <a:gd name="T64" fmla="*/ 128 w 209"/>
              <a:gd name="T65" fmla="*/ 175 h 580"/>
              <a:gd name="T66" fmla="*/ 95 w 209"/>
              <a:gd name="T67" fmla="*/ 166 h 580"/>
              <a:gd name="T68" fmla="*/ 62 w 209"/>
              <a:gd name="T69" fmla="*/ 176 h 580"/>
              <a:gd name="T70" fmla="*/ 34 w 209"/>
              <a:gd name="T71" fmla="*/ 200 h 580"/>
              <a:gd name="T72" fmla="*/ 18 w 209"/>
              <a:gd name="T73" fmla="*/ 242 h 580"/>
              <a:gd name="T74" fmla="*/ 25 w 209"/>
              <a:gd name="T75" fmla="*/ 285 h 580"/>
              <a:gd name="T76" fmla="*/ 47 w 209"/>
              <a:gd name="T77" fmla="*/ 318 h 580"/>
              <a:gd name="T78" fmla="*/ 77 w 209"/>
              <a:gd name="T79" fmla="*/ 334 h 580"/>
              <a:gd name="T80" fmla="*/ 112 w 209"/>
              <a:gd name="T81" fmla="*/ 333 h 580"/>
              <a:gd name="T82" fmla="*/ 153 w 209"/>
              <a:gd name="T83" fmla="*/ 306 h 580"/>
              <a:gd name="T84" fmla="*/ 186 w 209"/>
              <a:gd name="T85" fmla="*/ 259 h 580"/>
              <a:gd name="T86" fmla="*/ 199 w 209"/>
              <a:gd name="T87" fmla="*/ 194 h 580"/>
              <a:gd name="T88" fmla="*/ 182 w 209"/>
              <a:gd name="T89" fmla="*/ 138 h 580"/>
              <a:gd name="T90" fmla="*/ 148 w 209"/>
              <a:gd name="T91" fmla="*/ 97 h 580"/>
              <a:gd name="T92" fmla="*/ 113 w 209"/>
              <a:gd name="T93" fmla="*/ 80 h 580"/>
              <a:gd name="T94" fmla="*/ 81 w 209"/>
              <a:gd name="T95" fmla="*/ 88 h 580"/>
              <a:gd name="T96" fmla="*/ 50 w 209"/>
              <a:gd name="T97" fmla="*/ 111 h 580"/>
              <a:gd name="T98" fmla="*/ 30 w 209"/>
              <a:gd name="T99" fmla="*/ 146 h 580"/>
              <a:gd name="T100" fmla="*/ 28 w 209"/>
              <a:gd name="T101" fmla="*/ 185 h 580"/>
              <a:gd name="T102" fmla="*/ 44 w 209"/>
              <a:gd name="T103" fmla="*/ 219 h 580"/>
              <a:gd name="T104" fmla="*/ 72 w 209"/>
              <a:gd name="T105" fmla="*/ 245 h 580"/>
              <a:gd name="T106" fmla="*/ 109 w 209"/>
              <a:gd name="T107" fmla="*/ 251 h 580"/>
              <a:gd name="T108" fmla="*/ 152 w 209"/>
              <a:gd name="T109" fmla="*/ 230 h 580"/>
              <a:gd name="T110" fmla="*/ 188 w 209"/>
              <a:gd name="T111" fmla="*/ 189 h 580"/>
              <a:gd name="T112" fmla="*/ 208 w 209"/>
              <a:gd name="T113" fmla="*/ 133 h 580"/>
              <a:gd name="T114" fmla="*/ 199 w 209"/>
              <a:gd name="T115" fmla="*/ 77 h 580"/>
              <a:gd name="T116" fmla="*/ 173 w 209"/>
              <a:gd name="T117" fmla="*/ 30 h 580"/>
              <a:gd name="T118" fmla="*/ 134 w 209"/>
              <a:gd name="T119" fmla="*/ 3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 h="580">
                <a:moveTo>
                  <a:pt x="61" y="579"/>
                </a:moveTo>
                <a:lnTo>
                  <a:pt x="73" y="578"/>
                </a:lnTo>
                <a:lnTo>
                  <a:pt x="86" y="575"/>
                </a:lnTo>
                <a:lnTo>
                  <a:pt x="99" y="570"/>
                </a:lnTo>
                <a:lnTo>
                  <a:pt x="114" y="563"/>
                </a:lnTo>
                <a:lnTo>
                  <a:pt x="127" y="553"/>
                </a:lnTo>
                <a:lnTo>
                  <a:pt x="141" y="540"/>
                </a:lnTo>
                <a:lnTo>
                  <a:pt x="151" y="524"/>
                </a:lnTo>
                <a:lnTo>
                  <a:pt x="160" y="506"/>
                </a:lnTo>
                <a:lnTo>
                  <a:pt x="168" y="486"/>
                </a:lnTo>
                <a:lnTo>
                  <a:pt x="172" y="464"/>
                </a:lnTo>
                <a:lnTo>
                  <a:pt x="172" y="442"/>
                </a:lnTo>
                <a:lnTo>
                  <a:pt x="169" y="421"/>
                </a:lnTo>
                <a:lnTo>
                  <a:pt x="164" y="402"/>
                </a:lnTo>
                <a:lnTo>
                  <a:pt x="156" y="385"/>
                </a:lnTo>
                <a:lnTo>
                  <a:pt x="146" y="368"/>
                </a:lnTo>
                <a:lnTo>
                  <a:pt x="135" y="357"/>
                </a:lnTo>
                <a:lnTo>
                  <a:pt x="123" y="345"/>
                </a:lnTo>
                <a:lnTo>
                  <a:pt x="111" y="337"/>
                </a:lnTo>
                <a:lnTo>
                  <a:pt x="99" y="330"/>
                </a:lnTo>
                <a:lnTo>
                  <a:pt x="89" y="328"/>
                </a:lnTo>
                <a:lnTo>
                  <a:pt x="78" y="328"/>
                </a:lnTo>
                <a:lnTo>
                  <a:pt x="66" y="329"/>
                </a:lnTo>
                <a:lnTo>
                  <a:pt x="54" y="332"/>
                </a:lnTo>
                <a:lnTo>
                  <a:pt x="45" y="338"/>
                </a:lnTo>
                <a:lnTo>
                  <a:pt x="35" y="345"/>
                </a:lnTo>
                <a:lnTo>
                  <a:pt x="25" y="353"/>
                </a:lnTo>
                <a:lnTo>
                  <a:pt x="17" y="363"/>
                </a:lnTo>
                <a:lnTo>
                  <a:pt x="9" y="373"/>
                </a:lnTo>
                <a:lnTo>
                  <a:pt x="4" y="387"/>
                </a:lnTo>
                <a:lnTo>
                  <a:pt x="1" y="404"/>
                </a:lnTo>
                <a:lnTo>
                  <a:pt x="0" y="420"/>
                </a:lnTo>
                <a:lnTo>
                  <a:pt x="3" y="433"/>
                </a:lnTo>
                <a:lnTo>
                  <a:pt x="8" y="447"/>
                </a:lnTo>
                <a:lnTo>
                  <a:pt x="14" y="459"/>
                </a:lnTo>
                <a:lnTo>
                  <a:pt x="21" y="471"/>
                </a:lnTo>
                <a:lnTo>
                  <a:pt x="30" y="480"/>
                </a:lnTo>
                <a:lnTo>
                  <a:pt x="39" y="486"/>
                </a:lnTo>
                <a:lnTo>
                  <a:pt x="49" y="493"/>
                </a:lnTo>
                <a:lnTo>
                  <a:pt x="60" y="496"/>
                </a:lnTo>
                <a:lnTo>
                  <a:pt x="69" y="499"/>
                </a:lnTo>
                <a:lnTo>
                  <a:pt x="81" y="498"/>
                </a:lnTo>
                <a:lnTo>
                  <a:pt x="95" y="495"/>
                </a:lnTo>
                <a:lnTo>
                  <a:pt x="107" y="490"/>
                </a:lnTo>
                <a:lnTo>
                  <a:pt x="122" y="481"/>
                </a:lnTo>
                <a:lnTo>
                  <a:pt x="136" y="471"/>
                </a:lnTo>
                <a:lnTo>
                  <a:pt x="149" y="458"/>
                </a:lnTo>
                <a:lnTo>
                  <a:pt x="160" y="443"/>
                </a:lnTo>
                <a:lnTo>
                  <a:pt x="169" y="424"/>
                </a:lnTo>
                <a:lnTo>
                  <a:pt x="177" y="405"/>
                </a:lnTo>
                <a:lnTo>
                  <a:pt x="180" y="384"/>
                </a:lnTo>
                <a:lnTo>
                  <a:pt x="181" y="362"/>
                </a:lnTo>
                <a:lnTo>
                  <a:pt x="178" y="340"/>
                </a:lnTo>
                <a:lnTo>
                  <a:pt x="173" y="322"/>
                </a:lnTo>
                <a:lnTo>
                  <a:pt x="164" y="304"/>
                </a:lnTo>
                <a:lnTo>
                  <a:pt x="155" y="287"/>
                </a:lnTo>
                <a:lnTo>
                  <a:pt x="143" y="275"/>
                </a:lnTo>
                <a:lnTo>
                  <a:pt x="131" y="263"/>
                </a:lnTo>
                <a:lnTo>
                  <a:pt x="120" y="255"/>
                </a:lnTo>
                <a:lnTo>
                  <a:pt x="107" y="249"/>
                </a:lnTo>
                <a:lnTo>
                  <a:pt x="98" y="246"/>
                </a:lnTo>
                <a:lnTo>
                  <a:pt x="86" y="247"/>
                </a:lnTo>
                <a:lnTo>
                  <a:pt x="74" y="248"/>
                </a:lnTo>
                <a:lnTo>
                  <a:pt x="63" y="250"/>
                </a:lnTo>
                <a:lnTo>
                  <a:pt x="53" y="257"/>
                </a:lnTo>
                <a:lnTo>
                  <a:pt x="43" y="263"/>
                </a:lnTo>
                <a:lnTo>
                  <a:pt x="33" y="271"/>
                </a:lnTo>
                <a:lnTo>
                  <a:pt x="25" y="282"/>
                </a:lnTo>
                <a:lnTo>
                  <a:pt x="18" y="292"/>
                </a:lnTo>
                <a:lnTo>
                  <a:pt x="12" y="307"/>
                </a:lnTo>
                <a:lnTo>
                  <a:pt x="10" y="323"/>
                </a:lnTo>
                <a:lnTo>
                  <a:pt x="9" y="340"/>
                </a:lnTo>
                <a:lnTo>
                  <a:pt x="12" y="353"/>
                </a:lnTo>
                <a:lnTo>
                  <a:pt x="16" y="367"/>
                </a:lnTo>
                <a:lnTo>
                  <a:pt x="22" y="378"/>
                </a:lnTo>
                <a:lnTo>
                  <a:pt x="30" y="390"/>
                </a:lnTo>
                <a:lnTo>
                  <a:pt x="38" y="398"/>
                </a:lnTo>
                <a:lnTo>
                  <a:pt x="48" y="405"/>
                </a:lnTo>
                <a:lnTo>
                  <a:pt x="58" y="411"/>
                </a:lnTo>
                <a:lnTo>
                  <a:pt x="69" y="414"/>
                </a:lnTo>
                <a:lnTo>
                  <a:pt x="78" y="417"/>
                </a:lnTo>
                <a:lnTo>
                  <a:pt x="90" y="416"/>
                </a:lnTo>
                <a:lnTo>
                  <a:pt x="103" y="414"/>
                </a:lnTo>
                <a:lnTo>
                  <a:pt x="118" y="408"/>
                </a:lnTo>
                <a:lnTo>
                  <a:pt x="131" y="400"/>
                </a:lnTo>
                <a:lnTo>
                  <a:pt x="145" y="391"/>
                </a:lnTo>
                <a:lnTo>
                  <a:pt x="158" y="378"/>
                </a:lnTo>
                <a:lnTo>
                  <a:pt x="168" y="363"/>
                </a:lnTo>
                <a:lnTo>
                  <a:pt x="177" y="344"/>
                </a:lnTo>
                <a:lnTo>
                  <a:pt x="185" y="325"/>
                </a:lnTo>
                <a:lnTo>
                  <a:pt x="189" y="302"/>
                </a:lnTo>
                <a:lnTo>
                  <a:pt x="190" y="280"/>
                </a:lnTo>
                <a:lnTo>
                  <a:pt x="186" y="259"/>
                </a:lnTo>
                <a:lnTo>
                  <a:pt x="181" y="240"/>
                </a:lnTo>
                <a:lnTo>
                  <a:pt x="174" y="223"/>
                </a:lnTo>
                <a:lnTo>
                  <a:pt x="163" y="206"/>
                </a:lnTo>
                <a:lnTo>
                  <a:pt x="152" y="195"/>
                </a:lnTo>
                <a:lnTo>
                  <a:pt x="140" y="183"/>
                </a:lnTo>
                <a:lnTo>
                  <a:pt x="128" y="175"/>
                </a:lnTo>
                <a:lnTo>
                  <a:pt x="116" y="168"/>
                </a:lnTo>
                <a:lnTo>
                  <a:pt x="106" y="166"/>
                </a:lnTo>
                <a:lnTo>
                  <a:pt x="95" y="166"/>
                </a:lnTo>
                <a:lnTo>
                  <a:pt x="84" y="167"/>
                </a:lnTo>
                <a:lnTo>
                  <a:pt x="71" y="170"/>
                </a:lnTo>
                <a:lnTo>
                  <a:pt x="62" y="176"/>
                </a:lnTo>
                <a:lnTo>
                  <a:pt x="52" y="183"/>
                </a:lnTo>
                <a:lnTo>
                  <a:pt x="42" y="191"/>
                </a:lnTo>
                <a:lnTo>
                  <a:pt x="34" y="200"/>
                </a:lnTo>
                <a:lnTo>
                  <a:pt x="27" y="210"/>
                </a:lnTo>
                <a:lnTo>
                  <a:pt x="22" y="225"/>
                </a:lnTo>
                <a:lnTo>
                  <a:pt x="18" y="242"/>
                </a:lnTo>
                <a:lnTo>
                  <a:pt x="19" y="258"/>
                </a:lnTo>
                <a:lnTo>
                  <a:pt x="20" y="271"/>
                </a:lnTo>
                <a:lnTo>
                  <a:pt x="25" y="285"/>
                </a:lnTo>
                <a:lnTo>
                  <a:pt x="31" y="297"/>
                </a:lnTo>
                <a:lnTo>
                  <a:pt x="38" y="310"/>
                </a:lnTo>
                <a:lnTo>
                  <a:pt x="47" y="318"/>
                </a:lnTo>
                <a:lnTo>
                  <a:pt x="56" y="325"/>
                </a:lnTo>
                <a:lnTo>
                  <a:pt x="67" y="331"/>
                </a:lnTo>
                <a:lnTo>
                  <a:pt x="77" y="334"/>
                </a:lnTo>
                <a:lnTo>
                  <a:pt x="88" y="337"/>
                </a:lnTo>
                <a:lnTo>
                  <a:pt x="98" y="336"/>
                </a:lnTo>
                <a:lnTo>
                  <a:pt x="112" y="333"/>
                </a:lnTo>
                <a:lnTo>
                  <a:pt x="124" y="328"/>
                </a:lnTo>
                <a:lnTo>
                  <a:pt x="139" y="318"/>
                </a:lnTo>
                <a:lnTo>
                  <a:pt x="153" y="306"/>
                </a:lnTo>
                <a:lnTo>
                  <a:pt x="166" y="293"/>
                </a:lnTo>
                <a:lnTo>
                  <a:pt x="177" y="277"/>
                </a:lnTo>
                <a:lnTo>
                  <a:pt x="186" y="259"/>
                </a:lnTo>
                <a:lnTo>
                  <a:pt x="195" y="237"/>
                </a:lnTo>
                <a:lnTo>
                  <a:pt x="198" y="215"/>
                </a:lnTo>
                <a:lnTo>
                  <a:pt x="199" y="194"/>
                </a:lnTo>
                <a:lnTo>
                  <a:pt x="195" y="173"/>
                </a:lnTo>
                <a:lnTo>
                  <a:pt x="189" y="154"/>
                </a:lnTo>
                <a:lnTo>
                  <a:pt x="182" y="138"/>
                </a:lnTo>
                <a:lnTo>
                  <a:pt x="171" y="122"/>
                </a:lnTo>
                <a:lnTo>
                  <a:pt x="160" y="108"/>
                </a:lnTo>
                <a:lnTo>
                  <a:pt x="148" y="97"/>
                </a:lnTo>
                <a:lnTo>
                  <a:pt x="136" y="88"/>
                </a:lnTo>
                <a:lnTo>
                  <a:pt x="124" y="83"/>
                </a:lnTo>
                <a:lnTo>
                  <a:pt x="113" y="80"/>
                </a:lnTo>
                <a:lnTo>
                  <a:pt x="104" y="81"/>
                </a:lnTo>
                <a:lnTo>
                  <a:pt x="92" y="84"/>
                </a:lnTo>
                <a:lnTo>
                  <a:pt x="81" y="88"/>
                </a:lnTo>
                <a:lnTo>
                  <a:pt x="71" y="95"/>
                </a:lnTo>
                <a:lnTo>
                  <a:pt x="61" y="101"/>
                </a:lnTo>
                <a:lnTo>
                  <a:pt x="50" y="111"/>
                </a:lnTo>
                <a:lnTo>
                  <a:pt x="43" y="122"/>
                </a:lnTo>
                <a:lnTo>
                  <a:pt x="35" y="132"/>
                </a:lnTo>
                <a:lnTo>
                  <a:pt x="30" y="146"/>
                </a:lnTo>
                <a:lnTo>
                  <a:pt x="28" y="159"/>
                </a:lnTo>
                <a:lnTo>
                  <a:pt x="28" y="172"/>
                </a:lnTo>
                <a:lnTo>
                  <a:pt x="28" y="185"/>
                </a:lnTo>
                <a:lnTo>
                  <a:pt x="33" y="198"/>
                </a:lnTo>
                <a:lnTo>
                  <a:pt x="38" y="210"/>
                </a:lnTo>
                <a:lnTo>
                  <a:pt x="44" y="219"/>
                </a:lnTo>
                <a:lnTo>
                  <a:pt x="53" y="230"/>
                </a:lnTo>
                <a:lnTo>
                  <a:pt x="61" y="238"/>
                </a:lnTo>
                <a:lnTo>
                  <a:pt x="72" y="245"/>
                </a:lnTo>
                <a:lnTo>
                  <a:pt x="84" y="249"/>
                </a:lnTo>
                <a:lnTo>
                  <a:pt x="95" y="251"/>
                </a:lnTo>
                <a:lnTo>
                  <a:pt x="109" y="251"/>
                </a:lnTo>
                <a:lnTo>
                  <a:pt x="123" y="247"/>
                </a:lnTo>
                <a:lnTo>
                  <a:pt x="138" y="241"/>
                </a:lnTo>
                <a:lnTo>
                  <a:pt x="152" y="230"/>
                </a:lnTo>
                <a:lnTo>
                  <a:pt x="164" y="220"/>
                </a:lnTo>
                <a:lnTo>
                  <a:pt x="178" y="205"/>
                </a:lnTo>
                <a:lnTo>
                  <a:pt x="188" y="189"/>
                </a:lnTo>
                <a:lnTo>
                  <a:pt x="197" y="172"/>
                </a:lnTo>
                <a:lnTo>
                  <a:pt x="203" y="153"/>
                </a:lnTo>
                <a:lnTo>
                  <a:pt x="208" y="133"/>
                </a:lnTo>
                <a:lnTo>
                  <a:pt x="208" y="114"/>
                </a:lnTo>
                <a:lnTo>
                  <a:pt x="205" y="96"/>
                </a:lnTo>
                <a:lnTo>
                  <a:pt x="199" y="77"/>
                </a:lnTo>
                <a:lnTo>
                  <a:pt x="193" y="59"/>
                </a:lnTo>
                <a:lnTo>
                  <a:pt x="183" y="43"/>
                </a:lnTo>
                <a:lnTo>
                  <a:pt x="173" y="30"/>
                </a:lnTo>
                <a:lnTo>
                  <a:pt x="160" y="19"/>
                </a:lnTo>
                <a:lnTo>
                  <a:pt x="148" y="10"/>
                </a:lnTo>
                <a:lnTo>
                  <a:pt x="134" y="3"/>
                </a:lnTo>
                <a:lnTo>
                  <a:pt x="121"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Line 69"/>
          <p:cNvSpPr>
            <a:spLocks noChangeShapeType="1"/>
          </p:cNvSpPr>
          <p:nvPr/>
        </p:nvSpPr>
        <p:spPr bwMode="auto">
          <a:xfrm flipH="1">
            <a:off x="1781175" y="4359275"/>
            <a:ext cx="490538"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70"/>
          <p:cNvSpPr>
            <a:spLocks noChangeShapeType="1"/>
          </p:cNvSpPr>
          <p:nvPr/>
        </p:nvSpPr>
        <p:spPr bwMode="auto">
          <a:xfrm flipH="1">
            <a:off x="1979613" y="4149725"/>
            <a:ext cx="93662" cy="50006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Freeform 71"/>
          <p:cNvSpPr>
            <a:spLocks/>
          </p:cNvSpPr>
          <p:nvPr/>
        </p:nvSpPr>
        <p:spPr bwMode="auto">
          <a:xfrm>
            <a:off x="1000125" y="4329113"/>
            <a:ext cx="798513" cy="311150"/>
          </a:xfrm>
          <a:custGeom>
            <a:avLst/>
            <a:gdLst>
              <a:gd name="T0" fmla="*/ 4 w 580"/>
              <a:gd name="T1" fmla="*/ 122 h 209"/>
              <a:gd name="T2" fmla="*/ 26 w 580"/>
              <a:gd name="T3" fmla="*/ 81 h 209"/>
              <a:gd name="T4" fmla="*/ 73 w 580"/>
              <a:gd name="T5" fmla="*/ 48 h 209"/>
              <a:gd name="T6" fmla="*/ 137 w 580"/>
              <a:gd name="T7" fmla="*/ 36 h 209"/>
              <a:gd name="T8" fmla="*/ 194 w 580"/>
              <a:gd name="T9" fmla="*/ 52 h 209"/>
              <a:gd name="T10" fmla="*/ 234 w 580"/>
              <a:gd name="T11" fmla="*/ 85 h 209"/>
              <a:gd name="T12" fmla="*/ 251 w 580"/>
              <a:gd name="T13" fmla="*/ 119 h 209"/>
              <a:gd name="T14" fmla="*/ 247 w 580"/>
              <a:gd name="T15" fmla="*/ 154 h 209"/>
              <a:gd name="T16" fmla="*/ 226 w 580"/>
              <a:gd name="T17" fmla="*/ 183 h 209"/>
              <a:gd name="T18" fmla="*/ 192 w 580"/>
              <a:gd name="T19" fmla="*/ 204 h 209"/>
              <a:gd name="T20" fmla="*/ 146 w 580"/>
              <a:gd name="T21" fmla="*/ 205 h 209"/>
              <a:gd name="T22" fmla="*/ 108 w 580"/>
              <a:gd name="T23" fmla="*/ 187 h 209"/>
              <a:gd name="T24" fmla="*/ 86 w 580"/>
              <a:gd name="T25" fmla="*/ 159 h 209"/>
              <a:gd name="T26" fmla="*/ 81 w 580"/>
              <a:gd name="T27" fmla="*/ 127 h 209"/>
              <a:gd name="T28" fmla="*/ 98 w 580"/>
              <a:gd name="T29" fmla="*/ 86 h 209"/>
              <a:gd name="T30" fmla="*/ 136 w 580"/>
              <a:gd name="T31" fmla="*/ 48 h 209"/>
              <a:gd name="T32" fmla="*/ 195 w 580"/>
              <a:gd name="T33" fmla="*/ 28 h 209"/>
              <a:gd name="T34" fmla="*/ 257 w 580"/>
              <a:gd name="T35" fmla="*/ 35 h 209"/>
              <a:gd name="T36" fmla="*/ 304 w 580"/>
              <a:gd name="T37" fmla="*/ 65 h 209"/>
              <a:gd name="T38" fmla="*/ 330 w 580"/>
              <a:gd name="T39" fmla="*/ 101 h 209"/>
              <a:gd name="T40" fmla="*/ 331 w 580"/>
              <a:gd name="T41" fmla="*/ 134 h 209"/>
              <a:gd name="T42" fmla="*/ 316 w 580"/>
              <a:gd name="T43" fmla="*/ 165 h 209"/>
              <a:gd name="T44" fmla="*/ 287 w 580"/>
              <a:gd name="T45" fmla="*/ 190 h 209"/>
              <a:gd name="T46" fmla="*/ 239 w 580"/>
              <a:gd name="T47" fmla="*/ 199 h 209"/>
              <a:gd name="T48" fmla="*/ 201 w 580"/>
              <a:gd name="T49" fmla="*/ 186 h 209"/>
              <a:gd name="T50" fmla="*/ 174 w 580"/>
              <a:gd name="T51" fmla="*/ 160 h 209"/>
              <a:gd name="T52" fmla="*/ 162 w 580"/>
              <a:gd name="T53" fmla="*/ 130 h 209"/>
              <a:gd name="T54" fmla="*/ 171 w 580"/>
              <a:gd name="T55" fmla="*/ 90 h 209"/>
              <a:gd name="T56" fmla="*/ 201 w 580"/>
              <a:gd name="T57" fmla="*/ 50 h 209"/>
              <a:gd name="T58" fmla="*/ 254 w 580"/>
              <a:gd name="T59" fmla="*/ 23 h 209"/>
              <a:gd name="T60" fmla="*/ 320 w 580"/>
              <a:gd name="T61" fmla="*/ 22 h 209"/>
              <a:gd name="T62" fmla="*/ 373 w 580"/>
              <a:gd name="T63" fmla="*/ 45 h 209"/>
              <a:gd name="T64" fmla="*/ 404 w 580"/>
              <a:gd name="T65" fmla="*/ 80 h 209"/>
              <a:gd name="T66" fmla="*/ 413 w 580"/>
              <a:gd name="T67" fmla="*/ 113 h 209"/>
              <a:gd name="T68" fmla="*/ 403 w 580"/>
              <a:gd name="T69" fmla="*/ 146 h 209"/>
              <a:gd name="T70" fmla="*/ 379 w 580"/>
              <a:gd name="T71" fmla="*/ 174 h 209"/>
              <a:gd name="T72" fmla="*/ 337 w 580"/>
              <a:gd name="T73" fmla="*/ 190 h 209"/>
              <a:gd name="T74" fmla="*/ 294 w 580"/>
              <a:gd name="T75" fmla="*/ 183 h 209"/>
              <a:gd name="T76" fmla="*/ 261 w 580"/>
              <a:gd name="T77" fmla="*/ 161 h 209"/>
              <a:gd name="T78" fmla="*/ 245 w 580"/>
              <a:gd name="T79" fmla="*/ 131 h 209"/>
              <a:gd name="T80" fmla="*/ 246 w 580"/>
              <a:gd name="T81" fmla="*/ 96 h 209"/>
              <a:gd name="T82" fmla="*/ 273 w 580"/>
              <a:gd name="T83" fmla="*/ 55 h 209"/>
              <a:gd name="T84" fmla="*/ 320 w 580"/>
              <a:gd name="T85" fmla="*/ 22 h 209"/>
              <a:gd name="T86" fmla="*/ 385 w 580"/>
              <a:gd name="T87" fmla="*/ 9 h 209"/>
              <a:gd name="T88" fmla="*/ 441 w 580"/>
              <a:gd name="T89" fmla="*/ 26 h 209"/>
              <a:gd name="T90" fmla="*/ 482 w 580"/>
              <a:gd name="T91" fmla="*/ 60 h 209"/>
              <a:gd name="T92" fmla="*/ 499 w 580"/>
              <a:gd name="T93" fmla="*/ 95 h 209"/>
              <a:gd name="T94" fmla="*/ 491 w 580"/>
              <a:gd name="T95" fmla="*/ 127 h 209"/>
              <a:gd name="T96" fmla="*/ 468 w 580"/>
              <a:gd name="T97" fmla="*/ 158 h 209"/>
              <a:gd name="T98" fmla="*/ 433 w 580"/>
              <a:gd name="T99" fmla="*/ 178 h 209"/>
              <a:gd name="T100" fmla="*/ 394 w 580"/>
              <a:gd name="T101" fmla="*/ 180 h 209"/>
              <a:gd name="T102" fmla="*/ 360 w 580"/>
              <a:gd name="T103" fmla="*/ 164 h 209"/>
              <a:gd name="T104" fmla="*/ 334 w 580"/>
              <a:gd name="T105" fmla="*/ 136 h 209"/>
              <a:gd name="T106" fmla="*/ 328 w 580"/>
              <a:gd name="T107" fmla="*/ 99 h 209"/>
              <a:gd name="T108" fmla="*/ 349 w 580"/>
              <a:gd name="T109" fmla="*/ 56 h 209"/>
              <a:gd name="T110" fmla="*/ 390 w 580"/>
              <a:gd name="T111" fmla="*/ 20 h 209"/>
              <a:gd name="T112" fmla="*/ 446 w 580"/>
              <a:gd name="T113" fmla="*/ 0 h 209"/>
              <a:gd name="T114" fmla="*/ 502 w 580"/>
              <a:gd name="T115" fmla="*/ 9 h 209"/>
              <a:gd name="T116" fmla="*/ 549 w 580"/>
              <a:gd name="T117" fmla="*/ 35 h 209"/>
              <a:gd name="T118" fmla="*/ 576 w 580"/>
              <a:gd name="T119" fmla="*/ 7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0" h="209">
                <a:moveTo>
                  <a:pt x="0" y="147"/>
                </a:moveTo>
                <a:lnTo>
                  <a:pt x="1" y="135"/>
                </a:lnTo>
                <a:lnTo>
                  <a:pt x="4" y="122"/>
                </a:lnTo>
                <a:lnTo>
                  <a:pt x="9" y="109"/>
                </a:lnTo>
                <a:lnTo>
                  <a:pt x="16" y="94"/>
                </a:lnTo>
                <a:lnTo>
                  <a:pt x="26" y="81"/>
                </a:lnTo>
                <a:lnTo>
                  <a:pt x="39" y="67"/>
                </a:lnTo>
                <a:lnTo>
                  <a:pt x="55" y="57"/>
                </a:lnTo>
                <a:lnTo>
                  <a:pt x="73" y="48"/>
                </a:lnTo>
                <a:lnTo>
                  <a:pt x="93" y="40"/>
                </a:lnTo>
                <a:lnTo>
                  <a:pt x="115" y="36"/>
                </a:lnTo>
                <a:lnTo>
                  <a:pt x="137" y="36"/>
                </a:lnTo>
                <a:lnTo>
                  <a:pt x="158" y="39"/>
                </a:lnTo>
                <a:lnTo>
                  <a:pt x="177" y="44"/>
                </a:lnTo>
                <a:lnTo>
                  <a:pt x="194" y="52"/>
                </a:lnTo>
                <a:lnTo>
                  <a:pt x="211" y="62"/>
                </a:lnTo>
                <a:lnTo>
                  <a:pt x="222" y="73"/>
                </a:lnTo>
                <a:lnTo>
                  <a:pt x="234" y="85"/>
                </a:lnTo>
                <a:lnTo>
                  <a:pt x="242" y="97"/>
                </a:lnTo>
                <a:lnTo>
                  <a:pt x="249" y="109"/>
                </a:lnTo>
                <a:lnTo>
                  <a:pt x="251" y="119"/>
                </a:lnTo>
                <a:lnTo>
                  <a:pt x="251" y="130"/>
                </a:lnTo>
                <a:lnTo>
                  <a:pt x="250" y="142"/>
                </a:lnTo>
                <a:lnTo>
                  <a:pt x="247" y="154"/>
                </a:lnTo>
                <a:lnTo>
                  <a:pt x="241" y="163"/>
                </a:lnTo>
                <a:lnTo>
                  <a:pt x="234" y="173"/>
                </a:lnTo>
                <a:lnTo>
                  <a:pt x="226" y="183"/>
                </a:lnTo>
                <a:lnTo>
                  <a:pt x="216" y="191"/>
                </a:lnTo>
                <a:lnTo>
                  <a:pt x="206" y="199"/>
                </a:lnTo>
                <a:lnTo>
                  <a:pt x="192" y="204"/>
                </a:lnTo>
                <a:lnTo>
                  <a:pt x="175" y="207"/>
                </a:lnTo>
                <a:lnTo>
                  <a:pt x="159" y="208"/>
                </a:lnTo>
                <a:lnTo>
                  <a:pt x="146" y="205"/>
                </a:lnTo>
                <a:lnTo>
                  <a:pt x="132" y="200"/>
                </a:lnTo>
                <a:lnTo>
                  <a:pt x="120" y="194"/>
                </a:lnTo>
                <a:lnTo>
                  <a:pt x="108" y="187"/>
                </a:lnTo>
                <a:lnTo>
                  <a:pt x="99" y="178"/>
                </a:lnTo>
                <a:lnTo>
                  <a:pt x="93" y="169"/>
                </a:lnTo>
                <a:lnTo>
                  <a:pt x="86" y="159"/>
                </a:lnTo>
                <a:lnTo>
                  <a:pt x="83" y="148"/>
                </a:lnTo>
                <a:lnTo>
                  <a:pt x="80" y="139"/>
                </a:lnTo>
                <a:lnTo>
                  <a:pt x="81" y="127"/>
                </a:lnTo>
                <a:lnTo>
                  <a:pt x="84" y="113"/>
                </a:lnTo>
                <a:lnTo>
                  <a:pt x="89" y="101"/>
                </a:lnTo>
                <a:lnTo>
                  <a:pt x="98" y="86"/>
                </a:lnTo>
                <a:lnTo>
                  <a:pt x="108" y="72"/>
                </a:lnTo>
                <a:lnTo>
                  <a:pt x="121" y="59"/>
                </a:lnTo>
                <a:lnTo>
                  <a:pt x="136" y="48"/>
                </a:lnTo>
                <a:lnTo>
                  <a:pt x="155" y="39"/>
                </a:lnTo>
                <a:lnTo>
                  <a:pt x="174" y="31"/>
                </a:lnTo>
                <a:lnTo>
                  <a:pt x="195" y="28"/>
                </a:lnTo>
                <a:lnTo>
                  <a:pt x="217" y="27"/>
                </a:lnTo>
                <a:lnTo>
                  <a:pt x="239" y="30"/>
                </a:lnTo>
                <a:lnTo>
                  <a:pt x="257" y="35"/>
                </a:lnTo>
                <a:lnTo>
                  <a:pt x="275" y="44"/>
                </a:lnTo>
                <a:lnTo>
                  <a:pt x="292" y="53"/>
                </a:lnTo>
                <a:lnTo>
                  <a:pt x="304" y="65"/>
                </a:lnTo>
                <a:lnTo>
                  <a:pt x="316" y="77"/>
                </a:lnTo>
                <a:lnTo>
                  <a:pt x="324" y="88"/>
                </a:lnTo>
                <a:lnTo>
                  <a:pt x="330" y="101"/>
                </a:lnTo>
                <a:lnTo>
                  <a:pt x="333" y="110"/>
                </a:lnTo>
                <a:lnTo>
                  <a:pt x="332" y="122"/>
                </a:lnTo>
                <a:lnTo>
                  <a:pt x="331" y="134"/>
                </a:lnTo>
                <a:lnTo>
                  <a:pt x="329" y="145"/>
                </a:lnTo>
                <a:lnTo>
                  <a:pt x="322" y="155"/>
                </a:lnTo>
                <a:lnTo>
                  <a:pt x="316" y="165"/>
                </a:lnTo>
                <a:lnTo>
                  <a:pt x="308" y="175"/>
                </a:lnTo>
                <a:lnTo>
                  <a:pt x="297" y="183"/>
                </a:lnTo>
                <a:lnTo>
                  <a:pt x="287" y="190"/>
                </a:lnTo>
                <a:lnTo>
                  <a:pt x="272" y="196"/>
                </a:lnTo>
                <a:lnTo>
                  <a:pt x="256" y="198"/>
                </a:lnTo>
                <a:lnTo>
                  <a:pt x="239" y="199"/>
                </a:lnTo>
                <a:lnTo>
                  <a:pt x="226" y="196"/>
                </a:lnTo>
                <a:lnTo>
                  <a:pt x="212" y="192"/>
                </a:lnTo>
                <a:lnTo>
                  <a:pt x="201" y="186"/>
                </a:lnTo>
                <a:lnTo>
                  <a:pt x="189" y="178"/>
                </a:lnTo>
                <a:lnTo>
                  <a:pt x="181" y="170"/>
                </a:lnTo>
                <a:lnTo>
                  <a:pt x="174" y="160"/>
                </a:lnTo>
                <a:lnTo>
                  <a:pt x="168" y="150"/>
                </a:lnTo>
                <a:lnTo>
                  <a:pt x="165" y="139"/>
                </a:lnTo>
                <a:lnTo>
                  <a:pt x="162" y="130"/>
                </a:lnTo>
                <a:lnTo>
                  <a:pt x="163" y="118"/>
                </a:lnTo>
                <a:lnTo>
                  <a:pt x="165" y="105"/>
                </a:lnTo>
                <a:lnTo>
                  <a:pt x="171" y="90"/>
                </a:lnTo>
                <a:lnTo>
                  <a:pt x="179" y="77"/>
                </a:lnTo>
                <a:lnTo>
                  <a:pt x="188" y="63"/>
                </a:lnTo>
                <a:lnTo>
                  <a:pt x="201" y="50"/>
                </a:lnTo>
                <a:lnTo>
                  <a:pt x="216" y="40"/>
                </a:lnTo>
                <a:lnTo>
                  <a:pt x="235" y="31"/>
                </a:lnTo>
                <a:lnTo>
                  <a:pt x="254" y="23"/>
                </a:lnTo>
                <a:lnTo>
                  <a:pt x="277" y="19"/>
                </a:lnTo>
                <a:lnTo>
                  <a:pt x="299" y="18"/>
                </a:lnTo>
                <a:lnTo>
                  <a:pt x="320" y="22"/>
                </a:lnTo>
                <a:lnTo>
                  <a:pt x="339" y="27"/>
                </a:lnTo>
                <a:lnTo>
                  <a:pt x="356" y="34"/>
                </a:lnTo>
                <a:lnTo>
                  <a:pt x="373" y="45"/>
                </a:lnTo>
                <a:lnTo>
                  <a:pt x="384" y="56"/>
                </a:lnTo>
                <a:lnTo>
                  <a:pt x="396" y="68"/>
                </a:lnTo>
                <a:lnTo>
                  <a:pt x="404" y="80"/>
                </a:lnTo>
                <a:lnTo>
                  <a:pt x="411" y="92"/>
                </a:lnTo>
                <a:lnTo>
                  <a:pt x="413" y="102"/>
                </a:lnTo>
                <a:lnTo>
                  <a:pt x="413" y="113"/>
                </a:lnTo>
                <a:lnTo>
                  <a:pt x="412" y="124"/>
                </a:lnTo>
                <a:lnTo>
                  <a:pt x="409" y="137"/>
                </a:lnTo>
                <a:lnTo>
                  <a:pt x="403" y="146"/>
                </a:lnTo>
                <a:lnTo>
                  <a:pt x="396" y="156"/>
                </a:lnTo>
                <a:lnTo>
                  <a:pt x="388" y="166"/>
                </a:lnTo>
                <a:lnTo>
                  <a:pt x="379" y="174"/>
                </a:lnTo>
                <a:lnTo>
                  <a:pt x="369" y="181"/>
                </a:lnTo>
                <a:lnTo>
                  <a:pt x="354" y="186"/>
                </a:lnTo>
                <a:lnTo>
                  <a:pt x="337" y="190"/>
                </a:lnTo>
                <a:lnTo>
                  <a:pt x="321" y="189"/>
                </a:lnTo>
                <a:lnTo>
                  <a:pt x="308" y="188"/>
                </a:lnTo>
                <a:lnTo>
                  <a:pt x="294" y="183"/>
                </a:lnTo>
                <a:lnTo>
                  <a:pt x="282" y="177"/>
                </a:lnTo>
                <a:lnTo>
                  <a:pt x="269" y="170"/>
                </a:lnTo>
                <a:lnTo>
                  <a:pt x="261" y="161"/>
                </a:lnTo>
                <a:lnTo>
                  <a:pt x="254" y="152"/>
                </a:lnTo>
                <a:lnTo>
                  <a:pt x="248" y="141"/>
                </a:lnTo>
                <a:lnTo>
                  <a:pt x="245" y="131"/>
                </a:lnTo>
                <a:lnTo>
                  <a:pt x="242" y="120"/>
                </a:lnTo>
                <a:lnTo>
                  <a:pt x="243" y="110"/>
                </a:lnTo>
                <a:lnTo>
                  <a:pt x="246" y="96"/>
                </a:lnTo>
                <a:lnTo>
                  <a:pt x="251" y="84"/>
                </a:lnTo>
                <a:lnTo>
                  <a:pt x="261" y="69"/>
                </a:lnTo>
                <a:lnTo>
                  <a:pt x="273" y="55"/>
                </a:lnTo>
                <a:lnTo>
                  <a:pt x="286" y="42"/>
                </a:lnTo>
                <a:lnTo>
                  <a:pt x="302" y="31"/>
                </a:lnTo>
                <a:lnTo>
                  <a:pt x="320" y="22"/>
                </a:lnTo>
                <a:lnTo>
                  <a:pt x="342" y="13"/>
                </a:lnTo>
                <a:lnTo>
                  <a:pt x="364" y="10"/>
                </a:lnTo>
                <a:lnTo>
                  <a:pt x="385" y="9"/>
                </a:lnTo>
                <a:lnTo>
                  <a:pt x="406" y="13"/>
                </a:lnTo>
                <a:lnTo>
                  <a:pt x="425" y="19"/>
                </a:lnTo>
                <a:lnTo>
                  <a:pt x="441" y="26"/>
                </a:lnTo>
                <a:lnTo>
                  <a:pt x="457" y="37"/>
                </a:lnTo>
                <a:lnTo>
                  <a:pt x="471" y="48"/>
                </a:lnTo>
                <a:lnTo>
                  <a:pt x="482" y="60"/>
                </a:lnTo>
                <a:lnTo>
                  <a:pt x="491" y="72"/>
                </a:lnTo>
                <a:lnTo>
                  <a:pt x="496" y="84"/>
                </a:lnTo>
                <a:lnTo>
                  <a:pt x="499" y="95"/>
                </a:lnTo>
                <a:lnTo>
                  <a:pt x="498" y="104"/>
                </a:lnTo>
                <a:lnTo>
                  <a:pt x="495" y="116"/>
                </a:lnTo>
                <a:lnTo>
                  <a:pt x="491" y="127"/>
                </a:lnTo>
                <a:lnTo>
                  <a:pt x="484" y="137"/>
                </a:lnTo>
                <a:lnTo>
                  <a:pt x="478" y="147"/>
                </a:lnTo>
                <a:lnTo>
                  <a:pt x="468" y="158"/>
                </a:lnTo>
                <a:lnTo>
                  <a:pt x="457" y="165"/>
                </a:lnTo>
                <a:lnTo>
                  <a:pt x="447" y="173"/>
                </a:lnTo>
                <a:lnTo>
                  <a:pt x="433" y="178"/>
                </a:lnTo>
                <a:lnTo>
                  <a:pt x="420" y="180"/>
                </a:lnTo>
                <a:lnTo>
                  <a:pt x="407" y="180"/>
                </a:lnTo>
                <a:lnTo>
                  <a:pt x="394" y="180"/>
                </a:lnTo>
                <a:lnTo>
                  <a:pt x="381" y="175"/>
                </a:lnTo>
                <a:lnTo>
                  <a:pt x="369" y="170"/>
                </a:lnTo>
                <a:lnTo>
                  <a:pt x="360" y="164"/>
                </a:lnTo>
                <a:lnTo>
                  <a:pt x="349" y="155"/>
                </a:lnTo>
                <a:lnTo>
                  <a:pt x="341" y="147"/>
                </a:lnTo>
                <a:lnTo>
                  <a:pt x="334" y="136"/>
                </a:lnTo>
                <a:lnTo>
                  <a:pt x="330" y="124"/>
                </a:lnTo>
                <a:lnTo>
                  <a:pt x="328" y="113"/>
                </a:lnTo>
                <a:lnTo>
                  <a:pt x="328" y="99"/>
                </a:lnTo>
                <a:lnTo>
                  <a:pt x="332" y="85"/>
                </a:lnTo>
                <a:lnTo>
                  <a:pt x="338" y="70"/>
                </a:lnTo>
                <a:lnTo>
                  <a:pt x="349" y="56"/>
                </a:lnTo>
                <a:lnTo>
                  <a:pt x="359" y="44"/>
                </a:lnTo>
                <a:lnTo>
                  <a:pt x="374" y="30"/>
                </a:lnTo>
                <a:lnTo>
                  <a:pt x="390" y="20"/>
                </a:lnTo>
                <a:lnTo>
                  <a:pt x="407" y="11"/>
                </a:lnTo>
                <a:lnTo>
                  <a:pt x="426" y="5"/>
                </a:lnTo>
                <a:lnTo>
                  <a:pt x="446" y="0"/>
                </a:lnTo>
                <a:lnTo>
                  <a:pt x="465" y="0"/>
                </a:lnTo>
                <a:lnTo>
                  <a:pt x="483" y="3"/>
                </a:lnTo>
                <a:lnTo>
                  <a:pt x="502" y="9"/>
                </a:lnTo>
                <a:lnTo>
                  <a:pt x="520" y="15"/>
                </a:lnTo>
                <a:lnTo>
                  <a:pt x="536" y="25"/>
                </a:lnTo>
                <a:lnTo>
                  <a:pt x="549" y="35"/>
                </a:lnTo>
                <a:lnTo>
                  <a:pt x="560" y="48"/>
                </a:lnTo>
                <a:lnTo>
                  <a:pt x="569" y="60"/>
                </a:lnTo>
                <a:lnTo>
                  <a:pt x="576" y="74"/>
                </a:lnTo>
                <a:lnTo>
                  <a:pt x="579"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Oval 72"/>
          <p:cNvSpPr>
            <a:spLocks noChangeArrowheads="1"/>
          </p:cNvSpPr>
          <p:nvPr/>
        </p:nvSpPr>
        <p:spPr bwMode="auto">
          <a:xfrm>
            <a:off x="1984375" y="4340225"/>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Freeform 73"/>
          <p:cNvSpPr>
            <a:spLocks/>
          </p:cNvSpPr>
          <p:nvPr/>
        </p:nvSpPr>
        <p:spPr bwMode="auto">
          <a:xfrm>
            <a:off x="614363" y="3540125"/>
            <a:ext cx="269875" cy="715963"/>
          </a:xfrm>
          <a:custGeom>
            <a:avLst/>
            <a:gdLst>
              <a:gd name="T0" fmla="*/ 82 w 196"/>
              <a:gd name="T1" fmla="*/ 5 h 482"/>
              <a:gd name="T2" fmla="*/ 40 w 196"/>
              <a:gd name="T3" fmla="*/ 28 h 482"/>
              <a:gd name="T4" fmla="*/ 8 w 196"/>
              <a:gd name="T5" fmla="*/ 69 h 482"/>
              <a:gd name="T6" fmla="*/ 3 w 196"/>
              <a:gd name="T7" fmla="*/ 122 h 482"/>
              <a:gd name="T8" fmla="*/ 28 w 196"/>
              <a:gd name="T9" fmla="*/ 168 h 482"/>
              <a:gd name="T10" fmla="*/ 68 w 196"/>
              <a:gd name="T11" fmla="*/ 198 h 482"/>
              <a:gd name="T12" fmla="*/ 108 w 196"/>
              <a:gd name="T13" fmla="*/ 209 h 482"/>
              <a:gd name="T14" fmla="*/ 145 w 196"/>
              <a:gd name="T15" fmla="*/ 203 h 482"/>
              <a:gd name="T16" fmla="*/ 175 w 196"/>
              <a:gd name="T17" fmla="*/ 183 h 482"/>
              <a:gd name="T18" fmla="*/ 194 w 196"/>
              <a:gd name="T19" fmla="*/ 153 h 482"/>
              <a:gd name="T20" fmla="*/ 189 w 196"/>
              <a:gd name="T21" fmla="*/ 115 h 482"/>
              <a:gd name="T22" fmla="*/ 166 w 196"/>
              <a:gd name="T23" fmla="*/ 85 h 482"/>
              <a:gd name="T24" fmla="*/ 132 w 196"/>
              <a:gd name="T25" fmla="*/ 70 h 482"/>
              <a:gd name="T26" fmla="*/ 96 w 196"/>
              <a:gd name="T27" fmla="*/ 69 h 482"/>
              <a:gd name="T28" fmla="*/ 53 w 196"/>
              <a:gd name="T29" fmla="*/ 85 h 482"/>
              <a:gd name="T30" fmla="*/ 16 w 196"/>
              <a:gd name="T31" fmla="*/ 121 h 482"/>
              <a:gd name="T32" fmla="*/ 1 w 196"/>
              <a:gd name="T33" fmla="*/ 171 h 482"/>
              <a:gd name="T34" fmla="*/ 16 w 196"/>
              <a:gd name="T35" fmla="*/ 221 h 482"/>
              <a:gd name="T36" fmla="*/ 54 w 196"/>
              <a:gd name="T37" fmla="*/ 257 h 482"/>
              <a:gd name="T38" fmla="*/ 96 w 196"/>
              <a:gd name="T39" fmla="*/ 275 h 482"/>
              <a:gd name="T40" fmla="*/ 133 w 196"/>
              <a:gd name="T41" fmla="*/ 273 h 482"/>
              <a:gd name="T42" fmla="*/ 166 w 196"/>
              <a:gd name="T43" fmla="*/ 258 h 482"/>
              <a:gd name="T44" fmla="*/ 189 w 196"/>
              <a:gd name="T45" fmla="*/ 232 h 482"/>
              <a:gd name="T46" fmla="*/ 194 w 196"/>
              <a:gd name="T47" fmla="*/ 192 h 482"/>
              <a:gd name="T48" fmla="*/ 175 w 196"/>
              <a:gd name="T49" fmla="*/ 162 h 482"/>
              <a:gd name="T50" fmla="*/ 143 w 196"/>
              <a:gd name="T51" fmla="*/ 142 h 482"/>
              <a:gd name="T52" fmla="*/ 109 w 196"/>
              <a:gd name="T53" fmla="*/ 134 h 482"/>
              <a:gd name="T54" fmla="*/ 67 w 196"/>
              <a:gd name="T55" fmla="*/ 145 h 482"/>
              <a:gd name="T56" fmla="*/ 27 w 196"/>
              <a:gd name="T57" fmla="*/ 174 h 482"/>
              <a:gd name="T58" fmla="*/ 2 w 196"/>
              <a:gd name="T59" fmla="*/ 220 h 482"/>
              <a:gd name="T60" fmla="*/ 8 w 196"/>
              <a:gd name="T61" fmla="*/ 273 h 482"/>
              <a:gd name="T62" fmla="*/ 40 w 196"/>
              <a:gd name="T63" fmla="*/ 314 h 482"/>
              <a:gd name="T64" fmla="*/ 82 w 196"/>
              <a:gd name="T65" fmla="*/ 337 h 482"/>
              <a:gd name="T66" fmla="*/ 120 w 196"/>
              <a:gd name="T67" fmla="*/ 342 h 482"/>
              <a:gd name="T68" fmla="*/ 155 w 196"/>
              <a:gd name="T69" fmla="*/ 331 h 482"/>
              <a:gd name="T70" fmla="*/ 183 w 196"/>
              <a:gd name="T71" fmla="*/ 308 h 482"/>
              <a:gd name="T72" fmla="*/ 195 w 196"/>
              <a:gd name="T73" fmla="*/ 273 h 482"/>
              <a:gd name="T74" fmla="*/ 183 w 196"/>
              <a:gd name="T75" fmla="*/ 238 h 482"/>
              <a:gd name="T76" fmla="*/ 155 w 196"/>
              <a:gd name="T77" fmla="*/ 214 h 482"/>
              <a:gd name="T78" fmla="*/ 120 w 196"/>
              <a:gd name="T79" fmla="*/ 203 h 482"/>
              <a:gd name="T80" fmla="*/ 82 w 196"/>
              <a:gd name="T81" fmla="*/ 206 h 482"/>
              <a:gd name="T82" fmla="*/ 40 w 196"/>
              <a:gd name="T83" fmla="*/ 232 h 482"/>
              <a:gd name="T84" fmla="*/ 8 w 196"/>
              <a:gd name="T85" fmla="*/ 273 h 482"/>
              <a:gd name="T86" fmla="*/ 2 w 196"/>
              <a:gd name="T87" fmla="*/ 328 h 482"/>
              <a:gd name="T88" fmla="*/ 28 w 196"/>
              <a:gd name="T89" fmla="*/ 373 h 482"/>
              <a:gd name="T90" fmla="*/ 69 w 196"/>
              <a:gd name="T91" fmla="*/ 403 h 482"/>
              <a:gd name="T92" fmla="*/ 109 w 196"/>
              <a:gd name="T93" fmla="*/ 414 h 482"/>
              <a:gd name="T94" fmla="*/ 143 w 196"/>
              <a:gd name="T95" fmla="*/ 405 h 482"/>
              <a:gd name="T96" fmla="*/ 175 w 196"/>
              <a:gd name="T97" fmla="*/ 383 h 482"/>
              <a:gd name="T98" fmla="*/ 193 w 196"/>
              <a:gd name="T99" fmla="*/ 353 h 482"/>
              <a:gd name="T100" fmla="*/ 190 w 196"/>
              <a:gd name="T101" fmla="*/ 321 h 482"/>
              <a:gd name="T102" fmla="*/ 169 w 196"/>
              <a:gd name="T103" fmla="*/ 293 h 482"/>
              <a:gd name="T104" fmla="*/ 135 w 196"/>
              <a:gd name="T105" fmla="*/ 275 h 482"/>
              <a:gd name="T106" fmla="*/ 94 w 196"/>
              <a:gd name="T107" fmla="*/ 273 h 482"/>
              <a:gd name="T108" fmla="*/ 50 w 196"/>
              <a:gd name="T109" fmla="*/ 293 h 482"/>
              <a:gd name="T110" fmla="*/ 15 w 196"/>
              <a:gd name="T111" fmla="*/ 331 h 482"/>
              <a:gd name="T112" fmla="*/ 0 w 196"/>
              <a:gd name="T113" fmla="*/ 379 h 482"/>
              <a:gd name="T114" fmla="*/ 15 w 196"/>
              <a:gd name="T115" fmla="*/ 424 h 482"/>
              <a:gd name="T116" fmla="*/ 50 w 196"/>
              <a:gd name="T117" fmla="*/ 460 h 482"/>
              <a:gd name="T118" fmla="*/ 95 w 196"/>
              <a:gd name="T119" fmla="*/ 47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Freeform 74"/>
          <p:cNvSpPr>
            <a:spLocks/>
          </p:cNvSpPr>
          <p:nvPr/>
        </p:nvSpPr>
        <p:spPr bwMode="auto">
          <a:xfrm>
            <a:off x="4075113" y="3540125"/>
            <a:ext cx="269875" cy="714375"/>
          </a:xfrm>
          <a:custGeom>
            <a:avLst/>
            <a:gdLst>
              <a:gd name="T0" fmla="*/ 113 w 196"/>
              <a:gd name="T1" fmla="*/ 475 h 481"/>
              <a:gd name="T2" fmla="*/ 155 w 196"/>
              <a:gd name="T3" fmla="*/ 452 h 481"/>
              <a:gd name="T4" fmla="*/ 187 w 196"/>
              <a:gd name="T5" fmla="*/ 412 h 481"/>
              <a:gd name="T6" fmla="*/ 192 w 196"/>
              <a:gd name="T7" fmla="*/ 358 h 481"/>
              <a:gd name="T8" fmla="*/ 167 w 196"/>
              <a:gd name="T9" fmla="*/ 312 h 481"/>
              <a:gd name="T10" fmla="*/ 127 w 196"/>
              <a:gd name="T11" fmla="*/ 282 h 481"/>
              <a:gd name="T12" fmla="*/ 87 w 196"/>
              <a:gd name="T13" fmla="*/ 271 h 481"/>
              <a:gd name="T14" fmla="*/ 50 w 196"/>
              <a:gd name="T15" fmla="*/ 277 h 481"/>
              <a:gd name="T16" fmla="*/ 20 w 196"/>
              <a:gd name="T17" fmla="*/ 297 h 481"/>
              <a:gd name="T18" fmla="*/ 1 w 196"/>
              <a:gd name="T19" fmla="*/ 328 h 481"/>
              <a:gd name="T20" fmla="*/ 6 w 196"/>
              <a:gd name="T21" fmla="*/ 366 h 481"/>
              <a:gd name="T22" fmla="*/ 29 w 196"/>
              <a:gd name="T23" fmla="*/ 395 h 481"/>
              <a:gd name="T24" fmla="*/ 63 w 196"/>
              <a:gd name="T25" fmla="*/ 410 h 481"/>
              <a:gd name="T26" fmla="*/ 99 w 196"/>
              <a:gd name="T27" fmla="*/ 412 h 481"/>
              <a:gd name="T28" fmla="*/ 142 w 196"/>
              <a:gd name="T29" fmla="*/ 395 h 481"/>
              <a:gd name="T30" fmla="*/ 179 w 196"/>
              <a:gd name="T31" fmla="*/ 360 h 481"/>
              <a:gd name="T32" fmla="*/ 194 w 196"/>
              <a:gd name="T33" fmla="*/ 309 h 481"/>
              <a:gd name="T34" fmla="*/ 179 w 196"/>
              <a:gd name="T35" fmla="*/ 259 h 481"/>
              <a:gd name="T36" fmla="*/ 141 w 196"/>
              <a:gd name="T37" fmla="*/ 224 h 481"/>
              <a:gd name="T38" fmla="*/ 99 w 196"/>
              <a:gd name="T39" fmla="*/ 206 h 481"/>
              <a:gd name="T40" fmla="*/ 62 w 196"/>
              <a:gd name="T41" fmla="*/ 207 h 481"/>
              <a:gd name="T42" fmla="*/ 29 w 196"/>
              <a:gd name="T43" fmla="*/ 222 h 481"/>
              <a:gd name="T44" fmla="*/ 6 w 196"/>
              <a:gd name="T45" fmla="*/ 248 h 481"/>
              <a:gd name="T46" fmla="*/ 1 w 196"/>
              <a:gd name="T47" fmla="*/ 288 h 481"/>
              <a:gd name="T48" fmla="*/ 20 w 196"/>
              <a:gd name="T49" fmla="*/ 318 h 481"/>
              <a:gd name="T50" fmla="*/ 52 w 196"/>
              <a:gd name="T51" fmla="*/ 338 h 481"/>
              <a:gd name="T52" fmla="*/ 86 w 196"/>
              <a:gd name="T53" fmla="*/ 346 h 481"/>
              <a:gd name="T54" fmla="*/ 128 w 196"/>
              <a:gd name="T55" fmla="*/ 335 h 481"/>
              <a:gd name="T56" fmla="*/ 168 w 196"/>
              <a:gd name="T57" fmla="*/ 306 h 481"/>
              <a:gd name="T58" fmla="*/ 193 w 196"/>
              <a:gd name="T59" fmla="*/ 261 h 481"/>
              <a:gd name="T60" fmla="*/ 187 w 196"/>
              <a:gd name="T61" fmla="*/ 207 h 481"/>
              <a:gd name="T62" fmla="*/ 155 w 196"/>
              <a:gd name="T63" fmla="*/ 166 h 481"/>
              <a:gd name="T64" fmla="*/ 113 w 196"/>
              <a:gd name="T65" fmla="*/ 143 h 481"/>
              <a:gd name="T66" fmla="*/ 75 w 196"/>
              <a:gd name="T67" fmla="*/ 139 h 481"/>
              <a:gd name="T68" fmla="*/ 40 w 196"/>
              <a:gd name="T69" fmla="*/ 149 h 481"/>
              <a:gd name="T70" fmla="*/ 12 w 196"/>
              <a:gd name="T71" fmla="*/ 172 h 481"/>
              <a:gd name="T72" fmla="*/ 0 w 196"/>
              <a:gd name="T73" fmla="*/ 207 h 481"/>
              <a:gd name="T74" fmla="*/ 12 w 196"/>
              <a:gd name="T75" fmla="*/ 242 h 481"/>
              <a:gd name="T76" fmla="*/ 40 w 196"/>
              <a:gd name="T77" fmla="*/ 267 h 481"/>
              <a:gd name="T78" fmla="*/ 75 w 196"/>
              <a:gd name="T79" fmla="*/ 277 h 481"/>
              <a:gd name="T80" fmla="*/ 113 w 196"/>
              <a:gd name="T81" fmla="*/ 274 h 481"/>
              <a:gd name="T82" fmla="*/ 155 w 196"/>
              <a:gd name="T83" fmla="*/ 248 h 481"/>
              <a:gd name="T84" fmla="*/ 187 w 196"/>
              <a:gd name="T85" fmla="*/ 207 h 481"/>
              <a:gd name="T86" fmla="*/ 193 w 196"/>
              <a:gd name="T87" fmla="*/ 152 h 481"/>
              <a:gd name="T88" fmla="*/ 167 w 196"/>
              <a:gd name="T89" fmla="*/ 108 h 481"/>
              <a:gd name="T90" fmla="*/ 126 w 196"/>
              <a:gd name="T91" fmla="*/ 78 h 481"/>
              <a:gd name="T92" fmla="*/ 86 w 196"/>
              <a:gd name="T93" fmla="*/ 67 h 481"/>
              <a:gd name="T94" fmla="*/ 52 w 196"/>
              <a:gd name="T95" fmla="*/ 76 h 481"/>
              <a:gd name="T96" fmla="*/ 20 w 196"/>
              <a:gd name="T97" fmla="*/ 97 h 481"/>
              <a:gd name="T98" fmla="*/ 2 w 196"/>
              <a:gd name="T99" fmla="*/ 128 h 481"/>
              <a:gd name="T100" fmla="*/ 5 w 196"/>
              <a:gd name="T101" fmla="*/ 160 h 481"/>
              <a:gd name="T102" fmla="*/ 26 w 196"/>
              <a:gd name="T103" fmla="*/ 187 h 481"/>
              <a:gd name="T104" fmla="*/ 60 w 196"/>
              <a:gd name="T105" fmla="*/ 206 h 481"/>
              <a:gd name="T106" fmla="*/ 101 w 196"/>
              <a:gd name="T107" fmla="*/ 207 h 481"/>
              <a:gd name="T108" fmla="*/ 145 w 196"/>
              <a:gd name="T109" fmla="*/ 187 h 481"/>
              <a:gd name="T110" fmla="*/ 180 w 196"/>
              <a:gd name="T111" fmla="*/ 149 h 481"/>
              <a:gd name="T112" fmla="*/ 195 w 196"/>
              <a:gd name="T113" fmla="*/ 102 h 481"/>
              <a:gd name="T114" fmla="*/ 180 w 196"/>
              <a:gd name="T115" fmla="*/ 57 h 481"/>
              <a:gd name="T116" fmla="*/ 145 w 196"/>
              <a:gd name="T117" fmla="*/ 21 h 481"/>
              <a:gd name="T118" fmla="*/ 100 w 196"/>
              <a:gd name="T119" fmla="*/ 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Text Box 75"/>
          <p:cNvSpPr txBox="1">
            <a:spLocks noChangeArrowheads="1"/>
          </p:cNvSpPr>
          <p:nvPr/>
        </p:nvSpPr>
        <p:spPr bwMode="auto">
          <a:xfrm>
            <a:off x="2051050"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solidFill>
                  <a:srgbClr val="FF66CC"/>
                </a:solidFill>
                <a:latin typeface="Arial" pitchFamily="34" charset="0"/>
              </a:rPr>
              <a:t>+</a:t>
            </a:r>
            <a:endParaRPr lang="en-US" sz="1800">
              <a:solidFill>
                <a:srgbClr val="FF66CC"/>
              </a:solidFill>
              <a:latin typeface="Arial" pitchFamily="34" charset="0"/>
            </a:endParaRPr>
          </a:p>
        </p:txBody>
      </p:sp>
      <p:sp>
        <p:nvSpPr>
          <p:cNvPr id="75" name="Text Box 76"/>
          <p:cNvSpPr txBox="1">
            <a:spLocks noChangeArrowheads="1"/>
          </p:cNvSpPr>
          <p:nvPr/>
        </p:nvSpPr>
        <p:spPr bwMode="auto">
          <a:xfrm>
            <a:off x="2600325"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solidFill>
                  <a:srgbClr val="FF66CC"/>
                </a:solidFill>
                <a:latin typeface="Arial" pitchFamily="34" charset="0"/>
              </a:rPr>
              <a:t>+</a:t>
            </a:r>
            <a:endParaRPr lang="en-US" sz="1800">
              <a:solidFill>
                <a:srgbClr val="FF66CC"/>
              </a:solidFill>
              <a:latin typeface="Arial" pitchFamily="34" charset="0"/>
            </a:endParaRPr>
          </a:p>
        </p:txBody>
      </p:sp>
      <p:sp>
        <p:nvSpPr>
          <p:cNvPr id="76" name="Text Box 77"/>
          <p:cNvSpPr txBox="1">
            <a:spLocks noChangeArrowheads="1"/>
          </p:cNvSpPr>
          <p:nvPr/>
        </p:nvSpPr>
        <p:spPr bwMode="auto">
          <a:xfrm>
            <a:off x="2051050"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solidFill>
                  <a:srgbClr val="FF66CC"/>
                </a:solidFill>
                <a:latin typeface="Arial" pitchFamily="34" charset="0"/>
              </a:rPr>
              <a:t>+</a:t>
            </a:r>
            <a:endParaRPr lang="en-US" sz="1800">
              <a:solidFill>
                <a:srgbClr val="FF66CC"/>
              </a:solidFill>
              <a:latin typeface="Arial" pitchFamily="34" charset="0"/>
            </a:endParaRPr>
          </a:p>
        </p:txBody>
      </p:sp>
      <p:sp>
        <p:nvSpPr>
          <p:cNvPr id="77" name="Text Box 78"/>
          <p:cNvSpPr txBox="1">
            <a:spLocks noChangeArrowheads="1"/>
          </p:cNvSpPr>
          <p:nvPr/>
        </p:nvSpPr>
        <p:spPr bwMode="auto">
          <a:xfrm>
            <a:off x="2600325"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solidFill>
                  <a:srgbClr val="FF66CC"/>
                </a:solidFill>
                <a:latin typeface="Arial" pitchFamily="34" charset="0"/>
              </a:rPr>
              <a:t>+</a:t>
            </a:r>
            <a:endParaRPr lang="en-US" sz="1800">
              <a:solidFill>
                <a:srgbClr val="FF66CC"/>
              </a:solidFill>
              <a:latin typeface="Arial" pitchFamily="34" charset="0"/>
            </a:endParaRPr>
          </a:p>
        </p:txBody>
      </p:sp>
      <p:sp>
        <p:nvSpPr>
          <p:cNvPr id="78" name="Text Box 79"/>
          <p:cNvSpPr txBox="1">
            <a:spLocks noChangeArrowheads="1"/>
          </p:cNvSpPr>
          <p:nvPr/>
        </p:nvSpPr>
        <p:spPr bwMode="auto">
          <a:xfrm>
            <a:off x="2314575" y="31750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6000">
                <a:solidFill>
                  <a:schemeClr val="hlink"/>
                </a:solidFill>
                <a:latin typeface="Arial" pitchFamily="34" charset="0"/>
              </a:rPr>
              <a:t>•</a:t>
            </a:r>
            <a:endParaRPr lang="en-US" sz="1800" u="sng">
              <a:solidFill>
                <a:srgbClr val="000000"/>
              </a:solidFill>
              <a:latin typeface="Arial" pitchFamily="34" charset="0"/>
            </a:endParaRPr>
          </a:p>
        </p:txBody>
      </p:sp>
      <p:sp>
        <p:nvSpPr>
          <p:cNvPr id="79" name="Text Box 80"/>
          <p:cNvSpPr txBox="1">
            <a:spLocks noChangeArrowheads="1"/>
          </p:cNvSpPr>
          <p:nvPr/>
        </p:nvSpPr>
        <p:spPr bwMode="auto">
          <a:xfrm>
            <a:off x="2125663" y="36782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solidFill>
                  <a:schemeClr val="tx1"/>
                </a:solidFill>
                <a:latin typeface="Arial" pitchFamily="34" charset="0"/>
              </a:rPr>
              <a:t>e</a:t>
            </a:r>
            <a:r>
              <a:rPr lang="en-US" sz="2400" baseline="30000">
                <a:solidFill>
                  <a:schemeClr val="tx1"/>
                </a:solidFill>
                <a:latin typeface="Arial" pitchFamily="34" charset="0"/>
              </a:rPr>
              <a:t>-</a:t>
            </a:r>
            <a:endParaRPr lang="en-US" sz="1800">
              <a:solidFill>
                <a:schemeClr val="tx1"/>
              </a:solidFill>
              <a:latin typeface="Arial" pitchFamily="34" charset="0"/>
            </a:endParaRPr>
          </a:p>
        </p:txBody>
      </p:sp>
      <p:sp>
        <p:nvSpPr>
          <p:cNvPr id="80" name="Text Box 81"/>
          <p:cNvSpPr txBox="1">
            <a:spLocks noChangeArrowheads="1"/>
          </p:cNvSpPr>
          <p:nvPr/>
        </p:nvSpPr>
        <p:spPr bwMode="auto">
          <a:xfrm>
            <a:off x="1216025" y="451485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6000">
                <a:solidFill>
                  <a:schemeClr val="hlink"/>
                </a:solidFill>
                <a:latin typeface="Arial" pitchFamily="34" charset="0"/>
              </a:rPr>
              <a:t>•</a:t>
            </a:r>
            <a:endParaRPr lang="en-US" sz="1800" u="sng">
              <a:solidFill>
                <a:srgbClr val="000000"/>
              </a:solidFill>
              <a:latin typeface="Arial" pitchFamily="34" charset="0"/>
            </a:endParaRPr>
          </a:p>
        </p:txBody>
      </p:sp>
      <p:sp>
        <p:nvSpPr>
          <p:cNvPr id="81" name="Text Box 82"/>
          <p:cNvSpPr txBox="1">
            <a:spLocks noChangeArrowheads="1"/>
          </p:cNvSpPr>
          <p:nvPr/>
        </p:nvSpPr>
        <p:spPr bwMode="auto">
          <a:xfrm>
            <a:off x="1182688" y="46386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sz="1800" u="sng">
              <a:solidFill>
                <a:srgbClr val="000000"/>
              </a:solidFill>
              <a:latin typeface="Arial" pitchFamily="34" charset="0"/>
            </a:endParaRPr>
          </a:p>
        </p:txBody>
      </p:sp>
      <p:sp>
        <p:nvSpPr>
          <p:cNvPr id="82" name="Line 83"/>
          <p:cNvSpPr>
            <a:spLocks noChangeShapeType="1"/>
          </p:cNvSpPr>
          <p:nvPr/>
        </p:nvSpPr>
        <p:spPr bwMode="auto">
          <a:xfrm flipV="1">
            <a:off x="1519238" y="4514850"/>
            <a:ext cx="379412" cy="4191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Text Box 84"/>
          <p:cNvSpPr txBox="1">
            <a:spLocks noChangeArrowheads="1"/>
          </p:cNvSpPr>
          <p:nvPr/>
        </p:nvSpPr>
        <p:spPr bwMode="auto">
          <a:xfrm>
            <a:off x="1141413" y="51006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solidFill>
                  <a:schemeClr val="tx1"/>
                </a:solidFill>
                <a:latin typeface="Arial" pitchFamily="34" charset="0"/>
              </a:rPr>
              <a:t>e</a:t>
            </a:r>
            <a:r>
              <a:rPr lang="en-US" sz="2400" baseline="30000">
                <a:solidFill>
                  <a:schemeClr val="tx1"/>
                </a:solidFill>
                <a:latin typeface="Arial" pitchFamily="34" charset="0"/>
              </a:rPr>
              <a:t>-</a:t>
            </a:r>
            <a:endParaRPr lang="en-US" sz="1800">
              <a:solidFill>
                <a:schemeClr val="tx1"/>
              </a:solidFill>
              <a:latin typeface="Arial" pitchFamily="34" charset="0"/>
            </a:endParaRPr>
          </a:p>
        </p:txBody>
      </p:sp>
      <p:grpSp>
        <p:nvGrpSpPr>
          <p:cNvPr id="90" name="Group 89"/>
          <p:cNvGrpSpPr/>
          <p:nvPr/>
        </p:nvGrpSpPr>
        <p:grpSpPr>
          <a:xfrm>
            <a:off x="4648200" y="1905000"/>
            <a:ext cx="3810000" cy="3505200"/>
            <a:chOff x="4648200" y="1905000"/>
            <a:chExt cx="3810000" cy="3505200"/>
          </a:xfrm>
        </p:grpSpPr>
        <p:sp>
          <p:nvSpPr>
            <p:cNvPr id="84" name="Text Box 85"/>
            <p:cNvSpPr txBox="1">
              <a:spLocks noChangeArrowheads="1"/>
            </p:cNvSpPr>
            <p:nvPr/>
          </p:nvSpPr>
          <p:spPr bwMode="auto">
            <a:xfrm>
              <a:off x="5283200" y="1905000"/>
              <a:ext cx="2859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solidFill>
                    <a:schemeClr val="tx1"/>
                  </a:solidFill>
                  <a:latin typeface="Arial" pitchFamily="34" charset="0"/>
                </a:rPr>
                <a:t>Electrons Pair Off!</a:t>
              </a:r>
            </a:p>
          </p:txBody>
        </p:sp>
        <p:graphicFrame>
          <p:nvGraphicFramePr>
            <p:cNvPr id="85" name="Object 86"/>
            <p:cNvGraphicFramePr>
              <a:graphicFrameLocks noChangeAspect="1"/>
            </p:cNvGraphicFramePr>
            <p:nvPr>
              <p:extLst>
                <p:ext uri="{D42A27DB-BD31-4B8C-83A1-F6EECF244321}">
                  <p14:modId xmlns:p14="http://schemas.microsoft.com/office/powerpoint/2010/main" val="1432562928"/>
                </p:ext>
              </p:extLst>
            </p:nvPr>
          </p:nvGraphicFramePr>
          <p:xfrm>
            <a:off x="4665663" y="3344863"/>
            <a:ext cx="3792537" cy="593725"/>
          </p:xfrm>
          <a:graphic>
            <a:graphicData uri="http://schemas.openxmlformats.org/presentationml/2006/ole">
              <mc:AlternateContent xmlns:mc="http://schemas.openxmlformats.org/markup-compatibility/2006">
                <mc:Choice xmlns:v="urn:schemas-microsoft-com:vml" Requires="v">
                  <p:oleObj spid="_x0000_s12398" name="Equation" r:id="rId3" imgW="1460160" imgH="228600" progId="Equation.3">
                    <p:embed/>
                  </p:oleObj>
                </mc:Choice>
                <mc:Fallback>
                  <p:oleObj name="Equation" r:id="rId3" imgW="146016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663" y="3344863"/>
                          <a:ext cx="3792537" cy="593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 name="Text Box 87"/>
            <p:cNvSpPr txBox="1">
              <a:spLocks noChangeArrowheads="1"/>
            </p:cNvSpPr>
            <p:nvPr/>
          </p:nvSpPr>
          <p:spPr bwMode="auto">
            <a:xfrm>
              <a:off x="4876800" y="28194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800" u="sng">
                  <a:solidFill>
                    <a:schemeClr val="tx1"/>
                  </a:solidFill>
                  <a:latin typeface="Arial" pitchFamily="34" charset="0"/>
                </a:rPr>
                <a:t>BCS Equation</a:t>
              </a:r>
              <a:endParaRPr lang="en-US" sz="1800">
                <a:solidFill>
                  <a:schemeClr val="tx1"/>
                </a:solidFill>
                <a:latin typeface="Arial" pitchFamily="34" charset="0"/>
              </a:endParaRPr>
            </a:p>
          </p:txBody>
        </p:sp>
        <p:graphicFrame>
          <p:nvGraphicFramePr>
            <p:cNvPr id="87" name="Object 88"/>
            <p:cNvGraphicFramePr>
              <a:graphicFrameLocks noChangeAspect="1"/>
            </p:cNvGraphicFramePr>
            <p:nvPr>
              <p:extLst>
                <p:ext uri="{D42A27DB-BD31-4B8C-83A1-F6EECF244321}">
                  <p14:modId xmlns:p14="http://schemas.microsoft.com/office/powerpoint/2010/main" val="3224918442"/>
                </p:ext>
              </p:extLst>
            </p:nvPr>
          </p:nvGraphicFramePr>
          <p:xfrm>
            <a:off x="4648200" y="4038600"/>
            <a:ext cx="3810000" cy="1371600"/>
          </p:xfrm>
          <a:graphic>
            <a:graphicData uri="http://schemas.openxmlformats.org/presentationml/2006/ole">
              <mc:AlternateContent xmlns:mc="http://schemas.openxmlformats.org/markup-compatibility/2006">
                <mc:Choice xmlns:v="urn:schemas-microsoft-com:vml" Requires="v">
                  <p:oleObj spid="_x0000_s12399" name="Equation" r:id="rId5" imgW="1511280" imgH="685800" progId="Equation.3">
                    <p:embed/>
                  </p:oleObj>
                </mc:Choice>
                <mc:Fallback>
                  <p:oleObj name="Equation" r:id="rId5" imgW="1511280" imgH="68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038600"/>
                          <a:ext cx="3810000" cy="1371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88" name="TextBox 87"/>
          <p:cNvSpPr txBox="1"/>
          <p:nvPr/>
        </p:nvSpPr>
        <p:spPr>
          <a:xfrm>
            <a:off x="1219200" y="76200"/>
            <a:ext cx="6324600" cy="584775"/>
          </a:xfrm>
          <a:prstGeom prst="rect">
            <a:avLst/>
          </a:prstGeom>
          <a:noFill/>
        </p:spPr>
        <p:txBody>
          <a:bodyPr wrap="square" rtlCol="0">
            <a:spAutoFit/>
          </a:bodyPr>
          <a:lstStyle/>
          <a:p>
            <a:pPr algn="ctr"/>
            <a:r>
              <a:rPr lang="en-US" sz="3200" b="1" dirty="0" smtClean="0"/>
              <a:t>Physics of Superconductivity</a:t>
            </a:r>
            <a:endParaRPr lang="en-US" sz="3200" b="1" dirty="0"/>
          </a:p>
        </p:txBody>
      </p:sp>
      <p:sp>
        <p:nvSpPr>
          <p:cNvPr id="89" name="Rectangle 88"/>
          <p:cNvSpPr/>
          <p:nvPr/>
        </p:nvSpPr>
        <p:spPr>
          <a:xfrm>
            <a:off x="685800" y="685800"/>
            <a:ext cx="7091362" cy="646331"/>
          </a:xfrm>
          <a:prstGeom prst="rect">
            <a:avLst/>
          </a:prstGeom>
        </p:spPr>
        <p:txBody>
          <a:bodyPr wrap="square">
            <a:spAutoFit/>
          </a:bodyPr>
          <a:lstStyle/>
          <a:p>
            <a:pPr algn="ctr"/>
            <a:r>
              <a:rPr lang="en-US" b="1" dirty="0"/>
              <a:t>"</a:t>
            </a:r>
            <a:r>
              <a:rPr lang="en-US" b="1" dirty="0">
                <a:hlinkClick r:id="rId7"/>
              </a:rPr>
              <a:t>Theory of Superconductivity</a:t>
            </a:r>
            <a:r>
              <a:rPr lang="en-US" b="1" dirty="0"/>
              <a:t>," </a:t>
            </a:r>
            <a:endParaRPr lang="en-US" b="1" dirty="0" smtClean="0"/>
          </a:p>
          <a:p>
            <a:pPr algn="ctr"/>
            <a:r>
              <a:rPr lang="en-US" b="1" dirty="0" smtClean="0"/>
              <a:t>J</a:t>
            </a:r>
            <a:r>
              <a:rPr lang="en-US" b="1" dirty="0"/>
              <a:t>. Bardeen, L. N. Cooper and J. R. Schrieffer, Phys. Rev. 108, 1175 (1957)</a:t>
            </a:r>
            <a:endParaRPr lang="en-US" dirty="0"/>
          </a:p>
        </p:txBody>
      </p:sp>
    </p:spTree>
    <p:extLst>
      <p:ext uri="{BB962C8B-B14F-4D97-AF65-F5344CB8AC3E}">
        <p14:creationId xmlns:p14="http://schemas.microsoft.com/office/powerpoint/2010/main" val="96452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1+#ppt_w/2"/>
                                          </p:val>
                                        </p:tav>
                                        <p:tav tm="100000">
                                          <p:val>
                                            <p:strVal val="#ppt_x"/>
                                          </p:val>
                                        </p:tav>
                                      </p:tavLst>
                                    </p:anim>
                                    <p:anim calcmode="lin" valueType="num">
                                      <p:cBhvr additive="base">
                                        <p:cTn id="8"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838" y="2082800"/>
            <a:ext cx="2900362"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724400" y="1600200"/>
            <a:ext cx="3943350" cy="4487863"/>
            <a:chOff x="4724400" y="1600200"/>
            <a:chExt cx="3943350" cy="4487863"/>
          </a:xfrm>
        </p:grpSpPr>
        <p:pic>
          <p:nvPicPr>
            <p:cNvPr id="3"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600200"/>
              <a:ext cx="3943350" cy="448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1"/>
            <p:cNvSpPr>
              <a:spLocks noChangeArrowheads="1"/>
            </p:cNvSpPr>
            <p:nvPr/>
          </p:nvSpPr>
          <p:spPr bwMode="auto">
            <a:xfrm>
              <a:off x="5715000" y="4957763"/>
              <a:ext cx="2224088" cy="612775"/>
            </a:xfrm>
            <a:prstGeom prst="wedgeRoundRectCallout">
              <a:avLst>
                <a:gd name="adj1" fmla="val -49856"/>
                <a:gd name="adj2" fmla="val -172449"/>
                <a:gd name="adj3" fmla="val 16667"/>
              </a:avLst>
            </a:prstGeom>
            <a:noFill/>
            <a:ln w="19050">
              <a:solidFill>
                <a:srgbClr val="0000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a:endParaRPr lang="en-US"/>
            </a:p>
          </p:txBody>
        </p:sp>
        <p:sp>
          <p:nvSpPr>
            <p:cNvPr id="5" name="Text Box 7"/>
            <p:cNvSpPr txBox="1">
              <a:spLocks noChangeArrowheads="1"/>
            </p:cNvSpPr>
            <p:nvPr/>
          </p:nvSpPr>
          <p:spPr bwMode="auto">
            <a:xfrm>
              <a:off x="5791200" y="5129213"/>
              <a:ext cx="20066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en-US" sz="1800" dirty="0">
                  <a:solidFill>
                    <a:srgbClr val="0000CC"/>
                  </a:solidFill>
                  <a:latin typeface="Comic Sans MS" pitchFamily="66" charset="0"/>
                </a:rPr>
                <a:t>Onset T</a:t>
              </a:r>
              <a:r>
                <a:rPr lang="en-US" sz="1800" baseline="-25000" dirty="0">
                  <a:solidFill>
                    <a:srgbClr val="0000CC"/>
                  </a:solidFill>
                  <a:latin typeface="Comic Sans MS" pitchFamily="66" charset="0"/>
                </a:rPr>
                <a:t>C</a:t>
              </a:r>
              <a:r>
                <a:rPr lang="en-US" sz="1800" dirty="0">
                  <a:solidFill>
                    <a:srgbClr val="0000CC"/>
                  </a:solidFill>
                  <a:latin typeface="Comic Sans MS" pitchFamily="66" charset="0"/>
                </a:rPr>
                <a:t> = 40 K !</a:t>
              </a:r>
            </a:p>
          </p:txBody>
        </p:sp>
      </p:grpSp>
      <p:sp>
        <p:nvSpPr>
          <p:cNvPr id="6" name="TextBox 5"/>
          <p:cNvSpPr txBox="1"/>
          <p:nvPr/>
        </p:nvSpPr>
        <p:spPr>
          <a:xfrm>
            <a:off x="2057400" y="228600"/>
            <a:ext cx="5181600" cy="954107"/>
          </a:xfrm>
          <a:prstGeom prst="rect">
            <a:avLst/>
          </a:prstGeom>
          <a:noFill/>
        </p:spPr>
        <p:txBody>
          <a:bodyPr wrap="square" rtlCol="0">
            <a:spAutoFit/>
          </a:bodyPr>
          <a:lstStyle/>
          <a:p>
            <a:pPr algn="ctr"/>
            <a:r>
              <a:rPr lang="en-US" sz="2800" dirty="0" smtClean="0"/>
              <a:t>January, 1986</a:t>
            </a:r>
          </a:p>
          <a:p>
            <a:pPr algn="ctr"/>
            <a:r>
              <a:rPr lang="en-US" sz="2800" dirty="0" smtClean="0"/>
              <a:t>IBM </a:t>
            </a:r>
            <a:r>
              <a:rPr lang="en-US" sz="2800" dirty="0" err="1" smtClean="0"/>
              <a:t>Zuerich</a:t>
            </a:r>
            <a:r>
              <a:rPr lang="en-US" sz="2800" dirty="0" smtClean="0"/>
              <a:t> Research Laboratory</a:t>
            </a:r>
            <a:endParaRPr lang="en-US" sz="2800" dirty="0"/>
          </a:p>
        </p:txBody>
      </p:sp>
      <p:grpSp>
        <p:nvGrpSpPr>
          <p:cNvPr id="11" name="Group 10"/>
          <p:cNvGrpSpPr/>
          <p:nvPr/>
        </p:nvGrpSpPr>
        <p:grpSpPr>
          <a:xfrm>
            <a:off x="5686425" y="1579424"/>
            <a:ext cx="2085975" cy="4821376"/>
            <a:chOff x="2971800" y="1360424"/>
            <a:chExt cx="2085975" cy="4821376"/>
          </a:xfrm>
        </p:grpSpPr>
        <p:pic>
          <p:nvPicPr>
            <p:cNvPr id="12" name="Picture 2" descr="C:\Users\PAULMI~1\AppData\Local\Temp\sc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360424"/>
              <a:ext cx="2085975" cy="3067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971800" y="4427474"/>
              <a:ext cx="2085975" cy="1754326"/>
            </a:xfrm>
            <a:prstGeom prst="rect">
              <a:avLst/>
            </a:prstGeom>
            <a:solidFill>
              <a:schemeClr val="bg1"/>
            </a:solidFill>
            <a:ln>
              <a:solidFill>
                <a:schemeClr val="tx1"/>
              </a:solidFill>
            </a:ln>
          </p:spPr>
          <p:txBody>
            <a:bodyPr wrap="square" rtlCol="0">
              <a:spAutoFit/>
            </a:bodyPr>
            <a:lstStyle/>
            <a:p>
              <a:pPr algn="ctr"/>
              <a:r>
                <a:rPr lang="en-US" dirty="0" smtClean="0"/>
                <a:t>January, 1987</a:t>
              </a:r>
            </a:p>
            <a:p>
              <a:pPr algn="ctr"/>
              <a:r>
                <a:rPr lang="en-US" dirty="0" smtClean="0"/>
                <a:t>C. W. Chu,               U. Houston, sees zero resistance at 91 °K in a mixed copper oxide </a:t>
              </a:r>
              <a:r>
                <a:rPr lang="en-US" dirty="0" err="1" smtClean="0"/>
                <a:t>perovskite</a:t>
              </a:r>
              <a:r>
                <a:rPr lang="en-US" dirty="0" smtClean="0"/>
                <a:t>!</a:t>
              </a:r>
              <a:endParaRPr lang="en-US" dirty="0"/>
            </a:p>
          </p:txBody>
        </p:sp>
      </p:grpSp>
    </p:spTree>
    <p:extLst>
      <p:ext uri="{BB962C8B-B14F-4D97-AF65-F5344CB8AC3E}">
        <p14:creationId xmlns:p14="http://schemas.microsoft.com/office/powerpoint/2010/main" val="390784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3450"/>
            <a:ext cx="4378325"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5562600" y="1143000"/>
            <a:ext cx="2984500" cy="5638800"/>
            <a:chOff x="5562600" y="685800"/>
            <a:chExt cx="2984500" cy="5638800"/>
          </a:xfrm>
        </p:grpSpPr>
        <p:pic>
          <p:nvPicPr>
            <p:cNvPr id="53253" name="Picture 4" descr="D:\GRANT\DOCUMENT\TALKS\pse&amp;g1097\123MOD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19275"/>
              <a:ext cx="29845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2"/>
            <p:cNvSpPr txBox="1">
              <a:spLocks noChangeArrowheads="1"/>
            </p:cNvSpPr>
            <p:nvPr/>
          </p:nvSpPr>
          <p:spPr bwMode="auto">
            <a:xfrm>
              <a:off x="5707870" y="685800"/>
              <a:ext cx="26741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latin typeface="Comic Sans MS" pitchFamily="66" charset="0"/>
                </a:rPr>
                <a:t>2 March 1987</a:t>
              </a:r>
            </a:p>
            <a:p>
              <a:pPr algn="ctr" eaLnBrk="1" hangingPunct="1"/>
              <a:r>
                <a:rPr lang="en-US" sz="2800" b="1">
                  <a:latin typeface="Comic Sans MS" pitchFamily="66" charset="0"/>
                </a:rPr>
                <a:t>“1-2-3”</a:t>
              </a:r>
            </a:p>
          </p:txBody>
        </p:sp>
      </p:grpSp>
      <p:sp>
        <p:nvSpPr>
          <p:cNvPr id="53252" name="Title 5"/>
          <p:cNvSpPr>
            <a:spLocks noGrp="1"/>
          </p:cNvSpPr>
          <p:nvPr>
            <p:ph type="title" idx="4294967295"/>
          </p:nvPr>
        </p:nvSpPr>
        <p:spPr>
          <a:xfrm>
            <a:off x="457200" y="0"/>
            <a:ext cx="8229600" cy="1143000"/>
          </a:xfrm>
        </p:spPr>
        <p:txBody>
          <a:bodyPr/>
          <a:lstStyle/>
          <a:p>
            <a:pPr eaLnBrk="1" hangingPunct="1"/>
            <a:r>
              <a:rPr lang="en-US" sz="3600" smtClean="0"/>
              <a:t>The Almaden 1-2-3 Story: 1986-89</a:t>
            </a:r>
            <a:endParaRPr lang="en-US" sz="4000" smtClean="0"/>
          </a:p>
        </p:txBody>
      </p:sp>
      <p:grpSp>
        <p:nvGrpSpPr>
          <p:cNvPr id="3" name="Group 2"/>
          <p:cNvGrpSpPr/>
          <p:nvPr/>
        </p:nvGrpSpPr>
        <p:grpSpPr>
          <a:xfrm>
            <a:off x="5707870" y="2057400"/>
            <a:ext cx="2731821" cy="4527769"/>
            <a:chOff x="5707870" y="2057400"/>
            <a:chExt cx="2731821" cy="4527769"/>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870" y="2057400"/>
              <a:ext cx="2731821" cy="388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07870" y="5938838"/>
              <a:ext cx="2731821" cy="646331"/>
            </a:xfrm>
            <a:prstGeom prst="rect">
              <a:avLst/>
            </a:prstGeom>
            <a:noFill/>
          </p:spPr>
          <p:txBody>
            <a:bodyPr wrap="square" rtlCol="0">
              <a:spAutoFit/>
            </a:bodyPr>
            <a:lstStyle/>
            <a:p>
              <a:pPr algn="ctr"/>
              <a:r>
                <a:rPr lang="en-US" dirty="0" smtClean="0"/>
                <a:t>Read all about it at...</a:t>
              </a:r>
            </a:p>
            <a:p>
              <a:pPr algn="ctr"/>
              <a:r>
                <a:rPr lang="en-US" dirty="0" smtClean="0"/>
                <a:t>www.w2agz.com</a:t>
              </a:r>
              <a:endParaRPr lang="en-US" dirty="0"/>
            </a:p>
          </p:txBody>
        </p:sp>
      </p:grpSp>
    </p:spTree>
    <p:extLst>
      <p:ext uri="{BB962C8B-B14F-4D97-AF65-F5344CB8AC3E}">
        <p14:creationId xmlns:p14="http://schemas.microsoft.com/office/powerpoint/2010/main" val="2671749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33877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962400" y="990600"/>
            <a:ext cx="4876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r>
              <a:rPr lang="en-US" sz="2000" b="1">
                <a:solidFill>
                  <a:srgbClr val="0070C0"/>
                </a:solidFill>
                <a:latin typeface="Arial" pitchFamily="34" charset="0"/>
              </a:rPr>
              <a:t>Videos Available on </a:t>
            </a:r>
            <a:r>
              <a:rPr lang="en-US" sz="2000" b="1">
                <a:solidFill>
                  <a:srgbClr val="0070C0"/>
                </a:solidFill>
                <a:latin typeface="Arial" pitchFamily="34" charset="0"/>
                <a:hlinkClick r:id="rId3"/>
              </a:rPr>
              <a:t>www.w2agz.com</a:t>
            </a:r>
            <a:endParaRPr lang="en-US" sz="2000" b="1">
              <a:solidFill>
                <a:srgbClr val="0070C0"/>
              </a:solidFill>
              <a:latin typeface="Arial" pitchFamily="34" charset="0"/>
            </a:endParaRPr>
          </a:p>
          <a:p>
            <a:pPr algn="ctr"/>
            <a:r>
              <a:rPr lang="en-US" sz="2000" b="1">
                <a:solidFill>
                  <a:srgbClr val="0070C0"/>
                </a:solidFill>
                <a:latin typeface="Arial" pitchFamily="34" charset="0"/>
              </a:rPr>
              <a:t>Consult speaker for details</a:t>
            </a:r>
            <a:endParaRPr lang="en-US" sz="1200" b="1">
              <a:solidFill>
                <a:srgbClr val="0070C0"/>
              </a:solidFill>
              <a:latin typeface="Arial" pitchFamily="34" charset="0"/>
            </a:endParaRPr>
          </a:p>
          <a:p>
            <a:pPr algn="ctr"/>
            <a:r>
              <a:rPr lang="en-US" sz="1200" b="1">
                <a:solidFill>
                  <a:srgbClr val="0070C0"/>
                </a:solidFill>
                <a:latin typeface="Arial" pitchFamily="34" charset="0"/>
              </a:rPr>
              <a:t>(Cuidao! Los archivos estan muy grandes!)</a:t>
            </a:r>
            <a:endParaRPr lang="en-US" sz="2000" b="1">
              <a:solidFill>
                <a:srgbClr val="0070C0"/>
              </a:solidFill>
              <a:latin typeface="Arial" pitchFamily="34" charset="0"/>
            </a:endParaRPr>
          </a:p>
        </p:txBody>
      </p:sp>
      <p:sp>
        <p:nvSpPr>
          <p:cNvPr id="131075" name="Title 2"/>
          <p:cNvSpPr>
            <a:spLocks noGrp="1"/>
          </p:cNvSpPr>
          <p:nvPr>
            <p:ph type="title"/>
          </p:nvPr>
        </p:nvSpPr>
        <p:spPr>
          <a:xfrm>
            <a:off x="152400" y="0"/>
            <a:ext cx="8763000" cy="1143000"/>
          </a:xfrm>
        </p:spPr>
        <p:txBody>
          <a:bodyPr/>
          <a:lstStyle/>
          <a:p>
            <a:r>
              <a:rPr lang="en-US" smtClean="0"/>
              <a:t>Watch Physicists Behaving Badly!</a:t>
            </a:r>
          </a:p>
        </p:txBody>
      </p:sp>
      <p:sp>
        <p:nvSpPr>
          <p:cNvPr id="4" name="Content Placeholder 3"/>
          <p:cNvSpPr>
            <a:spLocks noGrp="1"/>
          </p:cNvSpPr>
          <p:nvPr>
            <p:ph idx="1"/>
          </p:nvPr>
        </p:nvSpPr>
        <p:spPr>
          <a:xfrm>
            <a:off x="3692525" y="2057400"/>
            <a:ext cx="5375275" cy="4648200"/>
          </a:xfrm>
        </p:spPr>
        <p:txBody>
          <a:bodyPr/>
          <a:lstStyle/>
          <a:p>
            <a:r>
              <a:rPr lang="en-US" sz="1800" smtClean="0"/>
              <a:t>Race for the Superconductor (NOVA, 1988)</a:t>
            </a:r>
          </a:p>
          <a:p>
            <a:r>
              <a:rPr lang="en-US" sz="1800" smtClean="0"/>
              <a:t>The Race for the Prize (BBC, 1988)</a:t>
            </a:r>
          </a:p>
          <a:p>
            <a:r>
              <a:rPr lang="en-US" sz="1800" smtClean="0"/>
              <a:t>Superconductivity Challenge for America (Reagan, 1987)</a:t>
            </a:r>
          </a:p>
          <a:p>
            <a:r>
              <a:rPr lang="en-US" sz="1800" smtClean="0"/>
              <a:t>APS Woodstock of Physics (March, NYC 1987)</a:t>
            </a:r>
          </a:p>
          <a:p>
            <a:r>
              <a:rPr lang="en-US" sz="1800" smtClean="0"/>
              <a:t>MRS Altamont of Materials (April, Anaheim 1987)</a:t>
            </a:r>
          </a:p>
          <a:p>
            <a:r>
              <a:rPr lang="en-US" sz="1800" smtClean="0"/>
              <a:t>Berkeley People’s Park (June, Berkeley 1987)</a:t>
            </a:r>
          </a:p>
          <a:p>
            <a:r>
              <a:rPr lang="en-US" sz="1800" smtClean="0"/>
              <a:t>IBM 1987-88  Press &amp; Corporate Newsreels</a:t>
            </a:r>
          </a:p>
        </p:txBody>
      </p:sp>
    </p:spTree>
    <p:extLst>
      <p:ext uri="{BB962C8B-B14F-4D97-AF65-F5344CB8AC3E}">
        <p14:creationId xmlns:p14="http://schemas.microsoft.com/office/powerpoint/2010/main" val="2878353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66800" y="152400"/>
            <a:ext cx="7543800" cy="1143000"/>
          </a:xfrm>
        </p:spPr>
        <p:txBody>
          <a:bodyPr/>
          <a:lstStyle/>
          <a:p>
            <a:r>
              <a:rPr lang="en-US"/>
              <a:t>“The Great Communicator”</a:t>
            </a:r>
          </a:p>
        </p:txBody>
      </p:sp>
      <p:pic>
        <p:nvPicPr>
          <p:cNvPr id="23555" name="Picture 3" descr="reag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106488"/>
            <a:ext cx="7391400" cy="551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5003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p:txBody>
          <a:bodyPr/>
          <a:lstStyle/>
          <a:p>
            <a:pPr eaLnBrk="1" hangingPunct="1"/>
            <a:r>
              <a:rPr lang="en-US" sz="4000" smtClean="0"/>
              <a:t>Band of Brothers (and a Sister!)</a:t>
            </a:r>
            <a:br>
              <a:rPr lang="en-US" sz="4000" smtClean="0"/>
            </a:br>
            <a:r>
              <a:rPr lang="en-US" sz="1800" smtClean="0">
                <a:hlinkClick r:id="rId2"/>
              </a:rPr>
              <a:t>http://www.w2agz.com/The%20Picture%20Story.htm</a:t>
            </a:r>
            <a:endParaRPr lang="en-US" sz="1800" smtClean="0"/>
          </a:p>
        </p:txBody>
      </p:sp>
      <p:pic>
        <p:nvPicPr>
          <p:cNvPr id="3" name="Picture 3" descr="D:\GRANT\DOCUMENT\TALKS\pse&amp;g1097\thearcbo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36068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1981200"/>
            <a:ext cx="3670300"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60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152400"/>
            <a:ext cx="7519987"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05000"/>
            <a:ext cx="5086350"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905000"/>
            <a:ext cx="2438400"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762000" y="6096000"/>
            <a:ext cx="7696200" cy="646113"/>
          </a:xfrm>
          <a:prstGeom prst="rect">
            <a:avLst/>
          </a:prstGeom>
          <a:solidFill>
            <a:srgbClr val="FEB4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Font typeface="Arial" charset="0"/>
              <a:buChar char="•"/>
            </a:pPr>
            <a:r>
              <a:rPr lang="en-US"/>
              <a:t>Distributed to members of US Congress (at their request)</a:t>
            </a:r>
          </a:p>
          <a:p>
            <a:pPr algn="ctr" eaLnBrk="1" hangingPunct="1">
              <a:buFont typeface="Arial" charset="0"/>
              <a:buChar char="•"/>
            </a:pPr>
            <a:r>
              <a:rPr lang="en-US"/>
              <a:t>35,000 copies distributed to high schools worldwide by ICTP-Trieste</a:t>
            </a:r>
          </a:p>
        </p:txBody>
      </p:sp>
      <p:grpSp>
        <p:nvGrpSpPr>
          <p:cNvPr id="3" name="Group 2"/>
          <p:cNvGrpSpPr/>
          <p:nvPr/>
        </p:nvGrpSpPr>
        <p:grpSpPr>
          <a:xfrm>
            <a:off x="1028700" y="3591520"/>
            <a:ext cx="4838700" cy="2885480"/>
            <a:chOff x="1028700" y="3629025"/>
            <a:chExt cx="4838700" cy="2885480"/>
          </a:xfrm>
        </p:grpSpPr>
        <p:pic>
          <p:nvPicPr>
            <p:cNvPr id="17410" name="Picture 2" descr="C:\Users\PAULMI~1\AppData\Local\Temp\scl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 y="3629025"/>
              <a:ext cx="4838700" cy="1933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8700" y="5591175"/>
              <a:ext cx="4838700" cy="923330"/>
            </a:xfrm>
            <a:prstGeom prst="rect">
              <a:avLst/>
            </a:prstGeom>
            <a:solidFill>
              <a:schemeClr val="bg1"/>
            </a:solidFill>
          </p:spPr>
          <p:txBody>
            <a:bodyPr wrap="square" rtlCol="0">
              <a:spAutoFit/>
            </a:bodyPr>
            <a:lstStyle/>
            <a:p>
              <a:r>
                <a:rPr lang="en-US" dirty="0" smtClean="0"/>
                <a:t>HTSC verified at Gilroy High School, May 1987,  5 months after discovery, and 5 months before bestowment of the...</a:t>
              </a:r>
              <a:endParaRPr lang="en-US" dirty="0"/>
            </a:p>
          </p:txBody>
        </p:sp>
      </p:grpSp>
    </p:spTree>
    <p:extLst>
      <p:ext uri="{BB962C8B-B14F-4D97-AF65-F5344CB8AC3E}">
        <p14:creationId xmlns:p14="http://schemas.microsoft.com/office/powerpoint/2010/main" val="712842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6137275"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57400" y="457200"/>
            <a:ext cx="5105400" cy="769441"/>
          </a:xfrm>
          <a:prstGeom prst="rect">
            <a:avLst/>
          </a:prstGeom>
          <a:noFill/>
        </p:spPr>
        <p:txBody>
          <a:bodyPr wrap="square" rtlCol="0">
            <a:spAutoFit/>
          </a:bodyPr>
          <a:lstStyle/>
          <a:p>
            <a:pPr algn="ctr"/>
            <a:r>
              <a:rPr lang="en-US" sz="4400" b="1" dirty="0" smtClean="0"/>
              <a:t>The Big One!</a:t>
            </a:r>
            <a:endParaRPr lang="en-US" sz="4400" b="1" dirty="0"/>
          </a:p>
        </p:txBody>
      </p:sp>
    </p:spTree>
    <p:extLst>
      <p:ext uri="{BB962C8B-B14F-4D97-AF65-F5344CB8AC3E}">
        <p14:creationId xmlns:p14="http://schemas.microsoft.com/office/powerpoint/2010/main" val="1971010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MG on IBM JJ.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200" y="152400"/>
            <a:ext cx="8229600" cy="1143000"/>
          </a:xfrm>
        </p:spPr>
        <p:txBody>
          <a:bodyPr>
            <a:normAutofit fontScale="90000"/>
          </a:bodyPr>
          <a:lstStyle/>
          <a:p>
            <a:pPr eaLnBrk="1" fontAlgn="auto" hangingPunct="1">
              <a:spcAft>
                <a:spcPts val="0"/>
              </a:spcAft>
              <a:defRPr/>
            </a:pPr>
            <a:r>
              <a:rPr lang="en-US" sz="4000" dirty="0" smtClean="0"/>
              <a:t>Nova 1988</a:t>
            </a:r>
            <a:br>
              <a:rPr lang="en-US" sz="4000" dirty="0" smtClean="0"/>
            </a:br>
            <a:r>
              <a:rPr lang="en-US" sz="2800" dirty="0" smtClean="0"/>
              <a:t>PMG Questioned on Demise of IBM’s Josephson Computer Effort</a:t>
            </a:r>
            <a:endParaRPr lang="en-US" sz="4000" dirty="0"/>
          </a:p>
        </p:txBody>
      </p:sp>
    </p:spTree>
    <p:extLst>
      <p:ext uri="{BB962C8B-B14F-4D97-AF65-F5344CB8AC3E}">
        <p14:creationId xmlns:p14="http://schemas.microsoft.com/office/powerpoint/2010/main" val="4070072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Paul Michael Grant ’60 “Life-Line”</a:t>
            </a:r>
            <a:endParaRPr lang="en-US" dirty="0"/>
          </a:p>
        </p:txBody>
      </p:sp>
      <p:sp>
        <p:nvSpPr>
          <p:cNvPr id="3" name="Content Placeholder 2"/>
          <p:cNvSpPr>
            <a:spLocks noGrp="1"/>
          </p:cNvSpPr>
          <p:nvPr>
            <p:ph idx="1"/>
          </p:nvPr>
        </p:nvSpPr>
        <p:spPr>
          <a:xfrm>
            <a:off x="457200" y="1295400"/>
            <a:ext cx="8229600" cy="5105400"/>
          </a:xfrm>
        </p:spPr>
        <p:txBody>
          <a:bodyPr>
            <a:normAutofit fontScale="62500" lnSpcReduction="20000"/>
          </a:bodyPr>
          <a:lstStyle/>
          <a:p>
            <a:r>
              <a:rPr lang="en-US" dirty="0" smtClean="0"/>
              <a:t>Poughkeepsie/</a:t>
            </a:r>
            <a:r>
              <a:rPr lang="en-US" dirty="0" err="1" smtClean="0"/>
              <a:t>Wappingers</a:t>
            </a:r>
            <a:r>
              <a:rPr lang="en-US" dirty="0" smtClean="0"/>
              <a:t> Falls Native</a:t>
            </a:r>
          </a:p>
          <a:p>
            <a:pPr lvl="1"/>
            <a:r>
              <a:rPr lang="en-US" dirty="0" smtClean="0"/>
              <a:t>Born 9 May 1935, St. Francis Hospital (Only Child)</a:t>
            </a:r>
          </a:p>
          <a:p>
            <a:pPr lvl="2"/>
            <a:r>
              <a:rPr lang="en-US" dirty="0" smtClean="0"/>
              <a:t>Mother:  Mary Ann Whalen (Mullin, Joyce, Berry,...)</a:t>
            </a:r>
          </a:p>
          <a:p>
            <a:pPr lvl="3"/>
            <a:r>
              <a:rPr lang="en-US" dirty="0" smtClean="0"/>
              <a:t>Daughter of Irish Immigrants</a:t>
            </a:r>
          </a:p>
          <a:p>
            <a:pPr lvl="3"/>
            <a:r>
              <a:rPr lang="en-US" dirty="0" smtClean="0"/>
              <a:t>Education:  One year of High School + Secretarial School</a:t>
            </a:r>
          </a:p>
          <a:p>
            <a:pPr lvl="3"/>
            <a:r>
              <a:rPr lang="en-US" dirty="0" smtClean="0"/>
              <a:t>Career:  At age 17, employed by Central Hudson Gas and Electric Co. as stenographer: retired as administrative assistant to CHG&amp;E CEO </a:t>
            </a:r>
          </a:p>
          <a:p>
            <a:pPr lvl="2"/>
            <a:r>
              <a:rPr lang="en-US" dirty="0" smtClean="0"/>
              <a:t>Father:  Paul Archibald Grant (McCabe, </a:t>
            </a:r>
            <a:r>
              <a:rPr lang="en-US" dirty="0" err="1" smtClean="0"/>
              <a:t>Meddaugh</a:t>
            </a:r>
            <a:r>
              <a:rPr lang="en-US" dirty="0" smtClean="0"/>
              <a:t>,...)</a:t>
            </a:r>
          </a:p>
          <a:p>
            <a:pPr lvl="3"/>
            <a:r>
              <a:rPr lang="en-US" dirty="0" smtClean="0"/>
              <a:t>Descended from Irish-Scottish Immigrants (1747+)</a:t>
            </a:r>
          </a:p>
          <a:p>
            <a:pPr lvl="3"/>
            <a:r>
              <a:rPr lang="en-US" dirty="0" smtClean="0"/>
              <a:t>Education:  One year of High School, </a:t>
            </a:r>
            <a:r>
              <a:rPr lang="en-US" dirty="0" err="1" smtClean="0"/>
              <a:t>ojt</a:t>
            </a:r>
            <a:r>
              <a:rPr lang="en-US" dirty="0" smtClean="0"/>
              <a:t> machinist, later US Navy Electronics Technician School</a:t>
            </a:r>
          </a:p>
          <a:p>
            <a:pPr lvl="3"/>
            <a:r>
              <a:rPr lang="en-US" dirty="0" smtClean="0"/>
              <a:t>Career:  Helped pioneer “Ham Radio” in the Hudson Valley, Machinist, Tool Maker, Electronics Technician IBM</a:t>
            </a:r>
          </a:p>
          <a:p>
            <a:pPr lvl="1"/>
            <a:r>
              <a:rPr lang="en-US" dirty="0" smtClean="0"/>
              <a:t>Basic Education</a:t>
            </a:r>
          </a:p>
          <a:p>
            <a:pPr lvl="2"/>
            <a:r>
              <a:rPr lang="en-US" dirty="0" smtClean="0"/>
              <a:t>Gov. Clinton School, K-8, 1940-1948, graduated highest NYS Regents score</a:t>
            </a:r>
          </a:p>
          <a:p>
            <a:pPr lvl="2"/>
            <a:r>
              <a:rPr lang="en-US" dirty="0" smtClean="0"/>
              <a:t>Oakwood Friends School, 1948-1950, expelled for egregious misbehavior, 1950</a:t>
            </a:r>
          </a:p>
          <a:p>
            <a:pPr lvl="2"/>
            <a:r>
              <a:rPr lang="en-US" dirty="0" smtClean="0"/>
              <a:t>Attended </a:t>
            </a:r>
            <a:r>
              <a:rPr lang="en-US" dirty="0" err="1" smtClean="0"/>
              <a:t>Wappingers</a:t>
            </a:r>
            <a:r>
              <a:rPr lang="en-US" dirty="0" smtClean="0"/>
              <a:t> Central School,  1950-1953, failed trigonometry and physics, honors in America History, barely graduated June, 1953</a:t>
            </a:r>
          </a:p>
          <a:p>
            <a:pPr lvl="2"/>
            <a:r>
              <a:rPr lang="en-US" dirty="0" smtClean="0">
                <a:solidFill>
                  <a:srgbClr val="FF0000"/>
                </a:solidFill>
              </a:rPr>
              <a:t>Application to Clarkson rejected</a:t>
            </a:r>
          </a:p>
          <a:p>
            <a:pPr lvl="2"/>
            <a:r>
              <a:rPr lang="en-US" dirty="0" smtClean="0">
                <a:solidFill>
                  <a:srgbClr val="00B050"/>
                </a:solidFill>
              </a:rPr>
              <a:t>Hired by IBM, August 1953, as “mail boy,” later trained as technician, system programmer</a:t>
            </a:r>
          </a:p>
          <a:p>
            <a:r>
              <a:rPr lang="en-US" dirty="0" smtClean="0"/>
              <a:t>Subsequent  Career</a:t>
            </a:r>
          </a:p>
          <a:p>
            <a:pPr lvl="1"/>
            <a:r>
              <a:rPr lang="en-US" dirty="0" smtClean="0"/>
              <a:t>Stayed tuned for The Story...to follow...				</a:t>
            </a:r>
          </a:p>
        </p:txBody>
      </p:sp>
    </p:spTree>
    <p:extLst>
      <p:ext uri="{BB962C8B-B14F-4D97-AF65-F5344CB8AC3E}">
        <p14:creationId xmlns:p14="http://schemas.microsoft.com/office/powerpoint/2010/main" val="141854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bldLvl="3"/>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76200"/>
            <a:ext cx="8229600" cy="1143000"/>
          </a:xfrm>
        </p:spPr>
        <p:txBody>
          <a:bodyPr/>
          <a:lstStyle/>
          <a:p>
            <a:pPr eaLnBrk="1" hangingPunct="1"/>
            <a:r>
              <a:rPr lang="en-US" dirty="0" smtClean="0">
                <a:latin typeface="Arial" pitchFamily="34" charset="0"/>
                <a:cs typeface="Arial" pitchFamily="34" charset="0"/>
              </a:rPr>
              <a:t>15 Nanoseconds of Fame</a:t>
            </a:r>
          </a:p>
        </p:txBody>
      </p:sp>
      <p:pic>
        <p:nvPicPr>
          <p:cNvPr id="1187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36703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Documents and Settings\Paul M. Grant\Local Settings\Temp\wz2fe7\CIMG24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9050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6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7620000" cy="1015663"/>
          </a:xfrm>
          <a:prstGeom prst="rect">
            <a:avLst/>
          </a:prstGeom>
          <a:noFill/>
        </p:spPr>
        <p:txBody>
          <a:bodyPr wrap="square" rtlCol="0">
            <a:spAutoFit/>
          </a:bodyPr>
          <a:lstStyle/>
          <a:p>
            <a:pPr algn="ctr"/>
            <a:r>
              <a:rPr lang="en-US" sz="3600" b="1" dirty="0" smtClean="0"/>
              <a:t>At IIM-UNAM / Mexico City</a:t>
            </a:r>
          </a:p>
          <a:p>
            <a:pPr algn="ctr"/>
            <a:r>
              <a:rPr lang="en-US" sz="2400" b="1" dirty="0" smtClean="0"/>
              <a:t>1990-1992</a:t>
            </a:r>
            <a:endParaRPr lang="en-US" sz="2400" b="1" dirty="0"/>
          </a:p>
        </p:txBody>
      </p:sp>
      <p:pic>
        <p:nvPicPr>
          <p:cNvPr id="49154" name="Picture 2" descr="C:\Users\PAULMI~1\AppData\Local\Temp\scl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28725"/>
            <a:ext cx="4972050" cy="2733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35550" y="2208074"/>
            <a:ext cx="4108450" cy="1754326"/>
          </a:xfrm>
          <a:prstGeom prst="rect">
            <a:avLst/>
          </a:prstGeom>
          <a:noFill/>
        </p:spPr>
        <p:txBody>
          <a:bodyPr wrap="square" rtlCol="0">
            <a:spAutoFit/>
          </a:bodyPr>
          <a:lstStyle/>
          <a:p>
            <a:r>
              <a:rPr lang="es-ES" dirty="0"/>
              <a:t>Instituto de Investigaciones en </a:t>
            </a:r>
            <a:r>
              <a:rPr lang="es-ES" dirty="0" smtClean="0"/>
              <a:t>Materiales (</a:t>
            </a:r>
            <a:r>
              <a:rPr lang="es-ES" dirty="0" err="1" smtClean="0"/>
              <a:t>Materials</a:t>
            </a:r>
            <a:r>
              <a:rPr lang="es-ES" dirty="0" smtClean="0"/>
              <a:t> Research </a:t>
            </a:r>
            <a:r>
              <a:rPr lang="es-ES" dirty="0" err="1" smtClean="0"/>
              <a:t>Institute</a:t>
            </a:r>
            <a:r>
              <a:rPr lang="es-ES" dirty="0" smtClean="0"/>
              <a:t>)</a:t>
            </a:r>
          </a:p>
          <a:p>
            <a:endParaRPr lang="es-ES" dirty="0"/>
          </a:p>
          <a:p>
            <a:r>
              <a:rPr lang="es-ES" dirty="0"/>
              <a:t>Universidad Nacional Autónoma de </a:t>
            </a:r>
            <a:r>
              <a:rPr lang="es-ES" dirty="0" smtClean="0"/>
              <a:t>México (</a:t>
            </a:r>
            <a:r>
              <a:rPr lang="es-ES" dirty="0" err="1" smtClean="0"/>
              <a:t>National</a:t>
            </a:r>
            <a:r>
              <a:rPr lang="es-ES" dirty="0" smtClean="0"/>
              <a:t> </a:t>
            </a:r>
            <a:r>
              <a:rPr lang="es-ES" dirty="0" err="1" smtClean="0"/>
              <a:t>Autonomous</a:t>
            </a:r>
            <a:r>
              <a:rPr lang="es-ES" dirty="0" smtClean="0"/>
              <a:t> </a:t>
            </a:r>
            <a:r>
              <a:rPr lang="es-ES" dirty="0" err="1" smtClean="0"/>
              <a:t>University</a:t>
            </a:r>
            <a:r>
              <a:rPr lang="es-ES" dirty="0" smtClean="0"/>
              <a:t> of </a:t>
            </a:r>
            <a:r>
              <a:rPr lang="es-ES" dirty="0" err="1" smtClean="0"/>
              <a:t>Mexico</a:t>
            </a:r>
            <a:r>
              <a:rPr lang="es-ES" dirty="0" smtClean="0"/>
              <a:t>)</a:t>
            </a:r>
            <a:endParaRPr lang="en-US" dirty="0"/>
          </a:p>
        </p:txBody>
      </p:sp>
      <p:sp>
        <p:nvSpPr>
          <p:cNvPr id="4" name="TextBox 3"/>
          <p:cNvSpPr txBox="1"/>
          <p:nvPr/>
        </p:nvSpPr>
        <p:spPr>
          <a:xfrm>
            <a:off x="5334000" y="1519535"/>
            <a:ext cx="3429000" cy="461665"/>
          </a:xfrm>
          <a:prstGeom prst="rect">
            <a:avLst/>
          </a:prstGeom>
          <a:noFill/>
        </p:spPr>
        <p:txBody>
          <a:bodyPr wrap="square" rtlCol="0">
            <a:spAutoFit/>
          </a:bodyPr>
          <a:lstStyle/>
          <a:p>
            <a:pPr algn="ctr"/>
            <a:r>
              <a:rPr lang="en-US" sz="2400" b="1" dirty="0" smtClean="0"/>
              <a:t>IBM Visiting Professor</a:t>
            </a:r>
            <a:endParaRPr lang="en-US" sz="2400" b="1" dirty="0"/>
          </a:p>
        </p:txBody>
      </p:sp>
      <p:pic>
        <p:nvPicPr>
          <p:cNvPr id="49156" name="Picture 4" descr="C:\Users\PAULMI~1\AppData\Local\Temp\scl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4267200"/>
            <a:ext cx="5800725" cy="17526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295400" y="3974592"/>
            <a:ext cx="7696199" cy="2712137"/>
            <a:chOff x="1295400" y="3974592"/>
            <a:chExt cx="7696199" cy="2712137"/>
          </a:xfrm>
        </p:grpSpPr>
        <p:pic>
          <p:nvPicPr>
            <p:cNvPr id="49158" name="Picture 6" descr="C:\Users\PAULMI~1\AppData\Local\Temp\scl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974592"/>
              <a:ext cx="1000125" cy="13645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62600" y="5486400"/>
              <a:ext cx="3428999" cy="1200329"/>
            </a:xfrm>
            <a:prstGeom prst="rect">
              <a:avLst/>
            </a:prstGeom>
            <a:noFill/>
          </p:spPr>
          <p:txBody>
            <a:bodyPr wrap="square" rtlCol="0">
              <a:spAutoFit/>
            </a:bodyPr>
            <a:lstStyle/>
            <a:p>
              <a:pPr algn="ctr"/>
              <a:r>
                <a:rPr lang="en-US" dirty="0" smtClean="0"/>
                <a:t>Diego Patrick Grant Lopez-Morales</a:t>
              </a:r>
            </a:p>
            <a:p>
              <a:pPr algn="ctr"/>
              <a:r>
                <a:rPr lang="en-US" dirty="0" smtClean="0"/>
                <a:t>1 March 1991</a:t>
              </a:r>
            </a:p>
            <a:p>
              <a:pPr algn="ctr"/>
              <a:r>
                <a:rPr lang="en-US" dirty="0" smtClean="0"/>
                <a:t>Hospital de Mexico</a:t>
              </a:r>
            </a:p>
            <a:p>
              <a:pPr algn="ctr"/>
              <a:r>
                <a:rPr lang="en-US" dirty="0" smtClean="0"/>
                <a:t>Ciudad de Mexico</a:t>
              </a:r>
              <a:endParaRPr lang="en-US" dirty="0"/>
            </a:p>
          </p:txBody>
        </p:sp>
        <p:pic>
          <p:nvPicPr>
            <p:cNvPr id="49160" name="Picture 8" descr="C:\Users\PAULMI~1\AppData\Local\Temp\scl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5258614"/>
              <a:ext cx="1066800" cy="14224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295400" y="4876800"/>
              <a:ext cx="11430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endCxn id="6" idx="6"/>
            </p:cNvCxnSpPr>
            <p:nvPr/>
          </p:nvCxnSpPr>
          <p:spPr>
            <a:xfrm flipH="1" flipV="1">
              <a:off x="2438400" y="5010150"/>
              <a:ext cx="1676400" cy="4762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181600" y="4876800"/>
              <a:ext cx="1524000" cy="52387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9162" name="Picture 10" descr="C:\Users\PAULMI~1\AppData\Local\Temp\scl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071780"/>
            <a:ext cx="3289300" cy="2657791"/>
          </a:xfrm>
          <a:prstGeom prst="rect">
            <a:avLst/>
          </a:prstGeom>
          <a:noFill/>
          <a:extLst>
            <a:ext uri="{909E8E84-426E-40DD-AFC4-6F175D3DCCD1}">
              <a14:hiddenFill xmlns:a14="http://schemas.microsoft.com/office/drawing/2010/main">
                <a:solidFill>
                  <a:srgbClr val="FFFFFF"/>
                </a:solidFill>
              </a14:hiddenFill>
            </a:ext>
          </a:extLst>
        </p:spPr>
      </p:pic>
      <p:pic>
        <p:nvPicPr>
          <p:cNvPr id="49164" name="Picture 12" descr="C:\Users\PAULMI~1\AppData\Local\Temp\scl1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762000"/>
            <a:ext cx="2417763" cy="339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18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additive="base">
                                        <p:cTn id="7" dur="500" fill="hold"/>
                                        <p:tgtEl>
                                          <p:spTgt spid="49156"/>
                                        </p:tgtEl>
                                        <p:attrNameLst>
                                          <p:attrName>ppt_x</p:attrName>
                                        </p:attrNameLst>
                                      </p:cBhvr>
                                      <p:tavLst>
                                        <p:tav tm="0">
                                          <p:val>
                                            <p:strVal val="#ppt_x"/>
                                          </p:val>
                                        </p:tav>
                                        <p:tav tm="100000">
                                          <p:val>
                                            <p:strVal val="#ppt_x"/>
                                          </p:val>
                                        </p:tav>
                                      </p:tavLst>
                                    </p:anim>
                                    <p:anim calcmode="lin" valueType="num">
                                      <p:cBhvr additive="base">
                                        <p:cTn id="8" dur="500" fill="hold"/>
                                        <p:tgtEl>
                                          <p:spTgt spid="491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9162"/>
                                        </p:tgtEl>
                                        <p:attrNameLst>
                                          <p:attrName>style.visibility</p:attrName>
                                        </p:attrNameLst>
                                      </p:cBhvr>
                                      <p:to>
                                        <p:strVal val="visible"/>
                                      </p:to>
                                    </p:set>
                                    <p:anim calcmode="lin" valueType="num">
                                      <p:cBhvr additive="base">
                                        <p:cTn id="19" dur="500" fill="hold"/>
                                        <p:tgtEl>
                                          <p:spTgt spid="49162"/>
                                        </p:tgtEl>
                                        <p:attrNameLst>
                                          <p:attrName>ppt_x</p:attrName>
                                        </p:attrNameLst>
                                      </p:cBhvr>
                                      <p:tavLst>
                                        <p:tav tm="0">
                                          <p:val>
                                            <p:strVal val="0-#ppt_w/2"/>
                                          </p:val>
                                        </p:tav>
                                        <p:tav tm="100000">
                                          <p:val>
                                            <p:strVal val="#ppt_x"/>
                                          </p:val>
                                        </p:tav>
                                      </p:tavLst>
                                    </p:anim>
                                    <p:anim calcmode="lin" valueType="num">
                                      <p:cBhvr additive="base">
                                        <p:cTn id="20" dur="500" fill="hold"/>
                                        <p:tgtEl>
                                          <p:spTgt spid="4916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9164"/>
                                        </p:tgtEl>
                                        <p:attrNameLst>
                                          <p:attrName>style.visibility</p:attrName>
                                        </p:attrNameLst>
                                      </p:cBhvr>
                                      <p:to>
                                        <p:strVal val="visible"/>
                                      </p:to>
                                    </p:set>
                                    <p:anim calcmode="lin" valueType="num">
                                      <p:cBhvr>
                                        <p:cTn id="25" dur="500" fill="hold"/>
                                        <p:tgtEl>
                                          <p:spTgt spid="49164"/>
                                        </p:tgtEl>
                                        <p:attrNameLst>
                                          <p:attrName>ppt_w</p:attrName>
                                        </p:attrNameLst>
                                      </p:cBhvr>
                                      <p:tavLst>
                                        <p:tav tm="0">
                                          <p:val>
                                            <p:fltVal val="0"/>
                                          </p:val>
                                        </p:tav>
                                        <p:tav tm="100000">
                                          <p:val>
                                            <p:strVal val="#ppt_w"/>
                                          </p:val>
                                        </p:tav>
                                      </p:tavLst>
                                    </p:anim>
                                    <p:anim calcmode="lin" valueType="num">
                                      <p:cBhvr>
                                        <p:cTn id="26" dur="500" fill="hold"/>
                                        <p:tgtEl>
                                          <p:spTgt spid="49164"/>
                                        </p:tgtEl>
                                        <p:attrNameLst>
                                          <p:attrName>ppt_h</p:attrName>
                                        </p:attrNameLst>
                                      </p:cBhvr>
                                      <p:tavLst>
                                        <p:tav tm="0">
                                          <p:val>
                                            <p:fltVal val="0"/>
                                          </p:val>
                                        </p:tav>
                                        <p:tav tm="100000">
                                          <p:val>
                                            <p:strVal val="#ppt_h"/>
                                          </p:val>
                                        </p:tav>
                                      </p:tavLst>
                                    </p:anim>
                                    <p:animEffect transition="in" filter="fade">
                                      <p:cBhvr>
                                        <p:cTn id="27" dur="500"/>
                                        <p:tgtEl>
                                          <p:spTgt spid="49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957263" y="2128838"/>
            <a:ext cx="7158037" cy="2185214"/>
          </a:xfrm>
          <a:prstGeom prst="rect">
            <a:avLst/>
          </a:prstGeom>
          <a:noFill/>
          <a:ln w="9525" algn="ctr">
            <a:noFill/>
            <a:miter lim="800000"/>
            <a:headEnd/>
            <a:tailEnd/>
          </a:ln>
          <a:effectLst/>
        </p:spPr>
        <p:txBody>
          <a:bodyPr>
            <a:spAutoFit/>
          </a:bodyPr>
          <a:lstStyle/>
          <a:p>
            <a:pPr algn="ctr"/>
            <a:r>
              <a:rPr lang="en-US" sz="9600" b="1" dirty="0" smtClean="0">
                <a:solidFill>
                  <a:schemeClr val="bg1"/>
                </a:solidFill>
              </a:rPr>
              <a:t>EPRI</a:t>
            </a:r>
          </a:p>
          <a:p>
            <a:pPr algn="ctr"/>
            <a:r>
              <a:rPr lang="en-US" sz="4000" b="1" dirty="0" smtClean="0">
                <a:solidFill>
                  <a:schemeClr val="bg1"/>
                </a:solidFill>
              </a:rPr>
              <a:t>1993 - 2004</a:t>
            </a:r>
            <a:endParaRPr lang="en-US" sz="4000" b="1" dirty="0">
              <a:solidFill>
                <a:schemeClr val="bg1"/>
              </a:solidFill>
            </a:endParaRPr>
          </a:p>
        </p:txBody>
      </p:sp>
    </p:spTree>
    <p:extLst>
      <p:ext uri="{BB962C8B-B14F-4D97-AF65-F5344CB8AC3E}">
        <p14:creationId xmlns:p14="http://schemas.microsoft.com/office/powerpoint/2010/main" val="8651027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7620000" cy="1015663"/>
          </a:xfrm>
          <a:prstGeom prst="rect">
            <a:avLst/>
          </a:prstGeom>
          <a:noFill/>
        </p:spPr>
        <p:txBody>
          <a:bodyPr wrap="square" rtlCol="0">
            <a:spAutoFit/>
          </a:bodyPr>
          <a:lstStyle/>
          <a:p>
            <a:pPr algn="ctr"/>
            <a:r>
              <a:rPr lang="en-US" sz="3600" b="1" dirty="0" smtClean="0">
                <a:solidFill>
                  <a:srgbClr val="0070C0"/>
                </a:solidFill>
              </a:rPr>
              <a:t>EPRI</a:t>
            </a:r>
          </a:p>
          <a:p>
            <a:pPr algn="ctr"/>
            <a:r>
              <a:rPr lang="en-US" sz="2400" b="1" dirty="0" smtClean="0">
                <a:solidFill>
                  <a:srgbClr val="0070C0"/>
                </a:solidFill>
              </a:rPr>
              <a:t>1993-2004</a:t>
            </a:r>
            <a:endParaRPr lang="en-US" sz="2400" b="1" dirty="0">
              <a:solidFill>
                <a:srgbClr val="0070C0"/>
              </a:solidFill>
            </a:endParaRPr>
          </a:p>
        </p:txBody>
      </p:sp>
      <p:sp>
        <p:nvSpPr>
          <p:cNvPr id="3" name="TextBox 2"/>
          <p:cNvSpPr txBox="1"/>
          <p:nvPr/>
        </p:nvSpPr>
        <p:spPr>
          <a:xfrm>
            <a:off x="2057400" y="1182469"/>
            <a:ext cx="4800600" cy="646331"/>
          </a:xfrm>
          <a:prstGeom prst="rect">
            <a:avLst/>
          </a:prstGeom>
          <a:noFill/>
        </p:spPr>
        <p:txBody>
          <a:bodyPr wrap="square" rtlCol="0">
            <a:spAutoFit/>
          </a:bodyPr>
          <a:lstStyle/>
          <a:p>
            <a:pPr algn="ctr"/>
            <a:r>
              <a:rPr lang="en-US" sz="3600" b="1" dirty="0" smtClean="0"/>
              <a:t>Diary</a:t>
            </a:r>
            <a:endParaRPr lang="en-US" sz="3600" b="1" dirty="0"/>
          </a:p>
        </p:txBody>
      </p:sp>
      <p:sp>
        <p:nvSpPr>
          <p:cNvPr id="4" name="TextBox 3"/>
          <p:cNvSpPr txBox="1"/>
          <p:nvPr/>
        </p:nvSpPr>
        <p:spPr>
          <a:xfrm>
            <a:off x="457200" y="2057400"/>
            <a:ext cx="7772400" cy="4431983"/>
          </a:xfrm>
          <a:prstGeom prst="rect">
            <a:avLst/>
          </a:prstGeom>
          <a:noFill/>
        </p:spPr>
        <p:txBody>
          <a:bodyPr wrap="square" rtlCol="0">
            <a:spAutoFit/>
          </a:bodyPr>
          <a:lstStyle/>
          <a:p>
            <a:pPr marL="285750" indent="-285750">
              <a:buFont typeface="Arial" pitchFamily="34" charset="0"/>
              <a:buChar char="•"/>
            </a:pPr>
            <a:r>
              <a:rPr lang="en-US" sz="1600" dirty="0" smtClean="0"/>
              <a:t>Science Fellow,  Strategic Science &amp; Technology (1993-1997)</a:t>
            </a:r>
          </a:p>
          <a:p>
            <a:pPr marL="742950" lvl="1" indent="-285750">
              <a:buFont typeface="Arial" pitchFamily="34" charset="0"/>
              <a:buChar char="•"/>
            </a:pPr>
            <a:r>
              <a:rPr lang="en-US" sz="1600" dirty="0" smtClean="0"/>
              <a:t>$3M Annual Program Funding:</a:t>
            </a:r>
          </a:p>
          <a:p>
            <a:pPr marL="1200150" lvl="2" indent="-285750">
              <a:buFont typeface="Arial" pitchFamily="34" charset="0"/>
              <a:buChar char="•"/>
            </a:pPr>
            <a:r>
              <a:rPr lang="en-US" sz="1600" dirty="0" smtClean="0"/>
              <a:t>Power Applications of Superconductivity</a:t>
            </a:r>
          </a:p>
          <a:p>
            <a:pPr marL="1200150" lvl="2" indent="-285750">
              <a:buFont typeface="Arial" pitchFamily="34" charset="0"/>
              <a:buChar char="•"/>
            </a:pPr>
            <a:r>
              <a:rPr lang="en-US" sz="1600" dirty="0" smtClean="0"/>
              <a:t>Wide Band Semiconductor Materials and Devices</a:t>
            </a:r>
          </a:p>
          <a:p>
            <a:pPr marL="1200150" lvl="2" indent="-285750">
              <a:buFont typeface="Arial" pitchFamily="34" charset="0"/>
              <a:buChar char="•"/>
            </a:pPr>
            <a:r>
              <a:rPr lang="en-US" sz="1600" dirty="0" smtClean="0"/>
              <a:t>Polymer Conductors Materials and Devices</a:t>
            </a:r>
          </a:p>
          <a:p>
            <a:pPr marL="742950" lvl="1" indent="-285750">
              <a:buFont typeface="Arial" pitchFamily="34" charset="0"/>
              <a:buChar char="•"/>
            </a:pPr>
            <a:r>
              <a:rPr lang="en-US" sz="1600" dirty="0" smtClean="0"/>
              <a:t>Projects included:</a:t>
            </a:r>
          </a:p>
          <a:p>
            <a:pPr marL="1200150" lvl="2" indent="-285750">
              <a:buFont typeface="Arial" pitchFamily="34" charset="0"/>
              <a:buChar char="•"/>
            </a:pPr>
            <a:r>
              <a:rPr lang="en-US" sz="1600" dirty="0" smtClean="0"/>
              <a:t>HTSC wire development and investment at Stanford, LBNL, LANL, AMSC and DOE</a:t>
            </a:r>
          </a:p>
          <a:p>
            <a:pPr marL="1200150" lvl="2" indent="-285750">
              <a:buFont typeface="Arial" pitchFamily="34" charset="0"/>
              <a:buChar char="•"/>
            </a:pPr>
            <a:r>
              <a:rPr lang="en-US" sz="1600" dirty="0" smtClean="0"/>
              <a:t>Prototype cable demonstrations at Detroit Edison and National Grid</a:t>
            </a:r>
          </a:p>
          <a:p>
            <a:pPr marL="285750" indent="-285750">
              <a:buFont typeface="Arial" pitchFamily="34" charset="0"/>
              <a:buChar char="•"/>
            </a:pPr>
            <a:r>
              <a:rPr lang="en-US" sz="1600" dirty="0" smtClean="0"/>
              <a:t>Science Fellow,  Strategic Research &amp; Development (1997-2004)</a:t>
            </a:r>
          </a:p>
          <a:p>
            <a:pPr marL="742950" lvl="1" indent="-285750">
              <a:buFont typeface="Arial" pitchFamily="34" charset="0"/>
              <a:buChar char="•"/>
            </a:pPr>
            <a:r>
              <a:rPr lang="en-US" sz="1600" dirty="0" smtClean="0"/>
              <a:t>The </a:t>
            </a:r>
            <a:r>
              <a:rPr lang="en-US" sz="1600" dirty="0" err="1" smtClean="0"/>
              <a:t>SuperGrid</a:t>
            </a:r>
            <a:r>
              <a:rPr lang="en-US" sz="1600" dirty="0" smtClean="0"/>
              <a:t>, a symbiosis of hydrogen, superconductivity and nuclear fission for the co-delivery of electrical and chemical power.</a:t>
            </a:r>
          </a:p>
          <a:p>
            <a:pPr marL="742950" lvl="1" indent="-285750">
              <a:buFont typeface="Arial" pitchFamily="34" charset="0"/>
              <a:buChar char="•"/>
            </a:pPr>
            <a:r>
              <a:rPr lang="en-US" sz="1600" dirty="0" smtClean="0"/>
              <a:t>Book reviews, commentary and newsletter editorials in both EPRI and various scientific journals (Nature, Nature Physics, Nature Materials, Physics World, Physics Today...and others.</a:t>
            </a:r>
          </a:p>
          <a:p>
            <a:pPr marL="285750" indent="-285750">
              <a:buFont typeface="Arial" pitchFamily="34" charset="0"/>
              <a:buChar char="•"/>
            </a:pPr>
            <a:r>
              <a:rPr lang="en-US" sz="1600" dirty="0" smtClean="0"/>
              <a:t>Advisor to, and Reviewer of, the DOE Program for Power Applications of Superconductivity (1993-2004)</a:t>
            </a:r>
            <a:endParaRPr lang="en-US" sz="1600" dirty="0"/>
          </a:p>
        </p:txBody>
      </p:sp>
    </p:spTree>
    <p:extLst>
      <p:ext uri="{BB962C8B-B14F-4D97-AF65-F5344CB8AC3E}">
        <p14:creationId xmlns:p14="http://schemas.microsoft.com/office/powerpoint/2010/main" val="348674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txBox="1">
            <a:spLocks noChangeArrowheads="1"/>
          </p:cNvSpPr>
          <p:nvPr/>
        </p:nvSpPr>
        <p:spPr bwMode="auto">
          <a:xfrm>
            <a:off x="76200" y="914400"/>
            <a:ext cx="3429000" cy="931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600">
                <a:solidFill>
                  <a:srgbClr val="00B0F0"/>
                </a:solidFill>
              </a:rPr>
              <a:t>LTSC</a:t>
            </a:r>
          </a:p>
        </p:txBody>
      </p:sp>
      <p:sp>
        <p:nvSpPr>
          <p:cNvPr id="2" name="Title 1"/>
          <p:cNvSpPr>
            <a:spLocks noGrp="1"/>
          </p:cNvSpPr>
          <p:nvPr>
            <p:ph type="title"/>
          </p:nvPr>
        </p:nvSpPr>
        <p:spPr>
          <a:xfrm>
            <a:off x="457200" y="76200"/>
            <a:ext cx="8229600" cy="1143000"/>
          </a:xfrm>
        </p:spPr>
        <p:txBody>
          <a:bodyPr rtlCol="0">
            <a:normAutofit/>
          </a:bodyPr>
          <a:lstStyle/>
          <a:p>
            <a:pPr eaLnBrk="1" fontAlgn="auto" hangingPunct="1">
              <a:spcAft>
                <a:spcPts val="0"/>
              </a:spcAft>
              <a:defRPr/>
            </a:pPr>
            <a:r>
              <a:rPr lang="en-US" dirty="0" smtClean="0">
                <a:solidFill>
                  <a:schemeClr val="accent6"/>
                </a:solidFill>
              </a:rPr>
              <a:t> Wires &amp; Films</a:t>
            </a:r>
          </a:p>
        </p:txBody>
      </p:sp>
      <p:pic>
        <p:nvPicPr>
          <p:cNvPr id="79876" name="Picture 2" descr="C:\Users\PAULMI~1\AppData\Local\Temp\scl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91000"/>
            <a:ext cx="2636838"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2209800" cy="214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a:grpSpLocks/>
          </p:cNvGrpSpPr>
          <p:nvPr/>
        </p:nvGrpSpPr>
        <p:grpSpPr bwMode="auto">
          <a:xfrm>
            <a:off x="4114800" y="914400"/>
            <a:ext cx="4953000" cy="5091113"/>
            <a:chOff x="4114800" y="914400"/>
            <a:chExt cx="4953000" cy="5091113"/>
          </a:xfrm>
        </p:grpSpPr>
        <p:grpSp>
          <p:nvGrpSpPr>
            <p:cNvPr id="79881" name="Group 6"/>
            <p:cNvGrpSpPr>
              <a:grpSpLocks/>
            </p:cNvGrpSpPr>
            <p:nvPr/>
          </p:nvGrpSpPr>
          <p:grpSpPr bwMode="auto">
            <a:xfrm>
              <a:off x="4114800" y="914400"/>
              <a:ext cx="4800600" cy="5091113"/>
              <a:chOff x="457200" y="-5532"/>
              <a:chExt cx="8229600" cy="6239645"/>
            </a:xfrm>
          </p:grpSpPr>
          <p:sp>
            <p:nvSpPr>
              <p:cNvPr id="79883" name="Rectangle 2"/>
              <p:cNvSpPr txBox="1">
                <a:spLocks noChangeArrowheads="1"/>
              </p:cNvSpPr>
              <p:nvPr/>
            </p:nvSpPr>
            <p:spPr bwMode="auto">
              <a:xfrm>
                <a:off x="457200" y="-5532"/>
                <a:ext cx="8229600" cy="114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4400"/>
                  <a:t>HTSC</a:t>
                </a:r>
              </a:p>
            </p:txBody>
          </p:sp>
          <p:pic>
            <p:nvPicPr>
              <p:cNvPr id="79884" name="Picture 4" descr="Fig_02_Appl-page_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306513"/>
                <a:ext cx="63246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5" name="Text Box 5"/>
              <p:cNvSpPr txBox="1">
                <a:spLocks noChangeArrowheads="1"/>
              </p:cNvSpPr>
              <p:nvPr/>
            </p:nvSpPr>
            <p:spPr bwMode="auto">
              <a:xfrm>
                <a:off x="762000" y="58674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a:solidFill>
                      <a:srgbClr val="000000"/>
                    </a:solidFill>
                    <a:latin typeface="Times New Roman" pitchFamily="18" charset="0"/>
                  </a:rPr>
                  <a:t>American Superconductor</a:t>
                </a:r>
              </a:p>
            </p:txBody>
          </p:sp>
          <p:sp>
            <p:nvSpPr>
              <p:cNvPr id="79886" name="Text Box 6"/>
              <p:cNvSpPr txBox="1">
                <a:spLocks noChangeArrowheads="1"/>
              </p:cNvSpPr>
              <p:nvPr/>
            </p:nvSpPr>
            <p:spPr bwMode="auto">
              <a:xfrm>
                <a:off x="4876800" y="58674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a:solidFill>
                      <a:srgbClr val="000000"/>
                    </a:solidFill>
                    <a:latin typeface="Times New Roman" pitchFamily="18" charset="0"/>
                  </a:rPr>
                  <a:t>SuperPower</a:t>
                </a:r>
              </a:p>
            </p:txBody>
          </p:sp>
        </p:grpSp>
        <p:sp>
          <p:nvSpPr>
            <p:cNvPr id="79882" name="Rectangle 2"/>
            <p:cNvSpPr txBox="1">
              <a:spLocks noChangeArrowheads="1"/>
            </p:cNvSpPr>
            <p:nvPr/>
          </p:nvSpPr>
          <p:spPr bwMode="auto">
            <a:xfrm>
              <a:off x="4267200" y="914400"/>
              <a:ext cx="4800600" cy="932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a:solidFill>
                    <a:srgbClr val="FF0000"/>
                  </a:solidFill>
                </a:rPr>
                <a:t>HTSC</a:t>
              </a:r>
            </a:p>
          </p:txBody>
        </p:sp>
      </p:grpSp>
      <p:sp>
        <p:nvSpPr>
          <p:cNvPr id="79879" name="TextBox 7"/>
          <p:cNvSpPr txBox="1">
            <a:spLocks noChangeArrowheads="1"/>
          </p:cNvSpPr>
          <p:nvPr/>
        </p:nvSpPr>
        <p:spPr bwMode="auto">
          <a:xfrm>
            <a:off x="2590800" y="2508250"/>
            <a:ext cx="1066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t>NbTi/Cu</a:t>
            </a:r>
          </a:p>
          <a:p>
            <a:pPr algn="ctr" eaLnBrk="1" hangingPunct="1"/>
            <a:r>
              <a:rPr lang="en-US" sz="1600"/>
              <a:t>Oxford</a:t>
            </a:r>
          </a:p>
        </p:txBody>
      </p:sp>
      <p:sp>
        <p:nvSpPr>
          <p:cNvPr id="79880" name="TextBox 12"/>
          <p:cNvSpPr txBox="1">
            <a:spLocks noChangeArrowheads="1"/>
          </p:cNvSpPr>
          <p:nvPr/>
        </p:nvSpPr>
        <p:spPr bwMode="auto">
          <a:xfrm>
            <a:off x="2895600" y="5022850"/>
            <a:ext cx="1066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t>Nb</a:t>
            </a:r>
            <a:r>
              <a:rPr lang="en-US" baseline="-25000"/>
              <a:t>3</a:t>
            </a:r>
            <a:r>
              <a:rPr lang="en-US"/>
              <a:t>Sn</a:t>
            </a:r>
          </a:p>
          <a:p>
            <a:pPr algn="ctr" eaLnBrk="1" hangingPunct="1"/>
            <a:r>
              <a:rPr lang="en-US" sz="1600"/>
              <a:t>Supercon</a:t>
            </a:r>
          </a:p>
        </p:txBody>
      </p:sp>
    </p:spTree>
    <p:extLst>
      <p:ext uri="{BB962C8B-B14F-4D97-AF65-F5344CB8AC3E}">
        <p14:creationId xmlns:p14="http://schemas.microsoft.com/office/powerpoint/2010/main" val="1475115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76200"/>
            <a:ext cx="8229600" cy="1143000"/>
          </a:xfrm>
        </p:spPr>
        <p:txBody>
          <a:bodyPr/>
          <a:lstStyle/>
          <a:p>
            <a:pPr eaLnBrk="1" hangingPunct="1"/>
            <a:r>
              <a:rPr lang="en-US" dirty="0" smtClean="0">
                <a:solidFill>
                  <a:srgbClr val="00B0F0"/>
                </a:solidFill>
              </a:rPr>
              <a:t> Medical Imaging</a:t>
            </a:r>
          </a:p>
        </p:txBody>
      </p:sp>
      <p:pic>
        <p:nvPicPr>
          <p:cNvPr id="81923" name="Picture 8" descr="m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4278313" cy="2843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descr="C:\Users\PAULMI~1\AppData\Local\Temp\scl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088" y="1143000"/>
            <a:ext cx="3236912"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38" y="2614613"/>
            <a:ext cx="3554412"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descr="!MEGEEG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2563813"/>
            <a:ext cx="31781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525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PAULMI~1\AppData\Local\Temp\scl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155700"/>
            <a:ext cx="37338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1"/>
          <p:cNvSpPr>
            <a:spLocks noGrp="1"/>
          </p:cNvSpPr>
          <p:nvPr>
            <p:ph type="title"/>
          </p:nvPr>
        </p:nvSpPr>
        <p:spPr>
          <a:xfrm>
            <a:off x="457200" y="76200"/>
            <a:ext cx="8229600" cy="1143000"/>
          </a:xfrm>
        </p:spPr>
        <p:txBody>
          <a:bodyPr/>
          <a:lstStyle/>
          <a:p>
            <a:pPr eaLnBrk="1" hangingPunct="1"/>
            <a:r>
              <a:rPr lang="en-US" dirty="0" smtClean="0">
                <a:solidFill>
                  <a:srgbClr val="00B0F0"/>
                </a:solidFill>
              </a:rPr>
              <a:t> High Energy Physics</a:t>
            </a:r>
          </a:p>
        </p:txBody>
      </p:sp>
      <p:pic>
        <p:nvPicPr>
          <p:cNvPr id="82948" name="Picture 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155700"/>
            <a:ext cx="4419600" cy="2895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81163"/>
            <a:ext cx="5562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4"/>
          <p:cNvSpPr>
            <a:spLocks noChangeArrowheads="1"/>
          </p:cNvSpPr>
          <p:nvPr/>
        </p:nvSpPr>
        <p:spPr bwMode="auto">
          <a:xfrm>
            <a:off x="1676400" y="4953000"/>
            <a:ext cx="838200" cy="381000"/>
          </a:xfrm>
          <a:prstGeom prst="wedgeRoundRectCallout">
            <a:avLst>
              <a:gd name="adj1" fmla="val 90610"/>
              <a:gd name="adj2" fmla="val 130977"/>
              <a:gd name="adj3" fmla="val 16667"/>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r>
              <a:rPr lang="en-US" b="1" kern="0" dirty="0">
                <a:solidFill>
                  <a:sysClr val="windowText" lastClr="000000"/>
                </a:solidFill>
                <a:latin typeface="Arial" pitchFamily="34" charset="0"/>
                <a:cs typeface="+mn-cs"/>
              </a:rPr>
              <a:t> “</a:t>
            </a:r>
            <a:r>
              <a:rPr lang="en-US" b="1" kern="0" dirty="0">
                <a:solidFill>
                  <a:sysClr val="windowText" lastClr="000000"/>
                </a:solidFill>
                <a:latin typeface="Arial" pitchFamily="34" charset="0"/>
                <a:cs typeface="Arial" pitchFamily="34" charset="0"/>
              </a:rPr>
              <a:t>Us”</a:t>
            </a:r>
            <a:endParaRPr lang="en-US" b="1" kern="0" dirty="0">
              <a:solidFill>
                <a:sysClr val="windowText" lastClr="000000"/>
              </a:solidFill>
              <a:latin typeface="Arial" pitchFamily="34" charset="0"/>
              <a:cs typeface="+mn-cs"/>
            </a:endParaRPr>
          </a:p>
        </p:txBody>
      </p:sp>
      <p:sp>
        <p:nvSpPr>
          <p:cNvPr id="6" name="AutoShape 4"/>
          <p:cNvSpPr>
            <a:spLocks noChangeArrowheads="1"/>
          </p:cNvSpPr>
          <p:nvPr/>
        </p:nvSpPr>
        <p:spPr bwMode="auto">
          <a:xfrm>
            <a:off x="3276600" y="4038600"/>
            <a:ext cx="1066800" cy="533400"/>
          </a:xfrm>
          <a:prstGeom prst="wedgeRoundRectCallout">
            <a:avLst>
              <a:gd name="adj1" fmla="val 83931"/>
              <a:gd name="adj2" fmla="val 140773"/>
              <a:gd name="adj3" fmla="val 16667"/>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r>
              <a:rPr lang="en-US" b="1" kern="0" dirty="0">
                <a:solidFill>
                  <a:sysClr val="windowText" lastClr="000000"/>
                </a:solidFill>
                <a:latin typeface="Arial" pitchFamily="34" charset="0"/>
                <a:cs typeface="+mn-cs"/>
              </a:rPr>
              <a:t> </a:t>
            </a:r>
            <a:r>
              <a:rPr lang="en-US" b="1" kern="0" dirty="0">
                <a:solidFill>
                  <a:sysClr val="windowText" lastClr="000000"/>
                </a:solidFill>
                <a:latin typeface="Arial" pitchFamily="34" charset="0"/>
                <a:cs typeface="Arial" pitchFamily="34" charset="0"/>
              </a:rPr>
              <a:t>~</a:t>
            </a:r>
            <a:r>
              <a:rPr lang="en-US" b="1" kern="0" dirty="0">
                <a:solidFill>
                  <a:sysClr val="windowText" lastClr="000000"/>
                </a:solidFill>
                <a:latin typeface="Arial" pitchFamily="34" charset="0"/>
                <a:cs typeface="+mn-cs"/>
              </a:rPr>
              <a:t>10</a:t>
            </a:r>
            <a:r>
              <a:rPr lang="en-US" b="1" kern="0" baseline="30000" dirty="0">
                <a:solidFill>
                  <a:sysClr val="windowText" lastClr="000000"/>
                </a:solidFill>
                <a:latin typeface="Arial" pitchFamily="34" charset="0"/>
                <a:cs typeface="+mn-cs"/>
              </a:rPr>
              <a:t>9</a:t>
            </a:r>
            <a:r>
              <a:rPr lang="en-US" b="1" kern="0" dirty="0">
                <a:solidFill>
                  <a:sysClr val="windowText" lastClr="000000"/>
                </a:solidFill>
                <a:latin typeface="Arial" pitchFamily="34" charset="0"/>
                <a:cs typeface="+mn-cs"/>
              </a:rPr>
              <a:t> K</a:t>
            </a:r>
          </a:p>
        </p:txBody>
      </p:sp>
      <p:pic>
        <p:nvPicPr>
          <p:cNvPr id="3074" name="Picture 2" descr="File:Standard Model of Elementary Particles.svg">
            <a:hlinkClick r:id="rId5"/>
          </p:cNvPr>
          <p:cNvPicPr>
            <a:picLocks noChangeAspect="1" noChangeArrowheads="1"/>
          </p:cNvPicPr>
          <p:nvPr/>
        </p:nvPicPr>
        <p:blipFill>
          <a:blip r:embed="rId6"/>
          <a:srcRect/>
          <a:stretch>
            <a:fillRect/>
          </a:stretch>
        </p:blipFill>
        <p:spPr bwMode="auto">
          <a:xfrm>
            <a:off x="4953000" y="1676400"/>
            <a:ext cx="4114800" cy="4530725"/>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13500000" scaled="1"/>
            <a:tileRect/>
          </a:gradFill>
          <a:ln>
            <a:solidFill>
              <a:schemeClr val="accent1">
                <a:shade val="50000"/>
              </a:schemeClr>
            </a:solidFill>
          </a:ln>
        </p:spPr>
      </p:pic>
    </p:spTree>
    <p:extLst>
      <p:ext uri="{BB962C8B-B14F-4D97-AF65-F5344CB8AC3E}">
        <p14:creationId xmlns:p14="http://schemas.microsoft.com/office/powerpoint/2010/main" val="2293883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1+#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6"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 calcmode="lin" valueType="num">
                                      <p:cBhvr additive="base">
                                        <p:cTn id="30" dur="500" fill="hold"/>
                                        <p:tgtEl>
                                          <p:spTgt spid="3074"/>
                                        </p:tgtEl>
                                        <p:attrNameLst>
                                          <p:attrName>ppt_x</p:attrName>
                                        </p:attrNameLst>
                                      </p:cBhvr>
                                      <p:tavLst>
                                        <p:tav tm="0">
                                          <p:val>
                                            <p:strVal val="1+#ppt_w/2"/>
                                          </p:val>
                                        </p:tav>
                                        <p:tav tm="100000">
                                          <p:val>
                                            <p:strVal val="#ppt_x"/>
                                          </p:val>
                                        </p:tav>
                                      </p:tavLst>
                                    </p:anim>
                                    <p:anim calcmode="lin" valueType="num">
                                      <p:cBhvr additive="base">
                                        <p:cTn id="3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8"/>
          <p:cNvSpPr>
            <a:spLocks noGrp="1" noChangeArrowheads="1"/>
          </p:cNvSpPr>
          <p:nvPr>
            <p:ph type="title" idx="4294967295"/>
          </p:nvPr>
        </p:nvSpPr>
        <p:spPr>
          <a:xfrm>
            <a:off x="457200" y="76200"/>
            <a:ext cx="8229600" cy="1143000"/>
          </a:xfrm>
          <a:solidFill>
            <a:srgbClr val="FFFFFF"/>
          </a:solidFill>
        </p:spPr>
        <p:txBody>
          <a:bodyPr/>
          <a:lstStyle/>
          <a:p>
            <a:pPr eaLnBrk="1" hangingPunct="1"/>
            <a:r>
              <a:rPr lang="en-US" sz="4000" dirty="0" smtClean="0"/>
              <a:t>Various HTSC Cable Designs</a:t>
            </a:r>
          </a:p>
        </p:txBody>
      </p:sp>
      <p:grpSp>
        <p:nvGrpSpPr>
          <p:cNvPr id="155663" name="Group 15"/>
          <p:cNvGrpSpPr>
            <a:grpSpLocks/>
          </p:cNvGrpSpPr>
          <p:nvPr/>
        </p:nvGrpSpPr>
        <p:grpSpPr bwMode="auto">
          <a:xfrm>
            <a:off x="533400" y="1676400"/>
            <a:ext cx="2971800" cy="2228851"/>
            <a:chOff x="192" y="1104"/>
            <a:chExt cx="1872" cy="1404"/>
          </a:xfrm>
        </p:grpSpPr>
        <p:pic>
          <p:nvPicPr>
            <p:cNvPr id="1955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104"/>
              <a:ext cx="1872" cy="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600" name="Text Box 8"/>
            <p:cNvSpPr txBox="1">
              <a:spLocks noChangeArrowheads="1"/>
            </p:cNvSpPr>
            <p:nvPr/>
          </p:nvSpPr>
          <p:spPr bwMode="auto">
            <a:xfrm>
              <a:off x="624" y="2256"/>
              <a:ext cx="105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2000" dirty="0">
                  <a:solidFill>
                    <a:srgbClr val="000000"/>
                  </a:solidFill>
                  <a:latin typeface="Arial" pitchFamily="34" charset="0"/>
                </a:rPr>
                <a:t>Sumitomo</a:t>
              </a:r>
            </a:p>
          </p:txBody>
        </p:sp>
      </p:grpSp>
      <p:grpSp>
        <p:nvGrpSpPr>
          <p:cNvPr id="155662" name="Group 14"/>
          <p:cNvGrpSpPr>
            <a:grpSpLocks/>
          </p:cNvGrpSpPr>
          <p:nvPr/>
        </p:nvGrpSpPr>
        <p:grpSpPr bwMode="auto">
          <a:xfrm>
            <a:off x="5029200" y="1524000"/>
            <a:ext cx="2324100" cy="1517379"/>
            <a:chOff x="3336" y="1200"/>
            <a:chExt cx="1464" cy="1239"/>
          </a:xfrm>
        </p:grpSpPr>
        <p:pic>
          <p:nvPicPr>
            <p:cNvPr id="1955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 y="1200"/>
              <a:ext cx="1464" cy="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98" name="Text Box 9"/>
            <p:cNvSpPr txBox="1">
              <a:spLocks noChangeArrowheads="1"/>
            </p:cNvSpPr>
            <p:nvPr/>
          </p:nvSpPr>
          <p:spPr bwMode="auto">
            <a:xfrm>
              <a:off x="3504" y="2112"/>
              <a:ext cx="105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2000" dirty="0" err="1">
                  <a:solidFill>
                    <a:srgbClr val="000000"/>
                  </a:solidFill>
                  <a:latin typeface="Arial" pitchFamily="34" charset="0"/>
                </a:rPr>
                <a:t>Ultera</a:t>
              </a:r>
              <a:r>
                <a:rPr lang="en-US" sz="2000" dirty="0">
                  <a:solidFill>
                    <a:srgbClr val="000000"/>
                  </a:solidFill>
                  <a:latin typeface="Arial" pitchFamily="34" charset="0"/>
                </a:rPr>
                <a:t>-ORNL</a:t>
              </a:r>
            </a:p>
          </p:txBody>
        </p:sp>
      </p:grpSp>
      <p:grpSp>
        <p:nvGrpSpPr>
          <p:cNvPr id="155664" name="Group 16"/>
          <p:cNvGrpSpPr>
            <a:grpSpLocks/>
          </p:cNvGrpSpPr>
          <p:nvPr/>
        </p:nvGrpSpPr>
        <p:grpSpPr bwMode="auto">
          <a:xfrm>
            <a:off x="457200" y="4046539"/>
            <a:ext cx="3200400" cy="2525713"/>
            <a:chOff x="96" y="2597"/>
            <a:chExt cx="2016" cy="1591"/>
          </a:xfrm>
        </p:grpSpPr>
        <p:grpSp>
          <p:nvGrpSpPr>
            <p:cNvPr id="195593" name="Group 12"/>
            <p:cNvGrpSpPr>
              <a:grpSpLocks/>
            </p:cNvGrpSpPr>
            <p:nvPr/>
          </p:nvGrpSpPr>
          <p:grpSpPr bwMode="auto">
            <a:xfrm>
              <a:off x="96" y="2597"/>
              <a:ext cx="2016" cy="1339"/>
              <a:chOff x="96" y="2448"/>
              <a:chExt cx="2016" cy="1339"/>
            </a:xfrm>
          </p:grpSpPr>
          <p:pic>
            <p:nvPicPr>
              <p:cNvPr id="19559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518"/>
                <a:ext cx="1920" cy="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96" name="Rectangle 11"/>
              <p:cNvSpPr>
                <a:spLocks noChangeArrowheads="1"/>
              </p:cNvSpPr>
              <p:nvPr/>
            </p:nvSpPr>
            <p:spPr bwMode="auto">
              <a:xfrm>
                <a:off x="96" y="2448"/>
                <a:ext cx="912"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00000"/>
                  </a:solidFill>
                  <a:latin typeface="Times New Roman" pitchFamily="18" charset="0"/>
                </a:endParaRPr>
              </a:p>
            </p:txBody>
          </p:sp>
        </p:grpSp>
        <p:sp>
          <p:nvSpPr>
            <p:cNvPr id="195594" name="Text Box 13"/>
            <p:cNvSpPr txBox="1">
              <a:spLocks noChangeArrowheads="1"/>
            </p:cNvSpPr>
            <p:nvPr/>
          </p:nvSpPr>
          <p:spPr bwMode="auto">
            <a:xfrm>
              <a:off x="528" y="3936"/>
              <a:ext cx="12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2000" dirty="0" err="1">
                  <a:solidFill>
                    <a:srgbClr val="000000"/>
                  </a:solidFill>
                  <a:latin typeface="Arial" pitchFamily="34" charset="0"/>
                </a:rPr>
                <a:t>Nexans</a:t>
              </a:r>
              <a:r>
                <a:rPr lang="en-US" sz="2000" dirty="0">
                  <a:solidFill>
                    <a:srgbClr val="000000"/>
                  </a:solidFill>
                  <a:latin typeface="Arial" pitchFamily="34" charset="0"/>
                </a:rPr>
                <a:t>-AMSC</a:t>
              </a:r>
            </a:p>
          </p:txBody>
        </p:sp>
      </p:grpSp>
      <p:grpSp>
        <p:nvGrpSpPr>
          <p:cNvPr id="155674" name="Group 26"/>
          <p:cNvGrpSpPr>
            <a:grpSpLocks/>
          </p:cNvGrpSpPr>
          <p:nvPr/>
        </p:nvGrpSpPr>
        <p:grpSpPr bwMode="auto">
          <a:xfrm>
            <a:off x="5334001" y="3429001"/>
            <a:ext cx="1968501" cy="3067051"/>
            <a:chOff x="3360" y="2208"/>
            <a:chExt cx="1240" cy="1932"/>
          </a:xfrm>
        </p:grpSpPr>
        <p:pic>
          <p:nvPicPr>
            <p:cNvPr id="195591"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8" y="2208"/>
              <a:ext cx="1103"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92" name="Text Box 25"/>
            <p:cNvSpPr txBox="1">
              <a:spLocks noChangeArrowheads="1"/>
            </p:cNvSpPr>
            <p:nvPr/>
          </p:nvSpPr>
          <p:spPr bwMode="auto">
            <a:xfrm>
              <a:off x="3360" y="3888"/>
              <a:ext cx="124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dirty="0" smtClean="0">
                  <a:solidFill>
                    <a:srgbClr val="000000"/>
                  </a:solidFill>
                  <a:latin typeface="Arial" pitchFamily="34" charset="0"/>
                </a:rPr>
                <a:t>Pirelli-</a:t>
              </a:r>
              <a:r>
                <a:rPr lang="en-US" sz="2000" dirty="0" err="1" smtClean="0">
                  <a:solidFill>
                    <a:srgbClr val="000000"/>
                  </a:solidFill>
                  <a:latin typeface="Arial" pitchFamily="34" charset="0"/>
                </a:rPr>
                <a:t>Pryzmian</a:t>
              </a:r>
              <a:endParaRPr lang="en-US" sz="2000" dirty="0">
                <a:solidFill>
                  <a:srgbClr val="000000"/>
                </a:solidFill>
                <a:latin typeface="Arial" pitchFamily="34" charset="0"/>
              </a:endParaRPr>
            </a:p>
          </p:txBody>
        </p:sp>
      </p:grpSp>
    </p:spTree>
    <p:extLst>
      <p:ext uri="{BB962C8B-B14F-4D97-AF65-F5344CB8AC3E}">
        <p14:creationId xmlns:p14="http://schemas.microsoft.com/office/powerpoint/2010/main" val="1734454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5663"/>
                                        </p:tgtEl>
                                        <p:attrNameLst>
                                          <p:attrName>style.visibility</p:attrName>
                                        </p:attrNameLst>
                                      </p:cBhvr>
                                      <p:to>
                                        <p:strVal val="visible"/>
                                      </p:to>
                                    </p:set>
                                    <p:anim calcmode="lin" valueType="num">
                                      <p:cBhvr additive="base">
                                        <p:cTn id="7" dur="500" fill="hold"/>
                                        <p:tgtEl>
                                          <p:spTgt spid="155663"/>
                                        </p:tgtEl>
                                        <p:attrNameLst>
                                          <p:attrName>ppt_x</p:attrName>
                                        </p:attrNameLst>
                                      </p:cBhvr>
                                      <p:tavLst>
                                        <p:tav tm="0">
                                          <p:val>
                                            <p:strVal val="0-#ppt_w/2"/>
                                          </p:val>
                                        </p:tav>
                                        <p:tav tm="100000">
                                          <p:val>
                                            <p:strVal val="#ppt_x"/>
                                          </p:val>
                                        </p:tav>
                                      </p:tavLst>
                                    </p:anim>
                                    <p:anim calcmode="lin" valueType="num">
                                      <p:cBhvr additive="base">
                                        <p:cTn id="8" dur="500" fill="hold"/>
                                        <p:tgtEl>
                                          <p:spTgt spid="1556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55662"/>
                                        </p:tgtEl>
                                        <p:attrNameLst>
                                          <p:attrName>style.visibility</p:attrName>
                                        </p:attrNameLst>
                                      </p:cBhvr>
                                      <p:to>
                                        <p:strVal val="visible"/>
                                      </p:to>
                                    </p:set>
                                    <p:anim calcmode="lin" valueType="num">
                                      <p:cBhvr additive="base">
                                        <p:cTn id="13" dur="500" fill="hold"/>
                                        <p:tgtEl>
                                          <p:spTgt spid="155662"/>
                                        </p:tgtEl>
                                        <p:attrNameLst>
                                          <p:attrName>ppt_x</p:attrName>
                                        </p:attrNameLst>
                                      </p:cBhvr>
                                      <p:tavLst>
                                        <p:tav tm="0">
                                          <p:val>
                                            <p:strVal val="1+#ppt_w/2"/>
                                          </p:val>
                                        </p:tav>
                                        <p:tav tm="100000">
                                          <p:val>
                                            <p:strVal val="#ppt_x"/>
                                          </p:val>
                                        </p:tav>
                                      </p:tavLst>
                                    </p:anim>
                                    <p:anim calcmode="lin" valueType="num">
                                      <p:cBhvr additive="base">
                                        <p:cTn id="14" dur="500" fill="hold"/>
                                        <p:tgtEl>
                                          <p:spTgt spid="15566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5664"/>
                                        </p:tgtEl>
                                        <p:attrNameLst>
                                          <p:attrName>style.visibility</p:attrName>
                                        </p:attrNameLst>
                                      </p:cBhvr>
                                      <p:to>
                                        <p:strVal val="visible"/>
                                      </p:to>
                                    </p:set>
                                    <p:anim calcmode="lin" valueType="num">
                                      <p:cBhvr additive="base">
                                        <p:cTn id="19" dur="500" fill="hold"/>
                                        <p:tgtEl>
                                          <p:spTgt spid="155664"/>
                                        </p:tgtEl>
                                        <p:attrNameLst>
                                          <p:attrName>ppt_x</p:attrName>
                                        </p:attrNameLst>
                                      </p:cBhvr>
                                      <p:tavLst>
                                        <p:tav tm="0">
                                          <p:val>
                                            <p:strVal val="#ppt_x"/>
                                          </p:val>
                                        </p:tav>
                                        <p:tav tm="100000">
                                          <p:val>
                                            <p:strVal val="#ppt_x"/>
                                          </p:val>
                                        </p:tav>
                                      </p:tavLst>
                                    </p:anim>
                                    <p:anim calcmode="lin" valueType="num">
                                      <p:cBhvr additive="base">
                                        <p:cTn id="20" dur="500" fill="hold"/>
                                        <p:tgtEl>
                                          <p:spTgt spid="15566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5674"/>
                                        </p:tgtEl>
                                        <p:attrNameLst>
                                          <p:attrName>style.visibility</p:attrName>
                                        </p:attrNameLst>
                                      </p:cBhvr>
                                      <p:to>
                                        <p:strVal val="visible"/>
                                      </p:to>
                                    </p:set>
                                    <p:anim calcmode="lin" valueType="num">
                                      <p:cBhvr additive="base">
                                        <p:cTn id="25" dur="500" fill="hold"/>
                                        <p:tgtEl>
                                          <p:spTgt spid="155674"/>
                                        </p:tgtEl>
                                        <p:attrNameLst>
                                          <p:attrName>ppt_x</p:attrName>
                                        </p:attrNameLst>
                                      </p:cBhvr>
                                      <p:tavLst>
                                        <p:tav tm="0">
                                          <p:val>
                                            <p:strVal val="#ppt_x"/>
                                          </p:val>
                                        </p:tav>
                                        <p:tav tm="100000">
                                          <p:val>
                                            <p:strVal val="#ppt_x"/>
                                          </p:val>
                                        </p:tav>
                                      </p:tavLst>
                                    </p:anim>
                                    <p:anim calcmode="lin" valueType="num">
                                      <p:cBhvr additive="base">
                                        <p:cTn id="26" dur="500" fill="hold"/>
                                        <p:tgtEl>
                                          <p:spTgt spid="1556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76200"/>
            <a:ext cx="8229600" cy="1143000"/>
          </a:xfrm>
        </p:spPr>
        <p:txBody>
          <a:bodyPr/>
          <a:lstStyle/>
          <a:p>
            <a:pPr eaLnBrk="1" hangingPunct="1"/>
            <a:r>
              <a:rPr lang="en-US" dirty="0" smtClean="0">
                <a:solidFill>
                  <a:srgbClr val="FF0000"/>
                </a:solidFill>
              </a:rPr>
              <a:t> Rotating Machinery</a:t>
            </a:r>
          </a:p>
        </p:txBody>
      </p:sp>
      <p:pic>
        <p:nvPicPr>
          <p:cNvPr id="3" name="AMSC_PodMotor_320x240.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181600" y="3390900"/>
            <a:ext cx="2057400" cy="154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0"/>
            <a:ext cx="4362450"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219200"/>
            <a:ext cx="3200400"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05238"/>
            <a:ext cx="3429000" cy="270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MSCnavy_640x480.wmv">
            <a:hlinkClick r:id="" action="ppaction://media"/>
          </p:cNvPr>
          <p:cNvPicPr>
            <a:picLocks noRot="1" noChangeAspect="1" noChangeArrowheads="1"/>
          </p:cNvPicPr>
          <p:nvPr>
            <a:videoFile r:link="rId2"/>
          </p:nvPr>
        </p:nvPicPr>
        <p:blipFill>
          <a:blip r:embed="rId8">
            <a:extLst>
              <a:ext uri="{28A0092B-C50C-407E-A947-70E740481C1C}">
                <a14:useLocalDpi xmlns:a14="http://schemas.microsoft.com/office/drawing/2010/main" val="0"/>
              </a:ext>
            </a:extLst>
          </a:blip>
          <a:srcRect/>
          <a:stretch>
            <a:fillRect/>
          </a:stretch>
        </p:blipFill>
        <p:spPr bwMode="auto">
          <a:xfrm>
            <a:off x="6705600" y="4495800"/>
            <a:ext cx="2209800" cy="165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12"/>
          <p:cNvSpPr txBox="1">
            <a:spLocks noChangeArrowheads="1"/>
          </p:cNvSpPr>
          <p:nvPr/>
        </p:nvSpPr>
        <p:spPr bwMode="auto">
          <a:xfrm>
            <a:off x="457200" y="10668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defRPr/>
            </a:pPr>
            <a:r>
              <a:rPr lang="en-US" kern="0">
                <a:solidFill>
                  <a:sysClr val="windowText" lastClr="000000"/>
                </a:solidFill>
                <a:latin typeface="+mn-lt"/>
                <a:cs typeface="+mn-cs"/>
              </a:rPr>
              <a:t>Courtesy AMSC</a:t>
            </a:r>
          </a:p>
        </p:txBody>
      </p:sp>
      <p:sp>
        <p:nvSpPr>
          <p:cNvPr id="9" name="Text Box 13"/>
          <p:cNvSpPr txBox="1">
            <a:spLocks noChangeArrowheads="1"/>
          </p:cNvSpPr>
          <p:nvPr/>
        </p:nvSpPr>
        <p:spPr bwMode="auto">
          <a:xfrm>
            <a:off x="4419600" y="5132388"/>
            <a:ext cx="175260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defRPr/>
            </a:pPr>
            <a:r>
              <a:rPr lang="en-US" kern="0" dirty="0">
                <a:solidFill>
                  <a:sysClr val="windowText" lastClr="000000"/>
                </a:solidFill>
                <a:latin typeface="+mn-lt"/>
                <a:cs typeface="+mn-cs"/>
              </a:rPr>
              <a:t>Major Players:</a:t>
            </a:r>
          </a:p>
          <a:p>
            <a:pPr fontAlgn="auto">
              <a:spcBef>
                <a:spcPct val="50000"/>
              </a:spcBef>
              <a:spcAft>
                <a:spcPts val="0"/>
              </a:spcAft>
              <a:buFontTx/>
              <a:buChar char="•"/>
              <a:defRPr/>
            </a:pPr>
            <a:r>
              <a:rPr lang="en-US" kern="0" dirty="0">
                <a:solidFill>
                  <a:sysClr val="windowText" lastClr="000000"/>
                </a:solidFill>
                <a:latin typeface="+mn-lt"/>
                <a:cs typeface="+mn-cs"/>
              </a:rPr>
              <a:t> </a:t>
            </a:r>
            <a:r>
              <a:rPr lang="en-US" kern="0" dirty="0" err="1">
                <a:solidFill>
                  <a:sysClr val="windowText" lastClr="000000"/>
                </a:solidFill>
                <a:latin typeface="+mn-lt"/>
                <a:cs typeface="+mn-cs"/>
              </a:rPr>
              <a:t>AMSC</a:t>
            </a:r>
            <a:endParaRPr lang="en-US" kern="0" dirty="0">
              <a:solidFill>
                <a:sysClr val="windowText" lastClr="000000"/>
              </a:solidFill>
              <a:latin typeface="+mn-lt"/>
              <a:cs typeface="+mn-cs"/>
            </a:endParaRPr>
          </a:p>
          <a:p>
            <a:pPr fontAlgn="auto">
              <a:spcBef>
                <a:spcPct val="50000"/>
              </a:spcBef>
              <a:spcAft>
                <a:spcPts val="0"/>
              </a:spcAft>
              <a:buFontTx/>
              <a:buChar char="•"/>
              <a:defRPr/>
            </a:pPr>
            <a:r>
              <a:rPr lang="en-US" kern="0" dirty="0">
                <a:solidFill>
                  <a:sysClr val="windowText" lastClr="000000"/>
                </a:solidFill>
                <a:latin typeface="+mn-lt"/>
                <a:cs typeface="+mn-cs"/>
              </a:rPr>
              <a:t> </a:t>
            </a:r>
            <a:r>
              <a:rPr lang="en-US" kern="0" dirty="0" err="1">
                <a:solidFill>
                  <a:sysClr val="windowText" lastClr="000000"/>
                </a:solidFill>
                <a:latin typeface="+mn-lt"/>
                <a:cs typeface="+mn-cs"/>
              </a:rPr>
              <a:t>SEI</a:t>
            </a:r>
            <a:endParaRPr lang="en-US" kern="0" dirty="0">
              <a:solidFill>
                <a:sysClr val="windowText" lastClr="000000"/>
              </a:solidFill>
              <a:latin typeface="+mn-lt"/>
              <a:cs typeface="+mn-cs"/>
            </a:endParaRPr>
          </a:p>
        </p:txBody>
      </p:sp>
    </p:spTree>
    <p:extLst>
      <p:ext uri="{BB962C8B-B14F-4D97-AF65-F5344CB8AC3E}">
        <p14:creationId xmlns:p14="http://schemas.microsoft.com/office/powerpoint/2010/main" val="3376274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3"/>
                </p:tgtEl>
              </p:cMediaNode>
            </p:video>
            <p:video>
              <p:cMediaNode>
                <p:cTn id="13"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438400" y="685800"/>
            <a:ext cx="3429000" cy="5292725"/>
            <a:chOff x="2438400" y="686360"/>
            <a:chExt cx="3429000" cy="5292132"/>
          </a:xfrm>
        </p:grpSpPr>
        <p:pic>
          <p:nvPicPr>
            <p:cNvPr id="7680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686360"/>
              <a:ext cx="3429000" cy="455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6" name="Text Box 25"/>
            <p:cNvSpPr txBox="1">
              <a:spLocks noChangeArrowheads="1"/>
            </p:cNvSpPr>
            <p:nvPr/>
          </p:nvSpPr>
          <p:spPr bwMode="auto">
            <a:xfrm>
              <a:off x="3809378" y="5333723"/>
              <a:ext cx="1454916" cy="64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Pirelli</a:t>
              </a:r>
            </a:p>
          </p:txBody>
        </p:sp>
      </p:grpSp>
      <p:pic>
        <p:nvPicPr>
          <p:cNvPr id="931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457200"/>
            <a:ext cx="3611562"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57200"/>
            <a:ext cx="44005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548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nodeType="afterGroup">
                            <p:stCondLst>
                              <p:cond delay="0"/>
                            </p:stCondLst>
                            <p:childTnLst>
                              <p:par>
                                <p:cTn id="8" presetID="2" presetClass="entr" presetSubtype="8" fill="hold" nodeType="afterEffect">
                                  <p:stCondLst>
                                    <p:cond delay="0"/>
                                  </p:stCondLst>
                                  <p:childTnLst>
                                    <p:set>
                                      <p:cBhvr>
                                        <p:cTn id="9" dur="1" fill="hold">
                                          <p:stCondLst>
                                            <p:cond delay="0"/>
                                          </p:stCondLst>
                                        </p:cTn>
                                        <p:tgtEl>
                                          <p:spTgt spid="93186"/>
                                        </p:tgtEl>
                                        <p:attrNameLst>
                                          <p:attrName>style.visibility</p:attrName>
                                        </p:attrNameLst>
                                      </p:cBhvr>
                                      <p:to>
                                        <p:strVal val="visible"/>
                                      </p:to>
                                    </p:set>
                                    <p:anim calcmode="lin" valueType="num">
                                      <p:cBhvr additive="base">
                                        <p:cTn id="10" dur="500" fill="hold"/>
                                        <p:tgtEl>
                                          <p:spTgt spid="93186"/>
                                        </p:tgtEl>
                                        <p:attrNameLst>
                                          <p:attrName>ppt_x</p:attrName>
                                        </p:attrNameLst>
                                      </p:cBhvr>
                                      <p:tavLst>
                                        <p:tav tm="0">
                                          <p:val>
                                            <p:strVal val="0-#ppt_w/2"/>
                                          </p:val>
                                        </p:tav>
                                        <p:tav tm="100000">
                                          <p:val>
                                            <p:strVal val="#ppt_x"/>
                                          </p:val>
                                        </p:tav>
                                      </p:tavLst>
                                    </p:anim>
                                    <p:anim calcmode="lin" valueType="num">
                                      <p:cBhvr additive="base">
                                        <p:cTn id="11" dur="500" fill="hold"/>
                                        <p:tgtEl>
                                          <p:spTgt spid="931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93187"/>
                                        </p:tgtEl>
                                        <p:attrNameLst>
                                          <p:attrName>style.visibility</p:attrName>
                                        </p:attrNameLst>
                                      </p:cBhvr>
                                      <p:to>
                                        <p:strVal val="visible"/>
                                      </p:to>
                                    </p:set>
                                    <p:anim calcmode="lin" valueType="num">
                                      <p:cBhvr additive="base">
                                        <p:cTn id="14" dur="500" fill="hold"/>
                                        <p:tgtEl>
                                          <p:spTgt spid="93187"/>
                                        </p:tgtEl>
                                        <p:attrNameLst>
                                          <p:attrName>ppt_x</p:attrName>
                                        </p:attrNameLst>
                                      </p:cBhvr>
                                      <p:tavLst>
                                        <p:tav tm="0">
                                          <p:val>
                                            <p:strVal val="1+#ppt_w/2"/>
                                          </p:val>
                                        </p:tav>
                                        <p:tav tm="100000">
                                          <p:val>
                                            <p:strVal val="#ppt_x"/>
                                          </p:val>
                                        </p:tav>
                                      </p:tavLst>
                                    </p:anim>
                                    <p:anim calcmode="lin" valueType="num">
                                      <p:cBhvr additive="base">
                                        <p:cTn id="15" dur="500" fill="hold"/>
                                        <p:tgtEl>
                                          <p:spTgt spid="93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763" y="1371600"/>
            <a:ext cx="37338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1"/>
          <p:cNvSpPr>
            <a:spLocks noGrp="1"/>
          </p:cNvSpPr>
          <p:nvPr>
            <p:ph type="title" idx="4294967295"/>
          </p:nvPr>
        </p:nvSpPr>
        <p:spPr>
          <a:xfrm>
            <a:off x="457200" y="76200"/>
            <a:ext cx="8229600" cy="1143000"/>
          </a:xfrm>
        </p:spPr>
        <p:txBody>
          <a:bodyPr/>
          <a:lstStyle/>
          <a:p>
            <a:pPr eaLnBrk="1" hangingPunct="1"/>
            <a:r>
              <a:rPr lang="en-US" smtClean="0"/>
              <a:t>…in their shoes…</a:t>
            </a:r>
          </a:p>
        </p:txBody>
      </p:sp>
      <p:sp>
        <p:nvSpPr>
          <p:cNvPr id="67588" name="Content Placeholder 3"/>
          <p:cNvSpPr>
            <a:spLocks noGrp="1"/>
          </p:cNvSpPr>
          <p:nvPr>
            <p:ph idx="4294967295"/>
          </p:nvPr>
        </p:nvSpPr>
        <p:spPr>
          <a:xfrm>
            <a:off x="4419600" y="1447800"/>
            <a:ext cx="4648200" cy="5105400"/>
          </a:xfrm>
          <a:ln>
            <a:solidFill>
              <a:srgbClr val="FF0000"/>
            </a:solidFill>
            <a:miter lim="800000"/>
            <a:headEnd/>
            <a:tailEnd/>
          </a:ln>
        </p:spPr>
        <p:txBody>
          <a:bodyPr/>
          <a:lstStyle/>
          <a:p>
            <a:pPr eaLnBrk="1" hangingPunct="1"/>
            <a:r>
              <a:rPr lang="en-US" sz="2800" dirty="0" smtClean="0"/>
              <a:t>Paul Archibald Grant</a:t>
            </a:r>
          </a:p>
          <a:p>
            <a:pPr lvl="1" eaLnBrk="1" hangingPunct="1"/>
            <a:r>
              <a:rPr lang="en-US" sz="2400" dirty="0" smtClean="0"/>
              <a:t>W2AGZ</a:t>
            </a:r>
          </a:p>
          <a:p>
            <a:pPr lvl="1" eaLnBrk="1" hangingPunct="1"/>
            <a:r>
              <a:rPr lang="en-US" sz="2400" dirty="0" smtClean="0"/>
              <a:t>US Navy, WWII</a:t>
            </a:r>
          </a:p>
          <a:p>
            <a:pPr lvl="1" eaLnBrk="1" hangingPunct="1"/>
            <a:r>
              <a:rPr lang="en-US" sz="2400" dirty="0" smtClean="0">
                <a:solidFill>
                  <a:srgbClr val="FF0000"/>
                </a:solidFill>
              </a:rPr>
              <a:t>IBM, 1948-1974</a:t>
            </a:r>
          </a:p>
          <a:p>
            <a:pPr lvl="1" eaLnBrk="1" hangingPunct="1"/>
            <a:r>
              <a:rPr lang="en-US" sz="2400" dirty="0" smtClean="0"/>
              <a:t>Ski Patrol, 1948-1970</a:t>
            </a:r>
          </a:p>
          <a:p>
            <a:pPr eaLnBrk="1" hangingPunct="1"/>
            <a:r>
              <a:rPr lang="en-US" sz="2800" dirty="0" smtClean="0"/>
              <a:t>Mary Ann Whalen Grant</a:t>
            </a:r>
            <a:endParaRPr lang="en-US" sz="2400" dirty="0" smtClean="0"/>
          </a:p>
          <a:p>
            <a:pPr lvl="1" eaLnBrk="1" hangingPunct="1"/>
            <a:r>
              <a:rPr lang="en-US" sz="2400" dirty="0" smtClean="0"/>
              <a:t>CYO BB Champ, 1921</a:t>
            </a:r>
          </a:p>
          <a:p>
            <a:pPr lvl="1" eaLnBrk="1" hangingPunct="1"/>
            <a:r>
              <a:rPr lang="en-US" sz="2400" dirty="0" smtClean="0"/>
              <a:t>NYS Bowling Champ, 1939</a:t>
            </a:r>
          </a:p>
          <a:p>
            <a:pPr lvl="1" eaLnBrk="1" hangingPunct="1"/>
            <a:r>
              <a:rPr lang="en-US" sz="2400" dirty="0" smtClean="0"/>
              <a:t>Women’s Baseball, ‘33-’47</a:t>
            </a:r>
          </a:p>
          <a:p>
            <a:pPr lvl="1" eaLnBrk="1" hangingPunct="1"/>
            <a:r>
              <a:rPr lang="en-US" sz="2400" dirty="0" smtClean="0">
                <a:solidFill>
                  <a:srgbClr val="FF0000"/>
                </a:solidFill>
              </a:rPr>
              <a:t>CHG&amp;E, 1927-1965</a:t>
            </a:r>
          </a:p>
          <a:p>
            <a:pPr lvl="1" eaLnBrk="1" hangingPunct="1"/>
            <a:endParaRPr lang="en-US" sz="2400" dirty="0" smtClean="0"/>
          </a:p>
        </p:txBody>
      </p:sp>
    </p:spTree>
    <p:extLst>
      <p:ext uri="{BB962C8B-B14F-4D97-AF65-F5344CB8AC3E}">
        <p14:creationId xmlns:p14="http://schemas.microsoft.com/office/powerpoint/2010/main" val="19443594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a:xfrm>
            <a:off x="304800" y="0"/>
            <a:ext cx="8610600" cy="1143000"/>
          </a:xfrm>
        </p:spPr>
        <p:txBody>
          <a:bodyPr/>
          <a:lstStyle/>
          <a:p>
            <a:pPr eaLnBrk="1" hangingPunct="1"/>
            <a:r>
              <a:rPr lang="en-US" smtClean="0"/>
              <a:t>My Virtual Grandfather (@ 94)</a:t>
            </a:r>
          </a:p>
        </p:txBody>
      </p:sp>
      <p:pic>
        <p:nvPicPr>
          <p:cNvPr id="880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143000"/>
            <a:ext cx="73374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244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468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idx="4294967295"/>
          </p:nvPr>
        </p:nvSpPr>
        <p:spPr>
          <a:xfrm>
            <a:off x="457200" y="0"/>
            <a:ext cx="8229600" cy="1143000"/>
          </a:xfrm>
        </p:spPr>
        <p:txBody>
          <a:bodyPr rtlCol="0">
            <a:normAutofit fontScale="90000"/>
          </a:bodyPr>
          <a:lstStyle/>
          <a:p>
            <a:pPr eaLnBrk="1" fontAlgn="auto" hangingPunct="1">
              <a:spcAft>
                <a:spcPts val="0"/>
              </a:spcAft>
              <a:defRPr/>
            </a:pPr>
            <a:r>
              <a:rPr lang="en-US" dirty="0" smtClean="0">
                <a:solidFill>
                  <a:srgbClr val="00B050"/>
                </a:solidFill>
                <a:latin typeface="Arial" pitchFamily="34" charset="0"/>
                <a:cs typeface="Arial" pitchFamily="34" charset="0"/>
              </a:rPr>
              <a:t>Implementation Technology</a:t>
            </a:r>
            <a:r>
              <a:rPr lang="en-US" dirty="0">
                <a:latin typeface="Arial" pitchFamily="34" charset="0"/>
                <a:cs typeface="Arial" pitchFamily="34" charset="0"/>
              </a:rPr>
              <a:t/>
            </a:r>
            <a:br>
              <a:rPr lang="en-US" dirty="0">
                <a:latin typeface="Arial" pitchFamily="34" charset="0"/>
                <a:cs typeface="Arial" pitchFamily="34" charset="0"/>
              </a:rPr>
            </a:br>
            <a:r>
              <a:rPr lang="en-US" i="1" u="sng" dirty="0">
                <a:latin typeface="Arial" pitchFamily="34" charset="0"/>
                <a:cs typeface="Arial" pitchFamily="34" charset="0"/>
              </a:rPr>
              <a:t>The </a:t>
            </a:r>
            <a:r>
              <a:rPr lang="en-US" i="1" u="sng" dirty="0" err="1">
                <a:latin typeface="Arial" pitchFamily="34" charset="0"/>
                <a:cs typeface="Arial" pitchFamily="34" charset="0"/>
              </a:rPr>
              <a:t>Hydricity</a:t>
            </a:r>
            <a:r>
              <a:rPr lang="en-US" i="1" u="sng" dirty="0">
                <a:latin typeface="Arial" pitchFamily="34" charset="0"/>
                <a:cs typeface="Arial" pitchFamily="34" charset="0"/>
              </a:rPr>
              <a:t> </a:t>
            </a:r>
            <a:r>
              <a:rPr lang="en-US" i="1" u="sng" dirty="0" err="1">
                <a:latin typeface="Arial" pitchFamily="34" charset="0"/>
                <a:cs typeface="Arial" pitchFamily="34" charset="0"/>
              </a:rPr>
              <a:t>SuperCable</a:t>
            </a:r>
            <a:endParaRPr lang="en-US" dirty="0">
              <a:latin typeface="Arial" pitchFamily="34" charset="0"/>
              <a:cs typeface="Arial" pitchFamily="34" charset="0"/>
            </a:endParaRPr>
          </a:p>
        </p:txBody>
      </p:sp>
      <p:grpSp>
        <p:nvGrpSpPr>
          <p:cNvPr id="30723" name="Group 22"/>
          <p:cNvGrpSpPr>
            <a:grpSpLocks/>
          </p:cNvGrpSpPr>
          <p:nvPr/>
        </p:nvGrpSpPr>
        <p:grpSpPr bwMode="auto">
          <a:xfrm>
            <a:off x="361950" y="1266825"/>
            <a:ext cx="3567113" cy="3524250"/>
            <a:chOff x="336" y="384"/>
            <a:chExt cx="3120" cy="3120"/>
          </a:xfrm>
        </p:grpSpPr>
        <p:sp>
          <p:nvSpPr>
            <p:cNvPr id="30755" name="AutoShape 5"/>
            <p:cNvSpPr>
              <a:spLocks noChangeArrowheads="1"/>
            </p:cNvSpPr>
            <p:nvPr/>
          </p:nvSpPr>
          <p:spPr bwMode="auto">
            <a:xfrm>
              <a:off x="336" y="384"/>
              <a:ext cx="3120" cy="3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4 w 21600"/>
                <a:gd name="T25" fmla="*/ 3164 h 21600"/>
                <a:gd name="T26" fmla="*/ 18436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5" y="10800"/>
                  </a:moveTo>
                  <a:cubicBezTo>
                    <a:pt x="1745" y="15801"/>
                    <a:pt x="5799" y="19855"/>
                    <a:pt x="10800" y="19855"/>
                  </a:cubicBezTo>
                  <a:cubicBezTo>
                    <a:pt x="15801" y="19855"/>
                    <a:pt x="19855" y="15801"/>
                    <a:pt x="19855" y="10800"/>
                  </a:cubicBezTo>
                  <a:cubicBezTo>
                    <a:pt x="19855" y="5799"/>
                    <a:pt x="15801" y="1745"/>
                    <a:pt x="10800" y="1745"/>
                  </a:cubicBezTo>
                  <a:cubicBezTo>
                    <a:pt x="5799" y="1745"/>
                    <a:pt x="1745" y="5799"/>
                    <a:pt x="1745" y="10800"/>
                  </a:cubicBezTo>
                  <a:close/>
                </a:path>
              </a:pathLst>
            </a:custGeom>
            <a:solidFill>
              <a:srgbClr val="000000"/>
            </a:solidFill>
            <a:ln w="9525">
              <a:solidFill>
                <a:schemeClr val="tx1"/>
              </a:solidFill>
              <a:round/>
              <a:headEnd/>
              <a:tailEnd/>
            </a:ln>
          </p:spPr>
          <p:txBody>
            <a:bodyPr wrap="none" anchor="ctr"/>
            <a:lstStyle/>
            <a:p>
              <a:endParaRPr lang="en-US"/>
            </a:p>
          </p:txBody>
        </p:sp>
        <p:sp>
          <p:nvSpPr>
            <p:cNvPr id="30756" name="AutoShape 6"/>
            <p:cNvSpPr>
              <a:spLocks noChangeArrowheads="1"/>
            </p:cNvSpPr>
            <p:nvPr/>
          </p:nvSpPr>
          <p:spPr bwMode="auto">
            <a:xfrm>
              <a:off x="597" y="672"/>
              <a:ext cx="2592" cy="25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0757" name="AutoShape 7"/>
            <p:cNvSpPr>
              <a:spLocks noChangeArrowheads="1"/>
            </p:cNvSpPr>
            <p:nvPr/>
          </p:nvSpPr>
          <p:spPr bwMode="auto">
            <a:xfrm>
              <a:off x="576" y="672"/>
              <a:ext cx="2592" cy="25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0758" name="AutoShape 8" descr="Large checker board"/>
            <p:cNvSpPr>
              <a:spLocks noChangeArrowheads="1"/>
            </p:cNvSpPr>
            <p:nvPr/>
          </p:nvSpPr>
          <p:spPr bwMode="auto">
            <a:xfrm>
              <a:off x="594" y="624"/>
              <a:ext cx="2592" cy="26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6 h 21600"/>
                <a:gd name="T26" fmla="*/ 18433 w 21600"/>
                <a:gd name="T27" fmla="*/ 1843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pattFill prst="lgCheck">
              <a:fgClr>
                <a:srgbClr val="BBE0E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59" name="AutoShape 9"/>
            <p:cNvSpPr>
              <a:spLocks noChangeArrowheads="1"/>
            </p:cNvSpPr>
            <p:nvPr/>
          </p:nvSpPr>
          <p:spPr bwMode="auto">
            <a:xfrm>
              <a:off x="1248" y="1314"/>
              <a:ext cx="1266" cy="12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67 h 21600"/>
                <a:gd name="T26" fmla="*/ 18444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06" y="10800"/>
                  </a:moveTo>
                  <a:cubicBezTo>
                    <a:pt x="1706" y="15822"/>
                    <a:pt x="5778" y="19894"/>
                    <a:pt x="10800" y="19894"/>
                  </a:cubicBezTo>
                  <a:cubicBezTo>
                    <a:pt x="15822" y="19894"/>
                    <a:pt x="19894" y="15822"/>
                    <a:pt x="19894" y="10800"/>
                  </a:cubicBezTo>
                  <a:cubicBezTo>
                    <a:pt x="19894" y="5778"/>
                    <a:pt x="15822" y="1706"/>
                    <a:pt x="10800" y="1706"/>
                  </a:cubicBezTo>
                  <a:cubicBezTo>
                    <a:pt x="5778" y="1706"/>
                    <a:pt x="1706" y="5778"/>
                    <a:pt x="1706" y="10800"/>
                  </a:cubicBezTo>
                  <a:close/>
                </a:path>
              </a:pathLst>
            </a:custGeom>
            <a:solidFill>
              <a:srgbClr val="FF0000"/>
            </a:solidFill>
            <a:ln w="12700">
              <a:solidFill>
                <a:schemeClr val="tx1"/>
              </a:solidFill>
              <a:round/>
              <a:headEnd/>
              <a:tailEnd/>
            </a:ln>
          </p:spPr>
          <p:txBody>
            <a:bodyPr wrap="none" anchor="ctr"/>
            <a:lstStyle/>
            <a:p>
              <a:endParaRPr lang="en-US"/>
            </a:p>
          </p:txBody>
        </p:sp>
        <p:sp>
          <p:nvSpPr>
            <p:cNvPr id="30760" name="Oval 10"/>
            <p:cNvSpPr>
              <a:spLocks noChangeArrowheads="1"/>
            </p:cNvSpPr>
            <p:nvPr/>
          </p:nvSpPr>
          <p:spPr bwMode="auto">
            <a:xfrm>
              <a:off x="1353" y="1410"/>
              <a:ext cx="1056" cy="1056"/>
            </a:xfrm>
            <a:prstGeom prst="ellipse">
              <a:avLst/>
            </a:prstGeom>
            <a:gradFill rotWithShape="0">
              <a:gsLst>
                <a:gs pos="0">
                  <a:srgbClr val="475E76"/>
                </a:gs>
                <a:gs pos="50000">
                  <a:srgbClr val="99CCFF"/>
                </a:gs>
                <a:gs pos="100000">
                  <a:srgbClr val="475E76"/>
                </a:gs>
              </a:gsLst>
              <a:lin ang="2700000" scaled="1"/>
            </a:gradFill>
            <a:ln w="9525">
              <a:solidFill>
                <a:schemeClr val="tx1"/>
              </a:solidFill>
              <a:round/>
              <a:headEnd/>
              <a:tailEnd/>
            </a:ln>
          </p:spPr>
          <p:txBody>
            <a:bodyPr wrap="none" anchor="ctr"/>
            <a:lstStyle/>
            <a:p>
              <a:endParaRPr lang="en-US">
                <a:latin typeface="Calibri" pitchFamily="34" charset="0"/>
              </a:endParaRPr>
            </a:p>
          </p:txBody>
        </p:sp>
      </p:grpSp>
      <p:sp>
        <p:nvSpPr>
          <p:cNvPr id="30724" name="Text Box 38"/>
          <p:cNvSpPr txBox="1">
            <a:spLocks noChangeArrowheads="1"/>
          </p:cNvSpPr>
          <p:nvPr/>
        </p:nvSpPr>
        <p:spPr bwMode="auto">
          <a:xfrm>
            <a:off x="3994150" y="1255713"/>
            <a:ext cx="47418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latin typeface="Calibri" pitchFamily="34" charset="0"/>
              </a:rPr>
              <a:t>Dual Delivery of Hydrogen and Electric Power</a:t>
            </a:r>
          </a:p>
        </p:txBody>
      </p:sp>
      <p:grpSp>
        <p:nvGrpSpPr>
          <p:cNvPr id="3" name="Group 53"/>
          <p:cNvGrpSpPr>
            <a:grpSpLocks/>
          </p:cNvGrpSpPr>
          <p:nvPr/>
        </p:nvGrpSpPr>
        <p:grpSpPr bwMode="auto">
          <a:xfrm>
            <a:off x="2257425" y="2128838"/>
            <a:ext cx="6272213" cy="1311275"/>
            <a:chOff x="1422" y="1341"/>
            <a:chExt cx="3951" cy="826"/>
          </a:xfrm>
        </p:grpSpPr>
        <p:sp>
          <p:nvSpPr>
            <p:cNvPr id="30753" name="Text Box 40"/>
            <p:cNvSpPr txBox="1">
              <a:spLocks noChangeArrowheads="1"/>
            </p:cNvSpPr>
            <p:nvPr/>
          </p:nvSpPr>
          <p:spPr bwMode="auto">
            <a:xfrm>
              <a:off x="2970" y="1341"/>
              <a:ext cx="2403"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latin typeface="Calibri" pitchFamily="34" charset="0"/>
                </a:rPr>
                <a:t>Flowing liquid hydrogen or cold H</a:t>
              </a:r>
              <a:r>
                <a:rPr lang="en-US" sz="2000" baseline="-25000">
                  <a:latin typeface="Calibri" pitchFamily="34" charset="0"/>
                </a:rPr>
                <a:t>2</a:t>
              </a:r>
              <a:r>
                <a:rPr lang="en-US" sz="2000">
                  <a:latin typeface="Calibri" pitchFamily="34" charset="0"/>
                </a:rPr>
                <a:t> gas under pressure delivers power and also serves as the refrigerant to …</a:t>
              </a:r>
            </a:p>
          </p:txBody>
        </p:sp>
        <p:sp>
          <p:nvSpPr>
            <p:cNvPr id="30754" name="Line 44"/>
            <p:cNvSpPr>
              <a:spLocks noChangeShapeType="1"/>
            </p:cNvSpPr>
            <p:nvPr/>
          </p:nvSpPr>
          <p:spPr bwMode="auto">
            <a:xfrm flipH="1">
              <a:off x="1422" y="1467"/>
              <a:ext cx="1521" cy="369"/>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4" name="Group 54"/>
          <p:cNvGrpSpPr>
            <a:grpSpLocks/>
          </p:cNvGrpSpPr>
          <p:nvPr/>
        </p:nvGrpSpPr>
        <p:grpSpPr bwMode="auto">
          <a:xfrm>
            <a:off x="2709863" y="3395663"/>
            <a:ext cx="5929312" cy="1192212"/>
            <a:chOff x="1707" y="2139"/>
            <a:chExt cx="3735" cy="751"/>
          </a:xfrm>
        </p:grpSpPr>
        <p:sp>
          <p:nvSpPr>
            <p:cNvPr id="30751" name="Text Box 45"/>
            <p:cNvSpPr txBox="1">
              <a:spLocks noChangeArrowheads="1"/>
            </p:cNvSpPr>
            <p:nvPr/>
          </p:nvSpPr>
          <p:spPr bwMode="auto">
            <a:xfrm>
              <a:off x="2976" y="2256"/>
              <a:ext cx="246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latin typeface="Calibri" pitchFamily="34" charset="0"/>
                </a:rPr>
                <a:t>Enable the transmission of large amounts of electric power losslessly using superconductors</a:t>
              </a:r>
            </a:p>
          </p:txBody>
        </p:sp>
        <p:sp>
          <p:nvSpPr>
            <p:cNvPr id="30752" name="Line 46"/>
            <p:cNvSpPr>
              <a:spLocks noChangeShapeType="1"/>
            </p:cNvSpPr>
            <p:nvPr/>
          </p:nvSpPr>
          <p:spPr bwMode="auto">
            <a:xfrm flipH="1" flipV="1">
              <a:off x="1707" y="2139"/>
              <a:ext cx="1251" cy="225"/>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5" name="Group 55"/>
          <p:cNvGrpSpPr>
            <a:grpSpLocks/>
          </p:cNvGrpSpPr>
          <p:nvPr/>
        </p:nvGrpSpPr>
        <p:grpSpPr bwMode="auto">
          <a:xfrm>
            <a:off x="3033713" y="3690938"/>
            <a:ext cx="5672137" cy="1539875"/>
            <a:chOff x="1911" y="2325"/>
            <a:chExt cx="3573" cy="970"/>
          </a:xfrm>
        </p:grpSpPr>
        <p:sp>
          <p:nvSpPr>
            <p:cNvPr id="30749" name="Text Box 47"/>
            <p:cNvSpPr txBox="1">
              <a:spLocks noChangeArrowheads="1"/>
            </p:cNvSpPr>
            <p:nvPr/>
          </p:nvSpPr>
          <p:spPr bwMode="auto">
            <a:xfrm>
              <a:off x="3018" y="3045"/>
              <a:ext cx="246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latin typeface="Calibri" pitchFamily="34" charset="0"/>
                </a:rPr>
                <a:t>Thermal Insulation</a:t>
              </a:r>
            </a:p>
          </p:txBody>
        </p:sp>
        <p:sp>
          <p:nvSpPr>
            <p:cNvPr id="30750" name="Line 49"/>
            <p:cNvSpPr>
              <a:spLocks noChangeShapeType="1"/>
            </p:cNvSpPr>
            <p:nvPr/>
          </p:nvSpPr>
          <p:spPr bwMode="auto">
            <a:xfrm flipH="1" flipV="1">
              <a:off x="1911" y="2325"/>
              <a:ext cx="1098" cy="846"/>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6" name="Group 60"/>
          <p:cNvGrpSpPr>
            <a:grpSpLocks/>
          </p:cNvGrpSpPr>
          <p:nvPr/>
        </p:nvGrpSpPr>
        <p:grpSpPr bwMode="auto">
          <a:xfrm>
            <a:off x="3314700" y="4400550"/>
            <a:ext cx="5414963" cy="1196975"/>
            <a:chOff x="2088" y="2772"/>
            <a:chExt cx="3411" cy="754"/>
          </a:xfrm>
        </p:grpSpPr>
        <p:sp>
          <p:nvSpPr>
            <p:cNvPr id="30747" name="Text Box 48"/>
            <p:cNvSpPr txBox="1">
              <a:spLocks noChangeArrowheads="1"/>
            </p:cNvSpPr>
            <p:nvPr/>
          </p:nvSpPr>
          <p:spPr bwMode="auto">
            <a:xfrm>
              <a:off x="3033" y="3276"/>
              <a:ext cx="246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latin typeface="Calibri" pitchFamily="34" charset="0"/>
                </a:rPr>
                <a:t>Electrical Insulation</a:t>
              </a:r>
            </a:p>
          </p:txBody>
        </p:sp>
        <p:sp>
          <p:nvSpPr>
            <p:cNvPr id="30748" name="Line 50"/>
            <p:cNvSpPr>
              <a:spLocks noChangeShapeType="1"/>
            </p:cNvSpPr>
            <p:nvPr/>
          </p:nvSpPr>
          <p:spPr bwMode="auto">
            <a:xfrm flipH="1" flipV="1">
              <a:off x="2088" y="2772"/>
              <a:ext cx="927" cy="612"/>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7" name="Group 59"/>
          <p:cNvGrpSpPr>
            <a:grpSpLocks/>
          </p:cNvGrpSpPr>
          <p:nvPr/>
        </p:nvGrpSpPr>
        <p:grpSpPr bwMode="auto">
          <a:xfrm>
            <a:off x="276225" y="5275263"/>
            <a:ext cx="8462963" cy="1177925"/>
            <a:chOff x="174" y="3323"/>
            <a:chExt cx="5331" cy="742"/>
          </a:xfrm>
        </p:grpSpPr>
        <p:grpSp>
          <p:nvGrpSpPr>
            <p:cNvPr id="30730" name="Group 23"/>
            <p:cNvGrpSpPr>
              <a:grpSpLocks/>
            </p:cNvGrpSpPr>
            <p:nvPr/>
          </p:nvGrpSpPr>
          <p:grpSpPr bwMode="auto">
            <a:xfrm>
              <a:off x="174" y="3323"/>
              <a:ext cx="2142" cy="742"/>
              <a:chOff x="2511" y="3166"/>
              <a:chExt cx="2529" cy="931"/>
            </a:xfrm>
          </p:grpSpPr>
          <p:sp>
            <p:nvSpPr>
              <p:cNvPr id="30733" name="Line 24"/>
              <p:cNvSpPr>
                <a:spLocks noChangeShapeType="1"/>
              </p:cNvSpPr>
              <p:nvPr/>
            </p:nvSpPr>
            <p:spPr bwMode="auto">
              <a:xfrm>
                <a:off x="2511" y="3166"/>
                <a:ext cx="0" cy="929"/>
              </a:xfrm>
              <a:prstGeom prst="line">
                <a:avLst/>
              </a:prstGeom>
              <a:noFill/>
              <a:ln w="9525">
                <a:solidFill>
                  <a:schemeClr val="tx1"/>
                </a:solidFill>
                <a:round/>
                <a:headEnd/>
                <a:tailEnd/>
              </a:ln>
              <a:scene3d>
                <a:camera prst="legacyObliqueTopRight">
                  <a:rot lat="0" lon="3300000" rev="0"/>
                </a:camera>
                <a:lightRig rig="legacyFlat3" dir="b"/>
              </a:scene3d>
              <a:sp3d extrusionH="3630600" prstMaterial="legacyMatte">
                <a:bevelT w="13500" h="13500" prst="angle"/>
                <a:bevelB w="13500" h="13500" prst="angle"/>
                <a:extrusionClr>
                  <a:srgbClr val="800000"/>
                </a:extrusionClr>
              </a:sp3d>
              <a:extLst>
                <a:ext uri="{909E8E84-426E-40DD-AFC4-6F175D3DCCD1}">
                  <a14:hiddenFill xmlns:a14="http://schemas.microsoft.com/office/drawing/2010/main">
                    <a:noFill/>
                  </a14:hiddenFill>
                </a:ext>
              </a:extLst>
            </p:spPr>
            <p:txBody>
              <a:bodyPr wrap="none" anchor="ctr">
                <a:flatTx/>
              </a:bodyPr>
              <a:lstStyle/>
              <a:p>
                <a:endParaRPr lang="en-US"/>
              </a:p>
            </p:txBody>
          </p:sp>
          <p:sp>
            <p:nvSpPr>
              <p:cNvPr id="30734" name="AutoShape 25"/>
              <p:cNvSpPr>
                <a:spLocks noChangeArrowheads="1"/>
              </p:cNvSpPr>
              <p:nvPr/>
            </p:nvSpPr>
            <p:spPr bwMode="auto">
              <a:xfrm>
                <a:off x="2511" y="3812"/>
                <a:ext cx="2248" cy="283"/>
              </a:xfrm>
              <a:prstGeom prst="parallelogram">
                <a:avLst>
                  <a:gd name="adj" fmla="val 198587"/>
                </a:avLst>
              </a:prstGeom>
              <a:solidFill>
                <a:srgbClr val="8000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800000"/>
                </a:extrusionClr>
              </a:sp3d>
            </p:spPr>
            <p:txBody>
              <a:bodyPr wrap="none" anchor="ctr">
                <a:flatTx/>
              </a:bodyPr>
              <a:lstStyle/>
              <a:p>
                <a:endParaRPr lang="en-US">
                  <a:latin typeface="Calibri" pitchFamily="34" charset="0"/>
                </a:endParaRPr>
              </a:p>
            </p:txBody>
          </p:sp>
          <p:grpSp>
            <p:nvGrpSpPr>
              <p:cNvPr id="30735" name="Group 26"/>
              <p:cNvGrpSpPr>
                <a:grpSpLocks/>
              </p:cNvGrpSpPr>
              <p:nvPr/>
            </p:nvGrpSpPr>
            <p:grpSpPr bwMode="auto">
              <a:xfrm>
                <a:off x="2632" y="3409"/>
                <a:ext cx="2408" cy="605"/>
                <a:chOff x="2208" y="2544"/>
                <a:chExt cx="3600" cy="1008"/>
              </a:xfrm>
            </p:grpSpPr>
            <p:grpSp>
              <p:nvGrpSpPr>
                <p:cNvPr id="30737" name="Group 27"/>
                <p:cNvGrpSpPr>
                  <a:grpSpLocks/>
                </p:cNvGrpSpPr>
                <p:nvPr/>
              </p:nvGrpSpPr>
              <p:grpSpPr bwMode="auto">
                <a:xfrm>
                  <a:off x="2208" y="2544"/>
                  <a:ext cx="2640" cy="960"/>
                  <a:chOff x="624" y="1296"/>
                  <a:chExt cx="2640" cy="960"/>
                </a:xfrm>
              </p:grpSpPr>
              <p:sp>
                <p:nvSpPr>
                  <p:cNvPr id="363548" name="AutoShape 28"/>
                  <p:cNvSpPr>
                    <a:spLocks noChangeArrowheads="1"/>
                  </p:cNvSpPr>
                  <p:nvPr/>
                </p:nvSpPr>
                <p:spPr bwMode="auto">
                  <a:xfrm rot="15232440">
                    <a:off x="1631" y="322"/>
                    <a:ext cx="659" cy="2607"/>
                  </a:xfrm>
                  <a:prstGeom prst="can">
                    <a:avLst>
                      <a:gd name="adj" fmla="val 68160"/>
                    </a:avLst>
                  </a:prstGeom>
                  <a:gradFill rotWithShape="0">
                    <a:gsLst>
                      <a:gs pos="0">
                        <a:schemeClr val="tx1">
                          <a:gamma/>
                          <a:tint val="0"/>
                          <a:invGamma/>
                        </a:schemeClr>
                      </a:gs>
                      <a:gs pos="100000">
                        <a:schemeClr val="tx1"/>
                      </a:gs>
                    </a:gsLst>
                    <a:lin ang="2700000" scaled="1"/>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mn-lt"/>
                    </a:endParaRPr>
                  </a:p>
                </p:txBody>
              </p:sp>
              <p:pic>
                <p:nvPicPr>
                  <p:cNvPr id="30746"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 y="1600"/>
                    <a:ext cx="566"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38" name="Line 30"/>
                <p:cNvSpPr>
                  <a:spLocks noChangeShapeType="1"/>
                </p:cNvSpPr>
                <p:nvPr/>
              </p:nvSpPr>
              <p:spPr bwMode="auto">
                <a:xfrm flipH="1">
                  <a:off x="2832" y="2784"/>
                  <a:ext cx="384" cy="96"/>
                </a:xfrm>
                <a:prstGeom prst="line">
                  <a:avLst/>
                </a:prstGeom>
                <a:noFill/>
                <a:ln w="2857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30739" name="Text Box 31"/>
                <p:cNvSpPr txBox="1">
                  <a:spLocks noChangeArrowheads="1"/>
                </p:cNvSpPr>
                <p:nvPr/>
              </p:nvSpPr>
              <p:spPr bwMode="auto">
                <a:xfrm>
                  <a:off x="2877" y="2875"/>
                  <a:ext cx="390"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latin typeface="Comic Sans MS" pitchFamily="66" charset="0"/>
                    </a:rPr>
                    <a:t>I</a:t>
                  </a:r>
                </a:p>
              </p:txBody>
            </p:sp>
            <p:grpSp>
              <p:nvGrpSpPr>
                <p:cNvPr id="30740" name="Group 32"/>
                <p:cNvGrpSpPr>
                  <a:grpSpLocks/>
                </p:cNvGrpSpPr>
                <p:nvPr/>
              </p:nvGrpSpPr>
              <p:grpSpPr bwMode="auto">
                <a:xfrm>
                  <a:off x="3168" y="2592"/>
                  <a:ext cx="2640" cy="960"/>
                  <a:chOff x="624" y="1296"/>
                  <a:chExt cx="2640" cy="960"/>
                </a:xfrm>
              </p:grpSpPr>
              <p:sp>
                <p:nvSpPr>
                  <p:cNvPr id="363553" name="AutoShape 33"/>
                  <p:cNvSpPr>
                    <a:spLocks noChangeArrowheads="1"/>
                  </p:cNvSpPr>
                  <p:nvPr/>
                </p:nvSpPr>
                <p:spPr bwMode="auto">
                  <a:xfrm rot="15232440">
                    <a:off x="1631" y="322"/>
                    <a:ext cx="659" cy="2607"/>
                  </a:xfrm>
                  <a:prstGeom prst="can">
                    <a:avLst>
                      <a:gd name="adj" fmla="val 68160"/>
                    </a:avLst>
                  </a:prstGeom>
                  <a:gradFill rotWithShape="0">
                    <a:gsLst>
                      <a:gs pos="0">
                        <a:schemeClr val="tx1">
                          <a:gamma/>
                          <a:tint val="0"/>
                          <a:invGamma/>
                        </a:schemeClr>
                      </a:gs>
                      <a:gs pos="100000">
                        <a:schemeClr val="tx1"/>
                      </a:gs>
                    </a:gsLst>
                    <a:lin ang="2700000" scaled="1"/>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mn-lt"/>
                    </a:endParaRPr>
                  </a:p>
                </p:txBody>
              </p:sp>
              <p:pic>
                <p:nvPicPr>
                  <p:cNvPr id="30744"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 y="1600"/>
                    <a:ext cx="566"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41" name="Line 35"/>
                <p:cNvSpPr>
                  <a:spLocks noChangeShapeType="1"/>
                </p:cNvSpPr>
                <p:nvPr/>
              </p:nvSpPr>
              <p:spPr bwMode="auto">
                <a:xfrm flipH="1">
                  <a:off x="3840" y="2832"/>
                  <a:ext cx="384" cy="96"/>
                </a:xfrm>
                <a:prstGeom prst="line">
                  <a:avLst/>
                </a:prstGeom>
                <a:noFill/>
                <a:ln w="28575">
                  <a:solidFill>
                    <a:schemeClr val="tx1"/>
                  </a:solidFill>
                  <a:round/>
                  <a:headEnd type="triangle"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30742" name="Text Box 36"/>
                <p:cNvSpPr txBox="1">
                  <a:spLocks noChangeArrowheads="1"/>
                </p:cNvSpPr>
                <p:nvPr/>
              </p:nvSpPr>
              <p:spPr bwMode="auto">
                <a:xfrm>
                  <a:off x="4077" y="2879"/>
                  <a:ext cx="390"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latin typeface="Comic Sans MS" pitchFamily="66" charset="0"/>
                    </a:rPr>
                    <a:t>I</a:t>
                  </a:r>
                </a:p>
              </p:txBody>
            </p:sp>
          </p:grpSp>
          <p:sp>
            <p:nvSpPr>
              <p:cNvPr id="30736" name="Line 37"/>
              <p:cNvSpPr>
                <a:spLocks noChangeShapeType="1"/>
              </p:cNvSpPr>
              <p:nvPr/>
            </p:nvSpPr>
            <p:spPr bwMode="auto">
              <a:xfrm>
                <a:off x="4176" y="3168"/>
                <a:ext cx="0" cy="929"/>
              </a:xfrm>
              <a:prstGeom prst="line">
                <a:avLst/>
              </a:prstGeom>
              <a:noFill/>
              <a:ln w="9525">
                <a:solidFill>
                  <a:schemeClr val="tx1"/>
                </a:solidFill>
                <a:round/>
                <a:headEnd/>
                <a:tailEnd/>
              </a:ln>
              <a:scene3d>
                <a:camera prst="legacyObliqueTopRight">
                  <a:rot lat="0" lon="3300000" rev="0"/>
                </a:camera>
                <a:lightRig rig="legacyFlat3" dir="b"/>
              </a:scene3d>
              <a:sp3d extrusionH="1801800" prstMaterial="legacyMatte">
                <a:bevelT w="13500" h="13500" prst="angle"/>
                <a:bevelB w="13500" h="13500" prst="angle"/>
                <a:extrusionClr>
                  <a:srgbClr val="800000"/>
                </a:extrusionClr>
              </a:sp3d>
              <a:extLst>
                <a:ext uri="{909E8E84-426E-40DD-AFC4-6F175D3DCCD1}">
                  <a14:hiddenFill xmlns:a14="http://schemas.microsoft.com/office/drawing/2010/main">
                    <a:noFill/>
                  </a14:hiddenFill>
                </a:ext>
              </a:extLst>
            </p:spPr>
            <p:txBody>
              <a:bodyPr wrap="none" anchor="ctr">
                <a:flatTx/>
              </a:bodyPr>
              <a:lstStyle/>
              <a:p>
                <a:endParaRPr lang="en-US"/>
              </a:p>
            </p:txBody>
          </p:sp>
        </p:grpSp>
        <p:sp>
          <p:nvSpPr>
            <p:cNvPr id="30731" name="Text Box 51"/>
            <p:cNvSpPr txBox="1">
              <a:spLocks noChangeArrowheads="1"/>
            </p:cNvSpPr>
            <p:nvPr/>
          </p:nvSpPr>
          <p:spPr bwMode="auto">
            <a:xfrm>
              <a:off x="3039" y="3597"/>
              <a:ext cx="24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latin typeface="Calibri" pitchFamily="34" charset="0"/>
                </a:rPr>
                <a:t>Enclosed in underground tunnel or trench</a:t>
              </a:r>
            </a:p>
          </p:txBody>
        </p:sp>
        <p:sp>
          <p:nvSpPr>
            <p:cNvPr id="30732" name="Line 52"/>
            <p:cNvSpPr>
              <a:spLocks noChangeShapeType="1"/>
            </p:cNvSpPr>
            <p:nvPr/>
          </p:nvSpPr>
          <p:spPr bwMode="auto">
            <a:xfrm flipH="1" flipV="1">
              <a:off x="2787" y="3723"/>
              <a:ext cx="261" cy="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grpSp>
    </p:spTree>
    <p:extLst>
      <p:ext uri="{BB962C8B-B14F-4D97-AF65-F5344CB8AC3E}">
        <p14:creationId xmlns:p14="http://schemas.microsoft.com/office/powerpoint/2010/main" val="2894067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54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Text Box 3"/>
          <p:cNvSpPr txBox="1">
            <a:spLocks noChangeArrowheads="1"/>
          </p:cNvSpPr>
          <p:nvPr/>
        </p:nvSpPr>
        <p:spPr bwMode="auto">
          <a:xfrm>
            <a:off x="5638800" y="2209800"/>
            <a:ext cx="3124200" cy="22383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800">
                <a:latin typeface="Calibri" pitchFamily="34" charset="0"/>
              </a:rPr>
              <a:t>Published in</a:t>
            </a:r>
          </a:p>
          <a:p>
            <a:pPr eaLnBrk="1" hangingPunct="1">
              <a:spcBef>
                <a:spcPct val="50000"/>
              </a:spcBef>
            </a:pPr>
            <a:r>
              <a:rPr lang="en-US" sz="2800" b="1">
                <a:latin typeface="Calibri" pitchFamily="34" charset="0"/>
              </a:rPr>
              <a:t>SCIENTIFIC</a:t>
            </a:r>
            <a:br>
              <a:rPr lang="en-US" sz="2800" b="1">
                <a:latin typeface="Calibri" pitchFamily="34" charset="0"/>
              </a:rPr>
            </a:br>
            <a:r>
              <a:rPr lang="en-US" sz="2800" b="1">
                <a:latin typeface="Calibri" pitchFamily="34" charset="0"/>
              </a:rPr>
              <a:t>AMERICAN</a:t>
            </a:r>
          </a:p>
          <a:p>
            <a:pPr eaLnBrk="1" hangingPunct="1">
              <a:spcBef>
                <a:spcPct val="50000"/>
              </a:spcBef>
            </a:pPr>
            <a:r>
              <a:rPr lang="en-US" sz="2800">
                <a:latin typeface="Calibri" pitchFamily="34" charset="0"/>
              </a:rPr>
              <a:t>July, 2006</a:t>
            </a:r>
          </a:p>
        </p:txBody>
      </p:sp>
      <p:pic>
        <p:nvPicPr>
          <p:cNvPr id="2222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
            <a:ext cx="38862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 Box 3"/>
          <p:cNvSpPr txBox="1">
            <a:spLocks noChangeArrowheads="1"/>
          </p:cNvSpPr>
          <p:nvPr/>
        </p:nvSpPr>
        <p:spPr bwMode="auto">
          <a:xfrm>
            <a:off x="5486400" y="4848225"/>
            <a:ext cx="3429000" cy="175418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800" b="1">
                <a:latin typeface="Calibri" pitchFamily="34" charset="0"/>
              </a:rPr>
              <a:t>“System Crash”</a:t>
            </a:r>
          </a:p>
          <a:p>
            <a:pPr eaLnBrk="1" hangingPunct="1">
              <a:spcBef>
                <a:spcPct val="50000"/>
              </a:spcBef>
            </a:pPr>
            <a:r>
              <a:rPr lang="en-US" sz="2400">
                <a:latin typeface="Calibri" pitchFamily="34" charset="0"/>
              </a:rPr>
              <a:t>Omni Productions,</a:t>
            </a:r>
            <a:br>
              <a:rPr lang="en-US" sz="2400">
                <a:latin typeface="Calibri" pitchFamily="34" charset="0"/>
              </a:rPr>
            </a:br>
            <a:r>
              <a:rPr lang="en-US" sz="2400">
                <a:latin typeface="Calibri" pitchFamily="34" charset="0"/>
              </a:rPr>
              <a:t>Vancouver, BC</a:t>
            </a:r>
            <a:r>
              <a:rPr lang="en-US" sz="2800">
                <a:latin typeface="Calibri" pitchFamily="34" charset="0"/>
              </a:rPr>
              <a:t/>
            </a:r>
            <a:br>
              <a:rPr lang="en-US" sz="2800">
                <a:latin typeface="Calibri" pitchFamily="34" charset="0"/>
              </a:rPr>
            </a:br>
            <a:r>
              <a:rPr lang="en-US" sz="2000">
                <a:latin typeface="Calibri" pitchFamily="34" charset="0"/>
              </a:rPr>
              <a:t>CBC Broadcast October, 2008</a:t>
            </a:r>
            <a:endParaRPr lang="en-US" sz="2800">
              <a:latin typeface="Calibri" pitchFamily="34" charset="0"/>
            </a:endParaRPr>
          </a:p>
        </p:txBody>
      </p:sp>
    </p:spTree>
    <p:extLst>
      <p:ext uri="{BB962C8B-B14F-4D97-AF65-F5344CB8AC3E}">
        <p14:creationId xmlns:p14="http://schemas.microsoft.com/office/powerpoint/2010/main" val="3229356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2626"/>
                                        </p:tgtEl>
                                        <p:attrNameLst>
                                          <p:attrName>style.visibility</p:attrName>
                                        </p:attrNameLst>
                                      </p:cBhvr>
                                      <p:to>
                                        <p:strVal val="visible"/>
                                      </p:to>
                                    </p:set>
                                    <p:animEffect transition="in" filter="dissolve">
                                      <p:cBhvr>
                                        <p:cTn id="7" dur="500"/>
                                        <p:tgtEl>
                                          <p:spTgt spid="282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262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304800" y="76200"/>
            <a:ext cx="8610600" cy="1143000"/>
          </a:xfrm>
        </p:spPr>
        <p:txBody>
          <a:bodyPr/>
          <a:lstStyle/>
          <a:p>
            <a:pPr eaLnBrk="1" hangingPunct="1"/>
            <a:r>
              <a:rPr lang="en-US" dirty="0" err="1" smtClean="0">
                <a:solidFill>
                  <a:srgbClr val="00B050"/>
                </a:solidFill>
                <a:latin typeface="Arial" pitchFamily="34" charset="0"/>
                <a:cs typeface="Arial" pitchFamily="34" charset="0"/>
              </a:rPr>
              <a:t>SuperCities</a:t>
            </a:r>
            <a:r>
              <a:rPr lang="en-US" dirty="0" smtClean="0">
                <a:solidFill>
                  <a:srgbClr val="00B050"/>
                </a:solidFill>
                <a:latin typeface="Arial" pitchFamily="34" charset="0"/>
                <a:cs typeface="Arial" pitchFamily="34" charset="0"/>
              </a:rPr>
              <a:t> &amp; </a:t>
            </a:r>
            <a:r>
              <a:rPr lang="en-US" dirty="0" err="1" smtClean="0">
                <a:solidFill>
                  <a:srgbClr val="00B050"/>
                </a:solidFill>
                <a:latin typeface="Arial" pitchFamily="34" charset="0"/>
                <a:cs typeface="Arial" pitchFamily="34" charset="0"/>
              </a:rPr>
              <a:t>SuperGrids</a:t>
            </a:r>
            <a:endParaRPr lang="en-US" dirty="0" smtClean="0">
              <a:solidFill>
                <a:srgbClr val="00B050"/>
              </a:solidFill>
              <a:latin typeface="Arial" pitchFamily="34" charset="0"/>
              <a:cs typeface="Arial" pitchFamily="34" charset="0"/>
            </a:endParaRPr>
          </a:p>
        </p:txBody>
      </p:sp>
      <p:sp>
        <p:nvSpPr>
          <p:cNvPr id="113667" name="Text Box 8"/>
          <p:cNvSpPr txBox="1">
            <a:spLocks noChangeArrowheads="1"/>
          </p:cNvSpPr>
          <p:nvPr/>
        </p:nvSpPr>
        <p:spPr bwMode="auto">
          <a:xfrm>
            <a:off x="5472113" y="1171575"/>
            <a:ext cx="352901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lnSpc>
                <a:spcPct val="95000"/>
              </a:lnSpc>
              <a:spcBef>
                <a:spcPct val="25000"/>
              </a:spcBef>
              <a:spcAft>
                <a:spcPct val="25000"/>
              </a:spcAft>
              <a:buFontTx/>
              <a:buChar char="•"/>
            </a:pPr>
            <a:r>
              <a:rPr lang="en-US" sz="2400">
                <a:solidFill>
                  <a:srgbClr val="454545"/>
                </a:solidFill>
                <a:latin typeface="Calibri" pitchFamily="34" charset="0"/>
              </a:rPr>
              <a:t>Nuclear Power can generate both electricity and hydrogen – “Hydricity”</a:t>
            </a:r>
            <a:endParaRPr lang="en-US" sz="2400">
              <a:solidFill>
                <a:srgbClr val="000000"/>
              </a:solidFill>
              <a:latin typeface="Calibri" pitchFamily="34" charset="0"/>
            </a:endParaRPr>
          </a:p>
        </p:txBody>
      </p:sp>
      <p:sp>
        <p:nvSpPr>
          <p:cNvPr id="359433" name="Text Box 9"/>
          <p:cNvSpPr txBox="1">
            <a:spLocks noChangeArrowheads="1"/>
          </p:cNvSpPr>
          <p:nvPr/>
        </p:nvSpPr>
        <p:spPr bwMode="auto">
          <a:xfrm>
            <a:off x="5497513" y="2657475"/>
            <a:ext cx="352901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lnSpc>
                <a:spcPct val="95000"/>
              </a:lnSpc>
              <a:spcBef>
                <a:spcPct val="25000"/>
              </a:spcBef>
              <a:spcAft>
                <a:spcPct val="25000"/>
              </a:spcAft>
              <a:buFontTx/>
              <a:buChar char="•"/>
            </a:pPr>
            <a:r>
              <a:rPr lang="en-US" sz="2400">
                <a:solidFill>
                  <a:srgbClr val="454545"/>
                </a:solidFill>
                <a:latin typeface="Calibri" pitchFamily="34" charset="0"/>
              </a:rPr>
              <a:t>Hydricity can be distributed in underground pipelines like natural gas</a:t>
            </a:r>
            <a:endParaRPr lang="en-US" sz="2400">
              <a:solidFill>
                <a:srgbClr val="000000"/>
              </a:solidFill>
              <a:latin typeface="Calibri" pitchFamily="34" charset="0"/>
            </a:endParaRPr>
          </a:p>
        </p:txBody>
      </p:sp>
      <p:sp>
        <p:nvSpPr>
          <p:cNvPr id="359434" name="Text Box 10"/>
          <p:cNvSpPr txBox="1">
            <a:spLocks noChangeArrowheads="1"/>
          </p:cNvSpPr>
          <p:nvPr/>
        </p:nvSpPr>
        <p:spPr bwMode="auto">
          <a:xfrm>
            <a:off x="5503863" y="4164013"/>
            <a:ext cx="352901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lnSpc>
                <a:spcPct val="95000"/>
              </a:lnSpc>
              <a:spcBef>
                <a:spcPct val="25000"/>
              </a:spcBef>
              <a:spcAft>
                <a:spcPct val="25000"/>
              </a:spcAft>
              <a:buFontTx/>
              <a:buChar char="•"/>
            </a:pPr>
            <a:r>
              <a:rPr lang="en-US" sz="2400">
                <a:solidFill>
                  <a:srgbClr val="454545"/>
                </a:solidFill>
                <a:latin typeface="Calibri" pitchFamily="34" charset="0"/>
              </a:rPr>
              <a:t>The infrastructure can take the form of a </a:t>
            </a:r>
            <a:r>
              <a:rPr lang="en-US" sz="2400" b="1">
                <a:solidFill>
                  <a:srgbClr val="33CC33"/>
                </a:solidFill>
                <a:latin typeface="Calibri" pitchFamily="34" charset="0"/>
              </a:rPr>
              <a:t>SuperGrid</a:t>
            </a:r>
          </a:p>
        </p:txBody>
      </p:sp>
      <p:sp>
        <p:nvSpPr>
          <p:cNvPr id="359435" name="Text Box 11"/>
          <p:cNvSpPr txBox="1">
            <a:spLocks noChangeArrowheads="1"/>
          </p:cNvSpPr>
          <p:nvPr/>
        </p:nvSpPr>
        <p:spPr bwMode="auto">
          <a:xfrm>
            <a:off x="5497513" y="5189538"/>
            <a:ext cx="35290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lnSpc>
                <a:spcPct val="95000"/>
              </a:lnSpc>
              <a:spcBef>
                <a:spcPct val="25000"/>
              </a:spcBef>
              <a:spcAft>
                <a:spcPct val="25000"/>
              </a:spcAft>
              <a:buFontTx/>
              <a:buChar char="•"/>
            </a:pPr>
            <a:r>
              <a:rPr lang="en-US" sz="2400">
                <a:solidFill>
                  <a:srgbClr val="454545"/>
                </a:solidFill>
                <a:latin typeface="Calibri" pitchFamily="34" charset="0"/>
              </a:rPr>
              <a:t>…or a</a:t>
            </a:r>
            <a:br>
              <a:rPr lang="en-US" sz="2400">
                <a:solidFill>
                  <a:srgbClr val="454545"/>
                </a:solidFill>
                <a:latin typeface="Calibri" pitchFamily="34" charset="0"/>
              </a:rPr>
            </a:br>
            <a:r>
              <a:rPr lang="en-US" sz="2400" b="1">
                <a:solidFill>
                  <a:srgbClr val="0099CC"/>
                </a:solidFill>
                <a:latin typeface="Calibri" pitchFamily="34" charset="0"/>
              </a:rPr>
              <a:t>SuperCity</a:t>
            </a:r>
          </a:p>
        </p:txBody>
      </p:sp>
      <p:grpSp>
        <p:nvGrpSpPr>
          <p:cNvPr id="2" name="Group 150"/>
          <p:cNvGrpSpPr>
            <a:grpSpLocks noChangeAspect="1"/>
          </p:cNvGrpSpPr>
          <p:nvPr/>
        </p:nvGrpSpPr>
        <p:grpSpPr bwMode="auto">
          <a:xfrm>
            <a:off x="331788" y="3827463"/>
            <a:ext cx="4919662" cy="2725737"/>
            <a:chOff x="209" y="2370"/>
            <a:chExt cx="3099" cy="1717"/>
          </a:xfrm>
        </p:grpSpPr>
        <p:sp>
          <p:nvSpPr>
            <p:cNvPr id="113673" name="AutoShape 149"/>
            <p:cNvSpPr>
              <a:spLocks noChangeAspect="1" noChangeArrowheads="1" noTextEdit="1"/>
            </p:cNvSpPr>
            <p:nvPr/>
          </p:nvSpPr>
          <p:spPr bwMode="auto">
            <a:xfrm>
              <a:off x="209" y="2370"/>
              <a:ext cx="3099" cy="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13674" name="Picture 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2396"/>
              <a:ext cx="309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5" name="Rectangle 152"/>
            <p:cNvSpPr>
              <a:spLocks noChangeArrowheads="1"/>
            </p:cNvSpPr>
            <p:nvPr/>
          </p:nvSpPr>
          <p:spPr bwMode="auto">
            <a:xfrm>
              <a:off x="395" y="2544"/>
              <a:ext cx="6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Supermarket</a:t>
              </a:r>
              <a:endParaRPr lang="en-US">
                <a:solidFill>
                  <a:srgbClr val="000000"/>
                </a:solidFill>
                <a:latin typeface="Calibri" pitchFamily="34" charset="0"/>
              </a:endParaRPr>
            </a:p>
          </p:txBody>
        </p:sp>
        <p:sp>
          <p:nvSpPr>
            <p:cNvPr id="113676" name="Rectangle 153"/>
            <p:cNvSpPr>
              <a:spLocks noChangeArrowheads="1"/>
            </p:cNvSpPr>
            <p:nvPr/>
          </p:nvSpPr>
          <p:spPr bwMode="auto">
            <a:xfrm>
              <a:off x="1404" y="2442"/>
              <a:ext cx="32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School</a:t>
              </a:r>
              <a:endParaRPr lang="en-US">
                <a:solidFill>
                  <a:srgbClr val="000000"/>
                </a:solidFill>
                <a:latin typeface="Calibri" pitchFamily="34" charset="0"/>
              </a:endParaRPr>
            </a:p>
          </p:txBody>
        </p:sp>
        <p:sp>
          <p:nvSpPr>
            <p:cNvPr id="113677" name="Rectangle 154"/>
            <p:cNvSpPr>
              <a:spLocks noChangeArrowheads="1"/>
            </p:cNvSpPr>
            <p:nvPr/>
          </p:nvSpPr>
          <p:spPr bwMode="auto">
            <a:xfrm>
              <a:off x="2361" y="2497"/>
              <a:ext cx="2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Home</a:t>
              </a:r>
              <a:endParaRPr lang="en-US">
                <a:solidFill>
                  <a:srgbClr val="000000"/>
                </a:solidFill>
                <a:latin typeface="Calibri" pitchFamily="34" charset="0"/>
              </a:endParaRPr>
            </a:p>
          </p:txBody>
        </p:sp>
        <p:sp>
          <p:nvSpPr>
            <p:cNvPr id="113678" name="Rectangle 155"/>
            <p:cNvSpPr>
              <a:spLocks noChangeArrowheads="1"/>
            </p:cNvSpPr>
            <p:nvPr/>
          </p:nvSpPr>
          <p:spPr bwMode="auto">
            <a:xfrm>
              <a:off x="2685" y="2800"/>
              <a:ext cx="53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Family Car</a:t>
              </a:r>
              <a:endParaRPr lang="en-US">
                <a:solidFill>
                  <a:srgbClr val="000000"/>
                </a:solidFill>
                <a:latin typeface="Calibri" pitchFamily="34" charset="0"/>
              </a:endParaRPr>
            </a:p>
          </p:txBody>
        </p:sp>
        <p:sp>
          <p:nvSpPr>
            <p:cNvPr id="113679" name="Rectangle 156"/>
            <p:cNvSpPr>
              <a:spLocks noChangeArrowheads="1"/>
            </p:cNvSpPr>
            <p:nvPr/>
          </p:nvSpPr>
          <p:spPr bwMode="auto">
            <a:xfrm>
              <a:off x="307" y="3793"/>
              <a:ext cx="23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DNA</a:t>
              </a:r>
              <a:endParaRPr lang="en-US">
                <a:solidFill>
                  <a:srgbClr val="000000"/>
                </a:solidFill>
                <a:latin typeface="Calibri" pitchFamily="34" charset="0"/>
              </a:endParaRPr>
            </a:p>
          </p:txBody>
        </p:sp>
        <p:sp>
          <p:nvSpPr>
            <p:cNvPr id="113680" name="Rectangle 157"/>
            <p:cNvSpPr>
              <a:spLocks noChangeArrowheads="1"/>
            </p:cNvSpPr>
            <p:nvPr/>
          </p:nvSpPr>
          <p:spPr bwMode="auto">
            <a:xfrm>
              <a:off x="541"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a:t>
              </a:r>
              <a:endParaRPr lang="en-US">
                <a:solidFill>
                  <a:srgbClr val="000000"/>
                </a:solidFill>
                <a:latin typeface="Calibri" pitchFamily="34" charset="0"/>
              </a:endParaRPr>
            </a:p>
          </p:txBody>
        </p:sp>
        <p:sp>
          <p:nvSpPr>
            <p:cNvPr id="113681" name="Rectangle 158"/>
            <p:cNvSpPr>
              <a:spLocks noChangeArrowheads="1"/>
            </p:cNvSpPr>
            <p:nvPr/>
          </p:nvSpPr>
          <p:spPr bwMode="auto">
            <a:xfrm>
              <a:off x="604" y="3793"/>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to</a:t>
              </a:r>
              <a:endParaRPr lang="en-US">
                <a:solidFill>
                  <a:srgbClr val="000000"/>
                </a:solidFill>
                <a:latin typeface="Calibri" pitchFamily="34" charset="0"/>
              </a:endParaRPr>
            </a:p>
          </p:txBody>
        </p:sp>
        <p:sp>
          <p:nvSpPr>
            <p:cNvPr id="113682" name="Rectangle 159"/>
            <p:cNvSpPr>
              <a:spLocks noChangeArrowheads="1"/>
            </p:cNvSpPr>
            <p:nvPr/>
          </p:nvSpPr>
          <p:spPr bwMode="auto">
            <a:xfrm>
              <a:off x="707"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a:t>
              </a:r>
              <a:endParaRPr lang="en-US">
                <a:solidFill>
                  <a:srgbClr val="000000"/>
                </a:solidFill>
                <a:latin typeface="Calibri" pitchFamily="34" charset="0"/>
              </a:endParaRPr>
            </a:p>
          </p:txBody>
        </p:sp>
        <p:sp>
          <p:nvSpPr>
            <p:cNvPr id="113683" name="Rectangle 160"/>
            <p:cNvSpPr>
              <a:spLocks noChangeArrowheads="1"/>
            </p:cNvSpPr>
            <p:nvPr/>
          </p:nvSpPr>
          <p:spPr bwMode="auto">
            <a:xfrm>
              <a:off x="771" y="3793"/>
              <a:ext cx="50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order.com</a:t>
              </a:r>
              <a:endParaRPr lang="en-US">
                <a:solidFill>
                  <a:srgbClr val="000000"/>
                </a:solidFill>
                <a:latin typeface="Calibri" pitchFamily="34" charset="0"/>
              </a:endParaRPr>
            </a:p>
          </p:txBody>
        </p:sp>
        <p:sp>
          <p:nvSpPr>
            <p:cNvPr id="113684" name="Rectangle 161"/>
            <p:cNvSpPr>
              <a:spLocks noChangeArrowheads="1"/>
            </p:cNvSpPr>
            <p:nvPr/>
          </p:nvSpPr>
          <p:spPr bwMode="auto">
            <a:xfrm>
              <a:off x="1734" y="3310"/>
              <a:ext cx="38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Nuclear</a:t>
              </a:r>
              <a:endParaRPr lang="en-US">
                <a:solidFill>
                  <a:srgbClr val="000000"/>
                </a:solidFill>
                <a:latin typeface="Calibri" pitchFamily="34" charset="0"/>
              </a:endParaRPr>
            </a:p>
          </p:txBody>
        </p:sp>
        <p:sp>
          <p:nvSpPr>
            <p:cNvPr id="113685" name="Rectangle 162"/>
            <p:cNvSpPr>
              <a:spLocks noChangeArrowheads="1"/>
            </p:cNvSpPr>
            <p:nvPr/>
          </p:nvSpPr>
          <p:spPr bwMode="auto">
            <a:xfrm>
              <a:off x="1804" y="3434"/>
              <a:ext cx="24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plant</a:t>
              </a:r>
              <a:endParaRPr lang="en-US">
                <a:solidFill>
                  <a:srgbClr val="000000"/>
                </a:solidFill>
                <a:latin typeface="Calibri" pitchFamily="34" charset="0"/>
              </a:endParaRPr>
            </a:p>
          </p:txBody>
        </p:sp>
        <p:sp>
          <p:nvSpPr>
            <p:cNvPr id="113686" name="Freeform 163"/>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113687" name="Rectangle 164"/>
            <p:cNvSpPr>
              <a:spLocks noChangeArrowheads="1"/>
            </p:cNvSpPr>
            <p:nvPr/>
          </p:nvSpPr>
          <p:spPr bwMode="auto">
            <a:xfrm>
              <a:off x="3029" y="249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a:t>
              </a:r>
              <a:endParaRPr lang="en-US">
                <a:solidFill>
                  <a:srgbClr val="000000"/>
                </a:solidFill>
                <a:latin typeface="Calibri" pitchFamily="34" charset="0"/>
              </a:endParaRPr>
            </a:p>
          </p:txBody>
        </p:sp>
        <p:sp>
          <p:nvSpPr>
            <p:cNvPr id="113688" name="Rectangle 165"/>
            <p:cNvSpPr>
              <a:spLocks noChangeArrowheads="1"/>
            </p:cNvSpPr>
            <p:nvPr/>
          </p:nvSpPr>
          <p:spPr bwMode="auto">
            <a:xfrm>
              <a:off x="3108" y="256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689" name="Rectangle 166"/>
            <p:cNvSpPr>
              <a:spLocks noChangeArrowheads="1"/>
            </p:cNvSpPr>
            <p:nvPr/>
          </p:nvSpPr>
          <p:spPr bwMode="auto">
            <a:xfrm>
              <a:off x="2027" y="374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a:t>
              </a:r>
              <a:endParaRPr lang="en-US">
                <a:solidFill>
                  <a:srgbClr val="000000"/>
                </a:solidFill>
                <a:latin typeface="Calibri" pitchFamily="34" charset="0"/>
              </a:endParaRPr>
            </a:p>
          </p:txBody>
        </p:sp>
        <p:sp>
          <p:nvSpPr>
            <p:cNvPr id="113690" name="Rectangle 167"/>
            <p:cNvSpPr>
              <a:spLocks noChangeArrowheads="1"/>
            </p:cNvSpPr>
            <p:nvPr/>
          </p:nvSpPr>
          <p:spPr bwMode="auto">
            <a:xfrm>
              <a:off x="2106" y="381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691" name="Line 168"/>
            <p:cNvSpPr>
              <a:spLocks noChangeShapeType="1"/>
            </p:cNvSpPr>
            <p:nvPr/>
          </p:nvSpPr>
          <p:spPr bwMode="auto">
            <a:xfrm flipV="1">
              <a:off x="2128" y="3610"/>
              <a:ext cx="258"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2" name="Line 169"/>
            <p:cNvSpPr>
              <a:spLocks noChangeShapeType="1"/>
            </p:cNvSpPr>
            <p:nvPr/>
          </p:nvSpPr>
          <p:spPr bwMode="auto">
            <a:xfrm flipV="1">
              <a:off x="2128" y="3610"/>
              <a:ext cx="372" cy="17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3" name="Rectangle 170"/>
            <p:cNvSpPr>
              <a:spLocks noChangeArrowheads="1"/>
            </p:cNvSpPr>
            <p:nvPr/>
          </p:nvSpPr>
          <p:spPr bwMode="auto">
            <a:xfrm>
              <a:off x="2256" y="3921"/>
              <a:ext cx="55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HTSC/MgB</a:t>
              </a:r>
              <a:endParaRPr lang="en-US">
                <a:solidFill>
                  <a:srgbClr val="000000"/>
                </a:solidFill>
                <a:latin typeface="Calibri" pitchFamily="34" charset="0"/>
              </a:endParaRPr>
            </a:p>
          </p:txBody>
        </p:sp>
        <p:sp>
          <p:nvSpPr>
            <p:cNvPr id="113694" name="Rectangle 171"/>
            <p:cNvSpPr>
              <a:spLocks noChangeArrowheads="1"/>
            </p:cNvSpPr>
            <p:nvPr/>
          </p:nvSpPr>
          <p:spPr bwMode="auto">
            <a:xfrm>
              <a:off x="2806" y="3988"/>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695" name="Line 172"/>
            <p:cNvSpPr>
              <a:spLocks noChangeShapeType="1"/>
            </p:cNvSpPr>
            <p:nvPr/>
          </p:nvSpPr>
          <p:spPr bwMode="auto">
            <a:xfrm flipV="1">
              <a:off x="2386" y="3661"/>
              <a:ext cx="114" cy="23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6" name="Line 173"/>
            <p:cNvSpPr>
              <a:spLocks noChangeShapeType="1"/>
            </p:cNvSpPr>
            <p:nvPr/>
          </p:nvSpPr>
          <p:spPr bwMode="auto">
            <a:xfrm flipV="1">
              <a:off x="2386" y="3738"/>
              <a:ext cx="172"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13697" name="Picture 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 y="2370"/>
              <a:ext cx="2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8" name="Picture 1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2396"/>
              <a:ext cx="309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9" name="Rectangle 176"/>
            <p:cNvSpPr>
              <a:spLocks noChangeArrowheads="1"/>
            </p:cNvSpPr>
            <p:nvPr/>
          </p:nvSpPr>
          <p:spPr bwMode="auto">
            <a:xfrm>
              <a:off x="395" y="2544"/>
              <a:ext cx="6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Supermarket</a:t>
              </a:r>
              <a:endParaRPr lang="en-US">
                <a:solidFill>
                  <a:srgbClr val="000000"/>
                </a:solidFill>
                <a:latin typeface="Calibri" pitchFamily="34" charset="0"/>
              </a:endParaRPr>
            </a:p>
          </p:txBody>
        </p:sp>
        <p:sp>
          <p:nvSpPr>
            <p:cNvPr id="113700" name="Rectangle 177"/>
            <p:cNvSpPr>
              <a:spLocks noChangeArrowheads="1"/>
            </p:cNvSpPr>
            <p:nvPr/>
          </p:nvSpPr>
          <p:spPr bwMode="auto">
            <a:xfrm>
              <a:off x="1404" y="2442"/>
              <a:ext cx="32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School</a:t>
              </a:r>
              <a:endParaRPr lang="en-US">
                <a:solidFill>
                  <a:srgbClr val="000000"/>
                </a:solidFill>
                <a:latin typeface="Calibri" pitchFamily="34" charset="0"/>
              </a:endParaRPr>
            </a:p>
          </p:txBody>
        </p:sp>
        <p:sp>
          <p:nvSpPr>
            <p:cNvPr id="113701" name="Rectangle 178"/>
            <p:cNvSpPr>
              <a:spLocks noChangeArrowheads="1"/>
            </p:cNvSpPr>
            <p:nvPr/>
          </p:nvSpPr>
          <p:spPr bwMode="auto">
            <a:xfrm>
              <a:off x="2361" y="2497"/>
              <a:ext cx="2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Home</a:t>
              </a:r>
              <a:endParaRPr lang="en-US">
                <a:solidFill>
                  <a:srgbClr val="000000"/>
                </a:solidFill>
                <a:latin typeface="Calibri" pitchFamily="34" charset="0"/>
              </a:endParaRPr>
            </a:p>
          </p:txBody>
        </p:sp>
        <p:sp>
          <p:nvSpPr>
            <p:cNvPr id="113702" name="Rectangle 179"/>
            <p:cNvSpPr>
              <a:spLocks noChangeArrowheads="1"/>
            </p:cNvSpPr>
            <p:nvPr/>
          </p:nvSpPr>
          <p:spPr bwMode="auto">
            <a:xfrm>
              <a:off x="2685" y="2800"/>
              <a:ext cx="53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Family Car</a:t>
              </a:r>
              <a:endParaRPr lang="en-US">
                <a:solidFill>
                  <a:srgbClr val="000000"/>
                </a:solidFill>
                <a:latin typeface="Calibri" pitchFamily="34" charset="0"/>
              </a:endParaRPr>
            </a:p>
          </p:txBody>
        </p:sp>
        <p:sp>
          <p:nvSpPr>
            <p:cNvPr id="113703" name="Rectangle 180"/>
            <p:cNvSpPr>
              <a:spLocks noChangeArrowheads="1"/>
            </p:cNvSpPr>
            <p:nvPr/>
          </p:nvSpPr>
          <p:spPr bwMode="auto">
            <a:xfrm>
              <a:off x="307" y="3793"/>
              <a:ext cx="23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DNA</a:t>
              </a:r>
              <a:endParaRPr lang="en-US">
                <a:solidFill>
                  <a:srgbClr val="000000"/>
                </a:solidFill>
                <a:latin typeface="Calibri" pitchFamily="34" charset="0"/>
              </a:endParaRPr>
            </a:p>
          </p:txBody>
        </p:sp>
        <p:sp>
          <p:nvSpPr>
            <p:cNvPr id="113704" name="Rectangle 181"/>
            <p:cNvSpPr>
              <a:spLocks noChangeArrowheads="1"/>
            </p:cNvSpPr>
            <p:nvPr/>
          </p:nvSpPr>
          <p:spPr bwMode="auto">
            <a:xfrm>
              <a:off x="541"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a:t>
              </a:r>
              <a:endParaRPr lang="en-US">
                <a:solidFill>
                  <a:srgbClr val="000000"/>
                </a:solidFill>
                <a:latin typeface="Calibri" pitchFamily="34" charset="0"/>
              </a:endParaRPr>
            </a:p>
          </p:txBody>
        </p:sp>
        <p:sp>
          <p:nvSpPr>
            <p:cNvPr id="113705" name="Rectangle 182"/>
            <p:cNvSpPr>
              <a:spLocks noChangeArrowheads="1"/>
            </p:cNvSpPr>
            <p:nvPr/>
          </p:nvSpPr>
          <p:spPr bwMode="auto">
            <a:xfrm>
              <a:off x="604" y="3793"/>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to</a:t>
              </a:r>
              <a:endParaRPr lang="en-US">
                <a:solidFill>
                  <a:srgbClr val="000000"/>
                </a:solidFill>
                <a:latin typeface="Calibri" pitchFamily="34" charset="0"/>
              </a:endParaRPr>
            </a:p>
          </p:txBody>
        </p:sp>
        <p:sp>
          <p:nvSpPr>
            <p:cNvPr id="113706" name="Rectangle 183"/>
            <p:cNvSpPr>
              <a:spLocks noChangeArrowheads="1"/>
            </p:cNvSpPr>
            <p:nvPr/>
          </p:nvSpPr>
          <p:spPr bwMode="auto">
            <a:xfrm>
              <a:off x="707"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a:t>
              </a:r>
              <a:endParaRPr lang="en-US">
                <a:solidFill>
                  <a:srgbClr val="000000"/>
                </a:solidFill>
                <a:latin typeface="Calibri" pitchFamily="34" charset="0"/>
              </a:endParaRPr>
            </a:p>
          </p:txBody>
        </p:sp>
        <p:sp>
          <p:nvSpPr>
            <p:cNvPr id="113707" name="Rectangle 184"/>
            <p:cNvSpPr>
              <a:spLocks noChangeArrowheads="1"/>
            </p:cNvSpPr>
            <p:nvPr/>
          </p:nvSpPr>
          <p:spPr bwMode="auto">
            <a:xfrm>
              <a:off x="771" y="3793"/>
              <a:ext cx="50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order.com</a:t>
              </a:r>
              <a:endParaRPr lang="en-US">
                <a:solidFill>
                  <a:srgbClr val="000000"/>
                </a:solidFill>
                <a:latin typeface="Calibri" pitchFamily="34" charset="0"/>
              </a:endParaRPr>
            </a:p>
          </p:txBody>
        </p:sp>
        <p:sp>
          <p:nvSpPr>
            <p:cNvPr id="113708" name="Rectangle 185"/>
            <p:cNvSpPr>
              <a:spLocks noChangeArrowheads="1"/>
            </p:cNvSpPr>
            <p:nvPr/>
          </p:nvSpPr>
          <p:spPr bwMode="auto">
            <a:xfrm>
              <a:off x="1734" y="3310"/>
              <a:ext cx="38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Nuclear</a:t>
              </a:r>
              <a:endParaRPr lang="en-US">
                <a:solidFill>
                  <a:srgbClr val="000000"/>
                </a:solidFill>
                <a:latin typeface="Calibri" pitchFamily="34" charset="0"/>
              </a:endParaRPr>
            </a:p>
          </p:txBody>
        </p:sp>
        <p:sp>
          <p:nvSpPr>
            <p:cNvPr id="113709" name="Rectangle 186"/>
            <p:cNvSpPr>
              <a:spLocks noChangeArrowheads="1"/>
            </p:cNvSpPr>
            <p:nvPr/>
          </p:nvSpPr>
          <p:spPr bwMode="auto">
            <a:xfrm>
              <a:off x="1804" y="3434"/>
              <a:ext cx="24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plant</a:t>
              </a:r>
              <a:endParaRPr lang="en-US">
                <a:solidFill>
                  <a:srgbClr val="000000"/>
                </a:solidFill>
                <a:latin typeface="Calibri" pitchFamily="34" charset="0"/>
              </a:endParaRPr>
            </a:p>
          </p:txBody>
        </p:sp>
        <p:sp>
          <p:nvSpPr>
            <p:cNvPr id="113710" name="Freeform 187"/>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113711" name="Rectangle 188"/>
            <p:cNvSpPr>
              <a:spLocks noChangeArrowheads="1"/>
            </p:cNvSpPr>
            <p:nvPr/>
          </p:nvSpPr>
          <p:spPr bwMode="auto">
            <a:xfrm>
              <a:off x="3029" y="249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a:t>
              </a:r>
              <a:endParaRPr lang="en-US">
                <a:solidFill>
                  <a:srgbClr val="000000"/>
                </a:solidFill>
                <a:latin typeface="Calibri" pitchFamily="34" charset="0"/>
              </a:endParaRPr>
            </a:p>
          </p:txBody>
        </p:sp>
        <p:sp>
          <p:nvSpPr>
            <p:cNvPr id="113712" name="Rectangle 189"/>
            <p:cNvSpPr>
              <a:spLocks noChangeArrowheads="1"/>
            </p:cNvSpPr>
            <p:nvPr/>
          </p:nvSpPr>
          <p:spPr bwMode="auto">
            <a:xfrm>
              <a:off x="3108" y="256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713" name="Rectangle 190"/>
            <p:cNvSpPr>
              <a:spLocks noChangeArrowheads="1"/>
            </p:cNvSpPr>
            <p:nvPr/>
          </p:nvSpPr>
          <p:spPr bwMode="auto">
            <a:xfrm>
              <a:off x="2027" y="374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a:t>
              </a:r>
              <a:endParaRPr lang="en-US">
                <a:solidFill>
                  <a:srgbClr val="000000"/>
                </a:solidFill>
                <a:latin typeface="Calibri" pitchFamily="34" charset="0"/>
              </a:endParaRPr>
            </a:p>
          </p:txBody>
        </p:sp>
        <p:sp>
          <p:nvSpPr>
            <p:cNvPr id="113714" name="Rectangle 191"/>
            <p:cNvSpPr>
              <a:spLocks noChangeArrowheads="1"/>
            </p:cNvSpPr>
            <p:nvPr/>
          </p:nvSpPr>
          <p:spPr bwMode="auto">
            <a:xfrm>
              <a:off x="2106" y="381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715" name="Line 192"/>
            <p:cNvSpPr>
              <a:spLocks noChangeShapeType="1"/>
            </p:cNvSpPr>
            <p:nvPr/>
          </p:nvSpPr>
          <p:spPr bwMode="auto">
            <a:xfrm flipV="1">
              <a:off x="2128" y="3610"/>
              <a:ext cx="258"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16" name="Line 193"/>
            <p:cNvSpPr>
              <a:spLocks noChangeShapeType="1"/>
            </p:cNvSpPr>
            <p:nvPr/>
          </p:nvSpPr>
          <p:spPr bwMode="auto">
            <a:xfrm flipV="1">
              <a:off x="2128" y="3610"/>
              <a:ext cx="372" cy="17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17" name="Rectangle 194"/>
            <p:cNvSpPr>
              <a:spLocks noChangeArrowheads="1"/>
            </p:cNvSpPr>
            <p:nvPr/>
          </p:nvSpPr>
          <p:spPr bwMode="auto">
            <a:xfrm>
              <a:off x="2256" y="3921"/>
              <a:ext cx="55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HTSC/MgB</a:t>
              </a:r>
              <a:endParaRPr lang="en-US">
                <a:solidFill>
                  <a:srgbClr val="000000"/>
                </a:solidFill>
                <a:latin typeface="Calibri" pitchFamily="34" charset="0"/>
              </a:endParaRPr>
            </a:p>
          </p:txBody>
        </p:sp>
        <p:sp>
          <p:nvSpPr>
            <p:cNvPr id="113718" name="Rectangle 195"/>
            <p:cNvSpPr>
              <a:spLocks noChangeArrowheads="1"/>
            </p:cNvSpPr>
            <p:nvPr/>
          </p:nvSpPr>
          <p:spPr bwMode="auto">
            <a:xfrm>
              <a:off x="2806" y="3988"/>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719" name="Line 196"/>
            <p:cNvSpPr>
              <a:spLocks noChangeShapeType="1"/>
            </p:cNvSpPr>
            <p:nvPr/>
          </p:nvSpPr>
          <p:spPr bwMode="auto">
            <a:xfrm flipV="1">
              <a:off x="2386" y="3661"/>
              <a:ext cx="114" cy="23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20" name="Line 197"/>
            <p:cNvSpPr>
              <a:spLocks noChangeShapeType="1"/>
            </p:cNvSpPr>
            <p:nvPr/>
          </p:nvSpPr>
          <p:spPr bwMode="auto">
            <a:xfrm flipV="1">
              <a:off x="2386" y="3738"/>
              <a:ext cx="172"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13721" name="Picture 1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 y="2370"/>
              <a:ext cx="2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9741" name="Picture 317" descr="SuperGr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 y="1247775"/>
            <a:ext cx="497205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419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9433"/>
                                        </p:tgtEl>
                                        <p:attrNameLst>
                                          <p:attrName>style.visibility</p:attrName>
                                        </p:attrNameLst>
                                      </p:cBhvr>
                                      <p:to>
                                        <p:strVal val="visible"/>
                                      </p:to>
                                    </p:set>
                                    <p:anim calcmode="lin" valueType="num">
                                      <p:cBhvr additive="base">
                                        <p:cTn id="7" dur="500" fill="hold"/>
                                        <p:tgtEl>
                                          <p:spTgt spid="359433"/>
                                        </p:tgtEl>
                                        <p:attrNameLst>
                                          <p:attrName>ppt_x</p:attrName>
                                        </p:attrNameLst>
                                      </p:cBhvr>
                                      <p:tavLst>
                                        <p:tav tm="0">
                                          <p:val>
                                            <p:strVal val="#ppt_x"/>
                                          </p:val>
                                        </p:tav>
                                        <p:tav tm="100000">
                                          <p:val>
                                            <p:strVal val="#ppt_x"/>
                                          </p:val>
                                        </p:tav>
                                      </p:tavLst>
                                    </p:anim>
                                    <p:anim calcmode="lin" valueType="num">
                                      <p:cBhvr additive="base">
                                        <p:cTn id="8" dur="500" fill="hold"/>
                                        <p:tgtEl>
                                          <p:spTgt spid="3594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9434"/>
                                        </p:tgtEl>
                                        <p:attrNameLst>
                                          <p:attrName>style.visibility</p:attrName>
                                        </p:attrNameLst>
                                      </p:cBhvr>
                                      <p:to>
                                        <p:strVal val="visible"/>
                                      </p:to>
                                    </p:set>
                                    <p:anim calcmode="lin" valueType="num">
                                      <p:cBhvr additive="base">
                                        <p:cTn id="13" dur="500" fill="hold"/>
                                        <p:tgtEl>
                                          <p:spTgt spid="359434"/>
                                        </p:tgtEl>
                                        <p:attrNameLst>
                                          <p:attrName>ppt_x</p:attrName>
                                        </p:attrNameLst>
                                      </p:cBhvr>
                                      <p:tavLst>
                                        <p:tav tm="0">
                                          <p:val>
                                            <p:strVal val="#ppt_x"/>
                                          </p:val>
                                        </p:tav>
                                        <p:tav tm="100000">
                                          <p:val>
                                            <p:strVal val="#ppt_x"/>
                                          </p:val>
                                        </p:tav>
                                      </p:tavLst>
                                    </p:anim>
                                    <p:anim calcmode="lin" valueType="num">
                                      <p:cBhvr additive="base">
                                        <p:cTn id="14" dur="500" fill="hold"/>
                                        <p:tgtEl>
                                          <p:spTgt spid="35943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359741"/>
                                        </p:tgtEl>
                                        <p:attrNameLst>
                                          <p:attrName>style.visibility</p:attrName>
                                        </p:attrNameLst>
                                      </p:cBhvr>
                                      <p:to>
                                        <p:strVal val="visible"/>
                                      </p:to>
                                    </p:set>
                                    <p:animEffect transition="in" filter="dissolve">
                                      <p:cBhvr>
                                        <p:cTn id="18" dur="500"/>
                                        <p:tgtEl>
                                          <p:spTgt spid="3597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9435"/>
                                        </p:tgtEl>
                                        <p:attrNameLst>
                                          <p:attrName>style.visibility</p:attrName>
                                        </p:attrNameLst>
                                      </p:cBhvr>
                                      <p:to>
                                        <p:strVal val="visible"/>
                                      </p:to>
                                    </p:set>
                                    <p:anim calcmode="lin" valueType="num">
                                      <p:cBhvr additive="base">
                                        <p:cTn id="23" dur="500" fill="hold"/>
                                        <p:tgtEl>
                                          <p:spTgt spid="359435"/>
                                        </p:tgtEl>
                                        <p:attrNameLst>
                                          <p:attrName>ppt_x</p:attrName>
                                        </p:attrNameLst>
                                      </p:cBhvr>
                                      <p:tavLst>
                                        <p:tav tm="0">
                                          <p:val>
                                            <p:strVal val="#ppt_x"/>
                                          </p:val>
                                        </p:tav>
                                        <p:tav tm="100000">
                                          <p:val>
                                            <p:strVal val="#ppt_x"/>
                                          </p:val>
                                        </p:tav>
                                      </p:tavLst>
                                    </p:anim>
                                    <p:anim calcmode="lin" valueType="num">
                                      <p:cBhvr additive="base">
                                        <p:cTn id="24" dur="500" fill="hold"/>
                                        <p:tgtEl>
                                          <p:spTgt spid="359435"/>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3" grpId="0"/>
      <p:bldP spid="359434" grpId="0"/>
      <p:bldP spid="3594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76200"/>
            <a:ext cx="8229600" cy="1143000"/>
          </a:xfrm>
        </p:spPr>
        <p:txBody>
          <a:bodyPr/>
          <a:lstStyle/>
          <a:p>
            <a:pPr eaLnBrk="1" hangingPunct="1"/>
            <a:r>
              <a:rPr lang="en-US" smtClean="0"/>
              <a:t>SuperSuburb</a:t>
            </a:r>
          </a:p>
        </p:txBody>
      </p:sp>
      <p:pic>
        <p:nvPicPr>
          <p:cNvPr id="1740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31900"/>
            <a:ext cx="861060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429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checkerboard(across)">
                                      <p:cBhvr>
                                        <p:cTn id="7" dur="500"/>
                                        <p:tgtEl>
                                          <p:spTgt spid="174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957263" y="2128838"/>
            <a:ext cx="7158037" cy="2185214"/>
          </a:xfrm>
          <a:prstGeom prst="rect">
            <a:avLst/>
          </a:prstGeom>
          <a:noFill/>
          <a:ln w="9525" algn="ctr">
            <a:noFill/>
            <a:miter lim="800000"/>
            <a:headEnd/>
            <a:tailEnd/>
          </a:ln>
          <a:effectLst/>
        </p:spPr>
        <p:txBody>
          <a:bodyPr>
            <a:spAutoFit/>
          </a:bodyPr>
          <a:lstStyle/>
          <a:p>
            <a:pPr algn="ctr"/>
            <a:r>
              <a:rPr lang="en-US" sz="9600" b="1" dirty="0" smtClean="0">
                <a:solidFill>
                  <a:schemeClr val="bg1"/>
                </a:solidFill>
              </a:rPr>
              <a:t>W2AGZ</a:t>
            </a:r>
          </a:p>
          <a:p>
            <a:pPr algn="ctr"/>
            <a:r>
              <a:rPr lang="en-US" sz="4000" b="1" dirty="0" smtClean="0">
                <a:solidFill>
                  <a:schemeClr val="bg1"/>
                </a:solidFill>
              </a:rPr>
              <a:t>2004 - ?</a:t>
            </a:r>
            <a:endParaRPr lang="en-US" sz="4000" b="1" dirty="0">
              <a:solidFill>
                <a:schemeClr val="bg1"/>
              </a:solidFill>
            </a:endParaRPr>
          </a:p>
        </p:txBody>
      </p:sp>
    </p:spTree>
    <p:extLst>
      <p:ext uri="{BB962C8B-B14F-4D97-AF65-F5344CB8AC3E}">
        <p14:creationId xmlns:p14="http://schemas.microsoft.com/office/powerpoint/2010/main" val="2269294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7620000" cy="1015663"/>
          </a:xfrm>
          <a:prstGeom prst="rect">
            <a:avLst/>
          </a:prstGeom>
          <a:noFill/>
        </p:spPr>
        <p:txBody>
          <a:bodyPr wrap="square" rtlCol="0">
            <a:spAutoFit/>
          </a:bodyPr>
          <a:lstStyle/>
          <a:p>
            <a:pPr algn="ctr"/>
            <a:r>
              <a:rPr lang="en-US" sz="3600" b="1" dirty="0" smtClean="0">
                <a:solidFill>
                  <a:srgbClr val="0070C0"/>
                </a:solidFill>
              </a:rPr>
              <a:t>W2AGZ</a:t>
            </a:r>
          </a:p>
          <a:p>
            <a:pPr algn="ctr"/>
            <a:r>
              <a:rPr lang="en-US" sz="2400" b="1" dirty="0" smtClean="0">
                <a:solidFill>
                  <a:srgbClr val="0070C0"/>
                </a:solidFill>
              </a:rPr>
              <a:t>2004-</a:t>
            </a:r>
            <a:r>
              <a:rPr lang="en-US" sz="2400" b="1" dirty="0" smtClean="0">
                <a:solidFill>
                  <a:srgbClr val="0070C0"/>
                </a:solidFill>
              </a:rPr>
              <a:t>?</a:t>
            </a:r>
            <a:endParaRPr lang="en-US" sz="2400" b="1" dirty="0">
              <a:solidFill>
                <a:srgbClr val="0070C0"/>
              </a:solidFill>
            </a:endParaRPr>
          </a:p>
        </p:txBody>
      </p:sp>
      <p:sp>
        <p:nvSpPr>
          <p:cNvPr id="3" name="TextBox 2"/>
          <p:cNvSpPr txBox="1"/>
          <p:nvPr/>
        </p:nvSpPr>
        <p:spPr>
          <a:xfrm>
            <a:off x="2057400" y="1182469"/>
            <a:ext cx="4800600" cy="646331"/>
          </a:xfrm>
          <a:prstGeom prst="rect">
            <a:avLst/>
          </a:prstGeom>
          <a:noFill/>
        </p:spPr>
        <p:txBody>
          <a:bodyPr wrap="square" rtlCol="0">
            <a:spAutoFit/>
          </a:bodyPr>
          <a:lstStyle/>
          <a:p>
            <a:pPr algn="ctr"/>
            <a:r>
              <a:rPr lang="en-US" sz="3600" b="1" dirty="0" smtClean="0"/>
              <a:t>Diary</a:t>
            </a:r>
            <a:endParaRPr lang="en-US" sz="3600" b="1" dirty="0"/>
          </a:p>
        </p:txBody>
      </p:sp>
      <p:sp>
        <p:nvSpPr>
          <p:cNvPr id="4" name="TextBox 3"/>
          <p:cNvSpPr txBox="1"/>
          <p:nvPr/>
        </p:nvSpPr>
        <p:spPr>
          <a:xfrm>
            <a:off x="609600" y="1828800"/>
            <a:ext cx="7848600" cy="3693319"/>
          </a:xfrm>
          <a:prstGeom prst="rect">
            <a:avLst/>
          </a:prstGeom>
          <a:noFill/>
        </p:spPr>
        <p:txBody>
          <a:bodyPr wrap="square" rtlCol="0">
            <a:spAutoFit/>
          </a:bodyPr>
          <a:lstStyle/>
          <a:p>
            <a:pPr marL="285750" indent="-285750">
              <a:buFont typeface="Arial" pitchFamily="34" charset="0"/>
              <a:buChar char="•"/>
            </a:pPr>
            <a:r>
              <a:rPr lang="en-US" dirty="0" smtClean="0"/>
              <a:t>Visiting Scholar in Applied Physics, Stanford University (2005-08)</a:t>
            </a:r>
          </a:p>
          <a:p>
            <a:pPr marL="742950" lvl="1" indent="-285750">
              <a:buFont typeface="Arial" pitchFamily="34" charset="0"/>
              <a:buChar char="•"/>
            </a:pPr>
            <a:r>
              <a:rPr lang="en-US" dirty="0" smtClean="0"/>
              <a:t>Growth and properties of tetragonal, </a:t>
            </a:r>
            <a:r>
              <a:rPr lang="en-US" dirty="0" err="1" smtClean="0"/>
              <a:t>rocksalt</a:t>
            </a:r>
            <a:r>
              <a:rPr lang="en-US" dirty="0" smtClean="0"/>
              <a:t> CuO films</a:t>
            </a:r>
          </a:p>
          <a:p>
            <a:pPr marL="742950" lvl="1" indent="-285750">
              <a:buFont typeface="Arial" pitchFamily="34" charset="0"/>
              <a:buChar char="•"/>
            </a:pPr>
            <a:r>
              <a:rPr lang="en-US" dirty="0" smtClean="0"/>
              <a:t>DFT studies of cubic and tetragonal </a:t>
            </a:r>
            <a:r>
              <a:rPr lang="en-US" dirty="0" err="1" smtClean="0"/>
              <a:t>rocksalt</a:t>
            </a:r>
            <a:r>
              <a:rPr lang="en-US" dirty="0" smtClean="0"/>
              <a:t> CuO as a proxy structure for understanding the origin of high temperature superconductivity (ongoing)</a:t>
            </a:r>
          </a:p>
          <a:p>
            <a:pPr marL="285750" indent="-285750">
              <a:buFont typeface="Arial" pitchFamily="34" charset="0"/>
              <a:buChar char="•"/>
            </a:pPr>
            <a:r>
              <a:rPr lang="en-US" dirty="0" smtClean="0"/>
              <a:t>Due diligent consulting services for various venture capital startups and government agencies (2004-present)</a:t>
            </a:r>
          </a:p>
          <a:p>
            <a:pPr marL="285750" indent="-285750">
              <a:buFont typeface="Arial" pitchFamily="34" charset="0"/>
              <a:buChar char="•"/>
            </a:pPr>
            <a:r>
              <a:rPr lang="en-US" dirty="0" smtClean="0"/>
              <a:t>Business Associate, JPL/NASA/</a:t>
            </a:r>
            <a:r>
              <a:rPr lang="en-US" dirty="0" err="1" smtClean="0"/>
              <a:t>CalTech</a:t>
            </a:r>
            <a:r>
              <a:rPr lang="en-US" dirty="0" smtClean="0"/>
              <a:t> (2009-present)</a:t>
            </a:r>
          </a:p>
          <a:p>
            <a:pPr marL="285750" indent="-285750">
              <a:buFont typeface="Arial" pitchFamily="34" charset="0"/>
              <a:buChar char="•"/>
            </a:pPr>
            <a:r>
              <a:rPr lang="en-US" dirty="0" smtClean="0"/>
              <a:t>Pursuit of right-of-way co-location of natural gas/petroleum with HTSC cables for the co-transport of chemical and electrical energy (2008-present)</a:t>
            </a:r>
          </a:p>
          <a:p>
            <a:pPr marL="285750" indent="-285750">
              <a:buFont typeface="Arial" pitchFamily="34" charset="0"/>
              <a:buChar char="•"/>
            </a:pPr>
            <a:r>
              <a:rPr lang="en-US" dirty="0" smtClean="0"/>
              <a:t>Advisor to IASS on visionary uses of superconductivity (2011-present)</a:t>
            </a:r>
          </a:p>
          <a:p>
            <a:pPr marL="285750" indent="-285750">
              <a:buFont typeface="Arial" pitchFamily="34" charset="0"/>
              <a:buChar char="•"/>
            </a:pPr>
            <a:r>
              <a:rPr lang="en-US" dirty="0" smtClean="0"/>
              <a:t>Authored numerous popular articles, including one in Scientific American on the </a:t>
            </a:r>
            <a:r>
              <a:rPr lang="en-US" dirty="0" err="1" smtClean="0"/>
              <a:t>SuperGrid</a:t>
            </a:r>
            <a:r>
              <a:rPr lang="en-US" dirty="0" smtClean="0"/>
              <a:t>, and on various environmental and sustainability issues (2004-present)</a:t>
            </a:r>
            <a:endParaRPr lang="en-US" dirty="0"/>
          </a:p>
        </p:txBody>
      </p:sp>
    </p:spTree>
    <p:extLst>
      <p:ext uri="{BB962C8B-B14F-4D97-AF65-F5344CB8AC3E}">
        <p14:creationId xmlns:p14="http://schemas.microsoft.com/office/powerpoint/2010/main" val="21263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AULMI~1\AppData\Local\Temp\scl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4" y="27432"/>
            <a:ext cx="90805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5363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PAULMI~1\AppData\Local\Temp\scl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6675"/>
            <a:ext cx="6781800" cy="542925"/>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C:\Users\PAULMI~1\AppData\Local\Temp\scl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781050"/>
            <a:ext cx="6810375" cy="66675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C:\Users\PAULMI~1\AppData\Local\Temp\scl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325" y="1609726"/>
            <a:ext cx="4714875" cy="2300429"/>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C:\Users\PAULMI~1\AppData\Local\Temp\scl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962400"/>
            <a:ext cx="3505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0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Group 39"/>
          <p:cNvGrpSpPr>
            <a:grpSpLocks/>
          </p:cNvGrpSpPr>
          <p:nvPr/>
        </p:nvGrpSpPr>
        <p:grpSpPr bwMode="auto">
          <a:xfrm>
            <a:off x="1066800" y="152400"/>
            <a:ext cx="6705600" cy="6705600"/>
            <a:chOff x="672" y="96"/>
            <a:chExt cx="4224" cy="4224"/>
          </a:xfrm>
        </p:grpSpPr>
        <p:grpSp>
          <p:nvGrpSpPr>
            <p:cNvPr id="124942" name="Group 2"/>
            <p:cNvGrpSpPr>
              <a:grpSpLocks/>
            </p:cNvGrpSpPr>
            <p:nvPr/>
          </p:nvGrpSpPr>
          <p:grpSpPr bwMode="auto">
            <a:xfrm>
              <a:off x="2196" y="912"/>
              <a:ext cx="2256" cy="2664"/>
              <a:chOff x="2832" y="528"/>
              <a:chExt cx="2256" cy="2976"/>
            </a:xfrm>
          </p:grpSpPr>
          <p:sp>
            <p:nvSpPr>
              <p:cNvPr id="124971" name="Rectangle 3"/>
              <p:cNvSpPr>
                <a:spLocks noChangeArrowheads="1"/>
              </p:cNvSpPr>
              <p:nvPr/>
            </p:nvSpPr>
            <p:spPr bwMode="auto">
              <a:xfrm>
                <a:off x="2832" y="528"/>
                <a:ext cx="2256" cy="2976"/>
              </a:xfrm>
              <a:prstGeom prst="rect">
                <a:avLst/>
              </a:prstGeom>
              <a:gradFill rotWithShape="1">
                <a:gsLst>
                  <a:gs pos="0">
                    <a:srgbClr val="762F00"/>
                  </a:gs>
                  <a:gs pos="100000">
                    <a:srgbClr val="FF6600"/>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972" name="Text Box 4"/>
              <p:cNvSpPr txBox="1">
                <a:spLocks noChangeArrowheads="1"/>
              </p:cNvSpPr>
              <p:nvPr/>
            </p:nvSpPr>
            <p:spPr bwMode="auto">
              <a:xfrm>
                <a:off x="3120" y="1056"/>
                <a:ext cx="1872"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2000" b="1">
                    <a:solidFill>
                      <a:srgbClr val="000000"/>
                    </a:solidFill>
                  </a:rPr>
                  <a:t>“Real Metal”</a:t>
                </a:r>
                <a:br>
                  <a:rPr lang="en-US" sz="2000" b="1">
                    <a:solidFill>
                      <a:srgbClr val="000000"/>
                    </a:solidFill>
                  </a:rPr>
                </a:br>
                <a:r>
                  <a:rPr lang="en-US" sz="2000" b="1">
                    <a:solidFill>
                      <a:srgbClr val="000000"/>
                    </a:solidFill>
                  </a:rPr>
                  <a:t>“Fermi Liquid”</a:t>
                </a:r>
              </a:p>
            </p:txBody>
          </p:sp>
        </p:grpSp>
        <p:sp>
          <p:nvSpPr>
            <p:cNvPr id="124943" name="AutoShape 5"/>
            <p:cNvSpPr>
              <a:spLocks noChangeArrowheads="1"/>
            </p:cNvSpPr>
            <p:nvPr/>
          </p:nvSpPr>
          <p:spPr bwMode="auto">
            <a:xfrm rot="10800000">
              <a:off x="960" y="912"/>
              <a:ext cx="1734" cy="2658"/>
            </a:xfrm>
            <a:custGeom>
              <a:avLst/>
              <a:gdLst>
                <a:gd name="T0" fmla="*/ 1 w 21600"/>
                <a:gd name="T1" fmla="*/ 2 h 21600"/>
                <a:gd name="T2" fmla="*/ 0 w 21600"/>
                <a:gd name="T3" fmla="*/ 5 h 21600"/>
                <a:gd name="T4" fmla="*/ 0 w 21600"/>
                <a:gd name="T5" fmla="*/ 2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endParaRPr>
            </a:p>
          </p:txBody>
        </p:sp>
        <p:grpSp>
          <p:nvGrpSpPr>
            <p:cNvPr id="124944" name="Group 6"/>
            <p:cNvGrpSpPr>
              <a:grpSpLocks/>
            </p:cNvGrpSpPr>
            <p:nvPr/>
          </p:nvGrpSpPr>
          <p:grpSpPr bwMode="auto">
            <a:xfrm>
              <a:off x="960" y="912"/>
              <a:ext cx="1734" cy="2658"/>
              <a:chOff x="960" y="816"/>
              <a:chExt cx="1734" cy="2658"/>
            </a:xfrm>
          </p:grpSpPr>
          <p:sp>
            <p:nvSpPr>
              <p:cNvPr id="124969" name="AutoShape 7"/>
              <p:cNvSpPr>
                <a:spLocks noChangeArrowheads="1"/>
              </p:cNvSpPr>
              <p:nvPr/>
            </p:nvSpPr>
            <p:spPr bwMode="auto">
              <a:xfrm rot="10800000">
                <a:off x="960" y="816"/>
                <a:ext cx="1734" cy="2658"/>
              </a:xfrm>
              <a:custGeom>
                <a:avLst/>
                <a:gdLst>
                  <a:gd name="T0" fmla="*/ 1 w 21600"/>
                  <a:gd name="T1" fmla="*/ 2 h 21600"/>
                  <a:gd name="T2" fmla="*/ 0 w 21600"/>
                  <a:gd name="T3" fmla="*/ 5 h 21600"/>
                  <a:gd name="T4" fmla="*/ 0 w 21600"/>
                  <a:gd name="T5" fmla="*/ 2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24970" name="Text Box 8"/>
              <p:cNvSpPr txBox="1">
                <a:spLocks noChangeArrowheads="1"/>
              </p:cNvSpPr>
              <p:nvPr/>
            </p:nvSpPr>
            <p:spPr bwMode="auto">
              <a:xfrm rot="4789700">
                <a:off x="1321" y="1655"/>
                <a:ext cx="158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b="1">
                    <a:solidFill>
                      <a:srgbClr val="000000"/>
                    </a:solidFill>
                  </a:rPr>
                  <a:t>“Funny Metal”</a:t>
                </a:r>
                <a:br>
                  <a:rPr lang="en-US" b="1">
                    <a:solidFill>
                      <a:srgbClr val="000000"/>
                    </a:solidFill>
                  </a:rPr>
                </a:br>
                <a:r>
                  <a:rPr lang="en-US" b="1">
                    <a:solidFill>
                      <a:srgbClr val="000000"/>
                    </a:solidFill>
                  </a:rPr>
                  <a:t>“Pseudogap”</a:t>
                </a:r>
                <a:br>
                  <a:rPr lang="en-US" b="1">
                    <a:solidFill>
                      <a:srgbClr val="000000"/>
                    </a:solidFill>
                  </a:rPr>
                </a:br>
                <a:r>
                  <a:rPr lang="en-US" b="1">
                    <a:solidFill>
                      <a:srgbClr val="000000"/>
                    </a:solidFill>
                  </a:rPr>
                  <a:t>“Fond AF Memories”</a:t>
                </a:r>
              </a:p>
            </p:txBody>
          </p:sp>
        </p:grpSp>
        <p:grpSp>
          <p:nvGrpSpPr>
            <p:cNvPr id="124945" name="Group 9"/>
            <p:cNvGrpSpPr>
              <a:grpSpLocks/>
            </p:cNvGrpSpPr>
            <p:nvPr/>
          </p:nvGrpSpPr>
          <p:grpSpPr bwMode="auto">
            <a:xfrm>
              <a:off x="1680" y="2880"/>
              <a:ext cx="1776" cy="1440"/>
              <a:chOff x="1344" y="1104"/>
              <a:chExt cx="1776" cy="1440"/>
            </a:xfrm>
          </p:grpSpPr>
          <p:grpSp>
            <p:nvGrpSpPr>
              <p:cNvPr id="124965" name="Group 10"/>
              <p:cNvGrpSpPr>
                <a:grpSpLocks/>
              </p:cNvGrpSpPr>
              <p:nvPr/>
            </p:nvGrpSpPr>
            <p:grpSpPr bwMode="auto">
              <a:xfrm>
                <a:off x="1344" y="1104"/>
                <a:ext cx="1776" cy="1440"/>
                <a:chOff x="1344" y="1104"/>
                <a:chExt cx="1776" cy="1440"/>
              </a:xfrm>
            </p:grpSpPr>
            <p:sp>
              <p:nvSpPr>
                <p:cNvPr id="124967" name="Oval 11"/>
                <p:cNvSpPr>
                  <a:spLocks noChangeArrowheads="1"/>
                </p:cNvSpPr>
                <p:nvPr/>
              </p:nvSpPr>
              <p:spPr bwMode="auto">
                <a:xfrm>
                  <a:off x="1344" y="1104"/>
                  <a:ext cx="1776" cy="1344"/>
                </a:xfrm>
                <a:prstGeom prst="ellipse">
                  <a:avLst/>
                </a:prstGeom>
                <a:gradFill rotWithShape="1">
                  <a:gsLst>
                    <a:gs pos="0">
                      <a:srgbClr val="99FF66"/>
                    </a:gs>
                    <a:gs pos="100000">
                      <a:srgbClr val="47762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968" name="Rectangle 12"/>
                <p:cNvSpPr>
                  <a:spLocks noChangeArrowheads="1"/>
                </p:cNvSpPr>
                <p:nvPr/>
              </p:nvSpPr>
              <p:spPr bwMode="auto">
                <a:xfrm>
                  <a:off x="1344" y="1824"/>
                  <a:ext cx="1776" cy="7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24966" name="Text Box 13"/>
              <p:cNvSpPr txBox="1">
                <a:spLocks noChangeArrowheads="1"/>
              </p:cNvSpPr>
              <p:nvPr/>
            </p:nvSpPr>
            <p:spPr bwMode="auto">
              <a:xfrm>
                <a:off x="1632" y="1468"/>
                <a:ext cx="129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600" b="1">
                    <a:solidFill>
                      <a:srgbClr val="000000"/>
                    </a:solidFill>
                  </a:rPr>
                  <a:t>Superconductivity</a:t>
                </a:r>
              </a:p>
            </p:txBody>
          </p:sp>
        </p:grpSp>
        <p:grpSp>
          <p:nvGrpSpPr>
            <p:cNvPr id="124946" name="Group 14"/>
            <p:cNvGrpSpPr>
              <a:grpSpLocks/>
            </p:cNvGrpSpPr>
            <p:nvPr/>
          </p:nvGrpSpPr>
          <p:grpSpPr bwMode="auto">
            <a:xfrm>
              <a:off x="960" y="156"/>
              <a:ext cx="732" cy="3408"/>
              <a:chOff x="960" y="54"/>
              <a:chExt cx="732" cy="3408"/>
            </a:xfrm>
          </p:grpSpPr>
          <p:sp>
            <p:nvSpPr>
              <p:cNvPr id="124963" name="Arc 15"/>
              <p:cNvSpPr>
                <a:spLocks/>
              </p:cNvSpPr>
              <p:nvPr/>
            </p:nvSpPr>
            <p:spPr bwMode="auto">
              <a:xfrm>
                <a:off x="972" y="54"/>
                <a:ext cx="720" cy="3408"/>
              </a:xfrm>
              <a:custGeom>
                <a:avLst/>
                <a:gdLst>
                  <a:gd name="T0" fmla="*/ 0 w 21600"/>
                  <a:gd name="T1" fmla="*/ 0 h 21600"/>
                  <a:gd name="T2" fmla="*/ 0 w 21600"/>
                  <a:gd name="T3" fmla="*/ 13 h 21600"/>
                  <a:gd name="T4" fmla="*/ 0 w 21600"/>
                  <a:gd name="T5" fmla="*/ 1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1">
                <a:gsLst>
                  <a:gs pos="0">
                    <a:srgbClr val="CCECFF"/>
                  </a:gs>
                  <a:gs pos="100000">
                    <a:srgbClr val="6699FF"/>
                  </a:gs>
                </a:gsLst>
                <a:lin ang="5400000" scaled="1"/>
              </a:gradFill>
              <a:ln>
                <a:noFill/>
              </a:ln>
              <a:effectLst/>
              <a:extLst>
                <a:ext uri="{91240B29-F687-4F45-9708-019B960494DF}">
                  <a14:hiddenLine xmlns:a14="http://schemas.microsoft.com/office/drawing/2010/main" w="9525">
                    <a:solidFill>
                      <a:srgbClr val="CCEC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124964" name="Text Box 16"/>
              <p:cNvSpPr txBox="1">
                <a:spLocks noChangeArrowheads="1"/>
              </p:cNvSpPr>
              <p:nvPr/>
            </p:nvSpPr>
            <p:spPr bwMode="auto">
              <a:xfrm>
                <a:off x="960" y="1680"/>
                <a:ext cx="62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sz="1600" b="1">
                    <a:solidFill>
                      <a:srgbClr val="000000"/>
                    </a:solidFill>
                  </a:rPr>
                  <a:t>“SDW”</a:t>
                </a:r>
                <a:br>
                  <a:rPr lang="en-US" sz="1600" b="1">
                    <a:solidFill>
                      <a:srgbClr val="000000"/>
                    </a:solidFill>
                  </a:rPr>
                </a:br>
                <a:r>
                  <a:rPr lang="en-US" sz="1600" b="1">
                    <a:solidFill>
                      <a:srgbClr val="000000"/>
                    </a:solidFill>
                  </a:rPr>
                  <a:t>“NEEL”</a:t>
                </a:r>
                <a:br>
                  <a:rPr lang="en-US" sz="1600" b="1">
                    <a:solidFill>
                      <a:srgbClr val="000000"/>
                    </a:solidFill>
                  </a:rPr>
                </a:br>
                <a:r>
                  <a:rPr lang="en-US" sz="1600" b="1">
                    <a:solidFill>
                      <a:srgbClr val="000000"/>
                    </a:solidFill>
                  </a:rPr>
                  <a:t>“A-F”</a:t>
                </a:r>
              </a:p>
            </p:txBody>
          </p:sp>
        </p:grpSp>
        <p:sp>
          <p:nvSpPr>
            <p:cNvPr id="124947" name="Line 17"/>
            <p:cNvSpPr>
              <a:spLocks noChangeShapeType="1"/>
            </p:cNvSpPr>
            <p:nvPr/>
          </p:nvSpPr>
          <p:spPr bwMode="auto">
            <a:xfrm>
              <a:off x="960" y="3582"/>
              <a:ext cx="374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endParaRPr>
            </a:p>
          </p:txBody>
        </p:sp>
        <p:sp>
          <p:nvSpPr>
            <p:cNvPr id="124948" name="Text Box 18"/>
            <p:cNvSpPr txBox="1">
              <a:spLocks noChangeArrowheads="1"/>
            </p:cNvSpPr>
            <p:nvPr/>
          </p:nvSpPr>
          <p:spPr bwMode="auto">
            <a:xfrm>
              <a:off x="672" y="558"/>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sz="2400" b="1">
                  <a:solidFill>
                    <a:srgbClr val="000000"/>
                  </a:solidFill>
                </a:rPr>
                <a:t>T</a:t>
              </a:r>
            </a:p>
          </p:txBody>
        </p:sp>
        <p:sp>
          <p:nvSpPr>
            <p:cNvPr id="124949" name="Text Box 19"/>
            <p:cNvSpPr txBox="1">
              <a:spLocks noChangeArrowheads="1"/>
            </p:cNvSpPr>
            <p:nvPr/>
          </p:nvSpPr>
          <p:spPr bwMode="auto">
            <a:xfrm>
              <a:off x="4608" y="3582"/>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2400" b="1" i="1">
                  <a:solidFill>
                    <a:srgbClr val="000000"/>
                  </a:solidFill>
                  <a:latin typeface="Times New Roman" pitchFamily="18" charset="0"/>
                </a:rPr>
                <a:t>g</a:t>
              </a:r>
            </a:p>
          </p:txBody>
        </p:sp>
        <p:grpSp>
          <p:nvGrpSpPr>
            <p:cNvPr id="124950" name="Group 20"/>
            <p:cNvGrpSpPr>
              <a:grpSpLocks/>
            </p:cNvGrpSpPr>
            <p:nvPr/>
          </p:nvGrpSpPr>
          <p:grpSpPr bwMode="auto">
            <a:xfrm>
              <a:off x="960" y="3504"/>
              <a:ext cx="3498" cy="596"/>
              <a:chOff x="960" y="3330"/>
              <a:chExt cx="3498" cy="596"/>
            </a:xfrm>
          </p:grpSpPr>
          <p:sp>
            <p:nvSpPr>
              <p:cNvPr id="124957" name="Text Box 21"/>
              <p:cNvSpPr txBox="1">
                <a:spLocks noChangeArrowheads="1"/>
              </p:cNvSpPr>
              <p:nvPr/>
            </p:nvSpPr>
            <p:spPr bwMode="auto">
              <a:xfrm>
                <a:off x="2352" y="3408"/>
                <a:ext cx="7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2400" b="1" i="1">
                    <a:solidFill>
                      <a:srgbClr val="000000"/>
                    </a:solidFill>
                    <a:latin typeface="Times New Roman" pitchFamily="18" charset="0"/>
                  </a:rPr>
                  <a:t>g*</a:t>
                </a:r>
                <a:r>
                  <a:rPr lang="en-US" sz="2400" b="1" i="1" baseline="-25000">
                    <a:solidFill>
                      <a:srgbClr val="000000"/>
                    </a:solidFill>
                    <a:latin typeface="Times New Roman" pitchFamily="18" charset="0"/>
                  </a:rPr>
                  <a:t/>
                </a:r>
                <a:br>
                  <a:rPr lang="en-US" sz="2400" b="1" i="1" baseline="-25000">
                    <a:solidFill>
                      <a:srgbClr val="000000"/>
                    </a:solidFill>
                    <a:latin typeface="Times New Roman" pitchFamily="18" charset="0"/>
                  </a:rPr>
                </a:br>
                <a:endParaRPr lang="en-US" sz="2400" b="1" i="1">
                  <a:solidFill>
                    <a:srgbClr val="000000"/>
                  </a:solidFill>
                  <a:latin typeface="Times New Roman" pitchFamily="18" charset="0"/>
                </a:endParaRPr>
              </a:p>
            </p:txBody>
          </p:sp>
          <p:sp>
            <p:nvSpPr>
              <p:cNvPr id="124958" name="Oval 22"/>
              <p:cNvSpPr>
                <a:spLocks noChangeArrowheads="1"/>
              </p:cNvSpPr>
              <p:nvPr/>
            </p:nvSpPr>
            <p:spPr bwMode="auto">
              <a:xfrm>
                <a:off x="2628" y="333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959" name="AutoShape 23"/>
              <p:cNvSpPr>
                <a:spLocks noChangeArrowheads="1"/>
              </p:cNvSpPr>
              <p:nvPr/>
            </p:nvSpPr>
            <p:spPr bwMode="auto">
              <a:xfrm>
                <a:off x="960" y="3384"/>
                <a:ext cx="1668" cy="48"/>
              </a:xfrm>
              <a:prstGeom prst="flowChartTerminator">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960" name="AutoShape 24"/>
              <p:cNvSpPr>
                <a:spLocks noChangeArrowheads="1"/>
              </p:cNvSpPr>
              <p:nvPr/>
            </p:nvSpPr>
            <p:spPr bwMode="auto">
              <a:xfrm>
                <a:off x="2790" y="3384"/>
                <a:ext cx="1668" cy="48"/>
              </a:xfrm>
              <a:prstGeom prst="flowChartTerminator">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961" name="Text Box 25"/>
              <p:cNvSpPr txBox="1">
                <a:spLocks noChangeArrowheads="1"/>
              </p:cNvSpPr>
              <p:nvPr/>
            </p:nvSpPr>
            <p:spPr bwMode="auto">
              <a:xfrm>
                <a:off x="960" y="3456"/>
                <a:ext cx="15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b="1">
                    <a:solidFill>
                      <a:srgbClr val="000000"/>
                    </a:solidFill>
                  </a:rPr>
                  <a:t>“Insulator”</a:t>
                </a:r>
              </a:p>
            </p:txBody>
          </p:sp>
          <p:sp>
            <p:nvSpPr>
              <p:cNvPr id="124962" name="Text Box 26"/>
              <p:cNvSpPr txBox="1">
                <a:spLocks noChangeArrowheads="1"/>
              </p:cNvSpPr>
              <p:nvPr/>
            </p:nvSpPr>
            <p:spPr bwMode="auto">
              <a:xfrm>
                <a:off x="2832" y="3456"/>
                <a:ext cx="15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b="1">
                    <a:solidFill>
                      <a:srgbClr val="000000"/>
                    </a:solidFill>
                  </a:rPr>
                  <a:t>“Conductor”</a:t>
                </a:r>
              </a:p>
            </p:txBody>
          </p:sp>
        </p:grpSp>
        <p:sp>
          <p:nvSpPr>
            <p:cNvPr id="124951" name="Line 30"/>
            <p:cNvSpPr>
              <a:spLocks noChangeShapeType="1"/>
            </p:cNvSpPr>
            <p:nvPr/>
          </p:nvSpPr>
          <p:spPr bwMode="auto">
            <a:xfrm flipV="1">
              <a:off x="4464" y="894"/>
              <a:ext cx="0" cy="26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endParaRPr>
            </a:p>
          </p:txBody>
        </p:sp>
        <p:sp>
          <p:nvSpPr>
            <p:cNvPr id="124952" name="Rectangle 31"/>
            <p:cNvSpPr>
              <a:spLocks noChangeArrowheads="1"/>
            </p:cNvSpPr>
            <p:nvPr/>
          </p:nvSpPr>
          <p:spPr bwMode="auto">
            <a:xfrm>
              <a:off x="966" y="96"/>
              <a:ext cx="576" cy="7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953" name="Line 32"/>
            <p:cNvSpPr>
              <a:spLocks noChangeShapeType="1"/>
            </p:cNvSpPr>
            <p:nvPr/>
          </p:nvSpPr>
          <p:spPr bwMode="auto">
            <a:xfrm>
              <a:off x="960" y="894"/>
              <a:ext cx="350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endParaRPr>
            </a:p>
          </p:txBody>
        </p:sp>
        <p:sp>
          <p:nvSpPr>
            <p:cNvPr id="124954" name="Line 33"/>
            <p:cNvSpPr>
              <a:spLocks noChangeShapeType="1"/>
            </p:cNvSpPr>
            <p:nvPr/>
          </p:nvSpPr>
          <p:spPr bwMode="auto">
            <a:xfrm>
              <a:off x="2586" y="2880"/>
              <a:ext cx="108" cy="62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endParaRPr>
            </a:p>
          </p:txBody>
        </p:sp>
        <p:sp>
          <p:nvSpPr>
            <p:cNvPr id="124955" name="Line 34"/>
            <p:cNvSpPr>
              <a:spLocks noChangeShapeType="1"/>
            </p:cNvSpPr>
            <p:nvPr/>
          </p:nvSpPr>
          <p:spPr bwMode="auto">
            <a:xfrm flipV="1">
              <a:off x="960" y="702"/>
              <a:ext cx="0" cy="28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endParaRPr>
            </a:p>
          </p:txBody>
        </p:sp>
        <p:sp>
          <p:nvSpPr>
            <p:cNvPr id="124956" name="Text Box 35"/>
            <p:cNvSpPr txBox="1">
              <a:spLocks noChangeArrowheads="1"/>
            </p:cNvSpPr>
            <p:nvPr/>
          </p:nvSpPr>
          <p:spPr bwMode="auto">
            <a:xfrm rot="4789700">
              <a:off x="1321" y="1751"/>
              <a:ext cx="158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b="1">
                  <a:solidFill>
                    <a:srgbClr val="000000"/>
                  </a:solidFill>
                </a:rPr>
                <a:t>“Funny Metal”</a:t>
              </a:r>
              <a:br>
                <a:rPr lang="en-US" b="1">
                  <a:solidFill>
                    <a:srgbClr val="000000"/>
                  </a:solidFill>
                </a:rPr>
              </a:br>
              <a:r>
                <a:rPr lang="en-US" b="1">
                  <a:solidFill>
                    <a:srgbClr val="000000"/>
                  </a:solidFill>
                </a:rPr>
                <a:t>“Pseudogap”</a:t>
              </a:r>
              <a:br>
                <a:rPr lang="en-US" b="1">
                  <a:solidFill>
                    <a:srgbClr val="000000"/>
                  </a:solidFill>
                </a:rPr>
              </a:br>
              <a:r>
                <a:rPr lang="en-US" b="1">
                  <a:solidFill>
                    <a:srgbClr val="000000"/>
                  </a:solidFill>
                </a:rPr>
                <a:t>“Fond AF Memories”</a:t>
              </a:r>
            </a:p>
          </p:txBody>
        </p:sp>
      </p:grpSp>
      <p:sp>
        <p:nvSpPr>
          <p:cNvPr id="124931" name="Rectangle 36"/>
          <p:cNvSpPr>
            <a:spLocks noChangeArrowheads="1"/>
          </p:cNvSpPr>
          <p:nvPr/>
        </p:nvSpPr>
        <p:spPr bwMode="auto">
          <a:xfrm>
            <a:off x="381000" y="7620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800" b="1" dirty="0">
                <a:solidFill>
                  <a:srgbClr val="000000"/>
                </a:solidFill>
                <a:latin typeface="Arial" pitchFamily="34" charset="0"/>
              </a:rPr>
              <a:t>The Colossal Quantum </a:t>
            </a:r>
            <a:r>
              <a:rPr lang="en-US" sz="2800" b="1" dirty="0" smtClean="0">
                <a:solidFill>
                  <a:srgbClr val="000000"/>
                </a:solidFill>
                <a:latin typeface="Arial" pitchFamily="34" charset="0"/>
              </a:rPr>
              <a:t>Conundrum</a:t>
            </a:r>
          </a:p>
          <a:p>
            <a:pPr algn="ctr" fontAlgn="base">
              <a:spcBef>
                <a:spcPct val="0"/>
              </a:spcBef>
              <a:spcAft>
                <a:spcPct val="0"/>
              </a:spcAft>
            </a:pPr>
            <a:r>
              <a:rPr lang="en-US" sz="2000" b="1" dirty="0" smtClean="0">
                <a:solidFill>
                  <a:srgbClr val="000000"/>
                </a:solidFill>
                <a:latin typeface="Arial" pitchFamily="34" charset="0"/>
              </a:rPr>
              <a:t>Nature, 2011</a:t>
            </a:r>
            <a:endParaRPr lang="en-US" sz="2000" b="1" dirty="0">
              <a:solidFill>
                <a:srgbClr val="000000"/>
              </a:solidFill>
              <a:latin typeface="Arial" pitchFamily="34" charset="0"/>
            </a:endParaRPr>
          </a:p>
        </p:txBody>
      </p:sp>
      <p:sp>
        <p:nvSpPr>
          <p:cNvPr id="37925" name="Text Box 37"/>
          <p:cNvSpPr txBox="1">
            <a:spLocks noChangeArrowheads="1"/>
          </p:cNvSpPr>
          <p:nvPr/>
        </p:nvSpPr>
        <p:spPr bwMode="auto">
          <a:xfrm>
            <a:off x="1828800" y="762000"/>
            <a:ext cx="487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2400" b="1">
                <a:solidFill>
                  <a:srgbClr val="000000"/>
                </a:solidFill>
              </a:rPr>
              <a:t>U~U</a:t>
            </a:r>
            <a:r>
              <a:rPr lang="en-US" sz="2400" b="1" baseline="-25000">
                <a:solidFill>
                  <a:srgbClr val="000000"/>
                </a:solidFill>
              </a:rPr>
              <a:t>0 </a:t>
            </a:r>
            <a:r>
              <a:rPr lang="en-US" sz="2400" b="1">
                <a:solidFill>
                  <a:srgbClr val="000000"/>
                </a:solidFill>
              </a:rPr>
              <a:t>exp(-</a:t>
            </a:r>
            <a:r>
              <a:rPr lang="el-GR" sz="2400" b="1">
                <a:solidFill>
                  <a:srgbClr val="000000"/>
                </a:solidFill>
              </a:rPr>
              <a:t>α </a:t>
            </a:r>
            <a:r>
              <a:rPr lang="en-US" sz="2800" b="1" i="1">
                <a:solidFill>
                  <a:srgbClr val="000000"/>
                </a:solidFill>
                <a:latin typeface="Times New Roman" pitchFamily="18" charset="0"/>
              </a:rPr>
              <a:t>g</a:t>
            </a:r>
            <a:r>
              <a:rPr lang="en-US" sz="2800" b="1">
                <a:solidFill>
                  <a:srgbClr val="000000"/>
                </a:solidFill>
              </a:rPr>
              <a:t>), </a:t>
            </a:r>
            <a:r>
              <a:rPr lang="en-US" sz="2800" b="1" i="1">
                <a:solidFill>
                  <a:srgbClr val="000000"/>
                </a:solidFill>
                <a:latin typeface="Times New Roman" pitchFamily="18" charset="0"/>
                <a:cs typeface="Times New Roman" pitchFamily="18" charset="0"/>
              </a:rPr>
              <a:t>g &lt; g</a:t>
            </a:r>
            <a:r>
              <a:rPr lang="en-US" sz="2400" b="1" i="1">
                <a:solidFill>
                  <a:srgbClr val="000000"/>
                </a:solidFill>
              </a:rPr>
              <a:t>*</a:t>
            </a:r>
            <a:r>
              <a:rPr lang="en-US" sz="2400" b="1">
                <a:solidFill>
                  <a:srgbClr val="000000"/>
                </a:solidFill>
              </a:rPr>
              <a:t>;</a:t>
            </a:r>
            <a:r>
              <a:rPr lang="en-US" sz="2400" b="1" i="1">
                <a:solidFill>
                  <a:srgbClr val="000000"/>
                </a:solidFill>
              </a:rPr>
              <a:t>  </a:t>
            </a:r>
            <a:r>
              <a:rPr lang="en-US" sz="2400" b="1">
                <a:solidFill>
                  <a:srgbClr val="000000"/>
                </a:solidFill>
              </a:rPr>
              <a:t>0,</a:t>
            </a:r>
            <a:r>
              <a:rPr lang="el-GR" sz="2400" b="1">
                <a:solidFill>
                  <a:srgbClr val="000000"/>
                </a:solidFill>
                <a:latin typeface="Times New Roman" pitchFamily="18" charset="0"/>
              </a:rPr>
              <a:t> </a:t>
            </a:r>
            <a:r>
              <a:rPr lang="en-US" sz="2800" b="1" i="1">
                <a:solidFill>
                  <a:srgbClr val="000000"/>
                </a:solidFill>
                <a:latin typeface="Times New Roman" pitchFamily="18" charset="0"/>
              </a:rPr>
              <a:t>g </a:t>
            </a:r>
            <a:r>
              <a:rPr lang="en-US" sz="2800" b="1">
                <a:solidFill>
                  <a:srgbClr val="000000"/>
                </a:solidFill>
                <a:latin typeface="Times New Roman" pitchFamily="18" charset="0"/>
              </a:rPr>
              <a:t>&gt; </a:t>
            </a:r>
            <a:r>
              <a:rPr lang="en-US" sz="2800" b="1" i="1">
                <a:solidFill>
                  <a:srgbClr val="000000"/>
                </a:solidFill>
                <a:latin typeface="Times New Roman" pitchFamily="18" charset="0"/>
                <a:cs typeface="Times New Roman" pitchFamily="18" charset="0"/>
              </a:rPr>
              <a:t>g*</a:t>
            </a:r>
            <a:endParaRPr lang="el-GR" sz="2800" b="1" i="1">
              <a:solidFill>
                <a:srgbClr val="000000"/>
              </a:solidFill>
              <a:latin typeface="Times New Roman" pitchFamily="18" charset="0"/>
              <a:cs typeface="Times New Roman" pitchFamily="18" charset="0"/>
            </a:endParaRPr>
          </a:p>
        </p:txBody>
      </p:sp>
      <p:pic>
        <p:nvPicPr>
          <p:cNvPr id="37929" name="Picture 41" descr="sc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3886200"/>
            <a:ext cx="10048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1" name="Picture 43" descr="sc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240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2"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2971800"/>
            <a:ext cx="11303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33"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971800"/>
            <a:ext cx="11049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93" name="Text Box 41"/>
          <p:cNvSpPr txBox="1">
            <a:spLocks noChangeArrowheads="1"/>
          </p:cNvSpPr>
          <p:nvPr/>
        </p:nvSpPr>
        <p:spPr bwMode="auto">
          <a:xfrm>
            <a:off x="3048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i="1">
                <a:solidFill>
                  <a:srgbClr val="FF0066"/>
                </a:solidFill>
              </a:rPr>
              <a:t>Somewhere in here there has to be “BCS-like” pairing!</a:t>
            </a:r>
          </a:p>
        </p:txBody>
      </p:sp>
      <p:sp>
        <p:nvSpPr>
          <p:cNvPr id="23594" name="AutoShape 42"/>
          <p:cNvSpPr>
            <a:spLocks noChangeArrowheads="1"/>
          </p:cNvSpPr>
          <p:nvPr/>
        </p:nvSpPr>
        <p:spPr bwMode="auto">
          <a:xfrm>
            <a:off x="381000" y="4572000"/>
            <a:ext cx="838200" cy="381000"/>
          </a:xfrm>
          <a:prstGeom prst="wedgeRoundRectCallout">
            <a:avLst>
              <a:gd name="adj1" fmla="val 85037"/>
              <a:gd name="adj2" fmla="val -4541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solidFill>
                  <a:srgbClr val="000000"/>
                </a:solidFill>
                <a:latin typeface="Arial" pitchFamily="34" charset="0"/>
              </a:rPr>
              <a:t>U = 6</a:t>
            </a:r>
          </a:p>
        </p:txBody>
      </p:sp>
      <p:sp>
        <p:nvSpPr>
          <p:cNvPr id="23595" name="AutoShape 43"/>
          <p:cNvSpPr>
            <a:spLocks noChangeArrowheads="1"/>
          </p:cNvSpPr>
          <p:nvPr/>
        </p:nvSpPr>
        <p:spPr bwMode="auto">
          <a:xfrm>
            <a:off x="5562600" y="4572000"/>
            <a:ext cx="838200" cy="381000"/>
          </a:xfrm>
          <a:prstGeom prst="wedgeRoundRectCallout">
            <a:avLst>
              <a:gd name="adj1" fmla="val -19509"/>
              <a:gd name="adj2" fmla="val -202083"/>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solidFill>
                  <a:srgbClr val="000000"/>
                </a:solidFill>
                <a:latin typeface="Arial" pitchFamily="34" charset="0"/>
              </a:rPr>
              <a:t>U = 0</a:t>
            </a:r>
          </a:p>
        </p:txBody>
      </p:sp>
      <p:sp>
        <p:nvSpPr>
          <p:cNvPr id="23596" name="AutoShape 44"/>
          <p:cNvSpPr>
            <a:spLocks noChangeArrowheads="1"/>
          </p:cNvSpPr>
          <p:nvPr/>
        </p:nvSpPr>
        <p:spPr bwMode="auto">
          <a:xfrm>
            <a:off x="1752600" y="1828800"/>
            <a:ext cx="838200" cy="381000"/>
          </a:xfrm>
          <a:prstGeom prst="wedgeRoundRectCallout">
            <a:avLst>
              <a:gd name="adj1" fmla="val 94130"/>
              <a:gd name="adj2" fmla="val -5541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solidFill>
                  <a:srgbClr val="000000"/>
                </a:solidFill>
                <a:latin typeface="Arial" pitchFamily="34" charset="0"/>
              </a:rPr>
              <a:t>U = 3</a:t>
            </a:r>
          </a:p>
        </p:txBody>
      </p:sp>
      <p:sp>
        <p:nvSpPr>
          <p:cNvPr id="23597" name="Line 45"/>
          <p:cNvSpPr>
            <a:spLocks noChangeShapeType="1"/>
          </p:cNvSpPr>
          <p:nvPr/>
        </p:nvSpPr>
        <p:spPr bwMode="auto">
          <a:xfrm flipH="1">
            <a:off x="4419600" y="4953000"/>
            <a:ext cx="1143000" cy="6096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endParaRPr>
          </a:p>
        </p:txBody>
      </p:sp>
    </p:spTree>
    <p:extLst>
      <p:ext uri="{BB962C8B-B14F-4D97-AF65-F5344CB8AC3E}">
        <p14:creationId xmlns:p14="http://schemas.microsoft.com/office/powerpoint/2010/main" val="2823226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7929"/>
                                        </p:tgtEl>
                                        <p:attrNameLst>
                                          <p:attrName>style.visibility</p:attrName>
                                        </p:attrNameLst>
                                      </p:cBhvr>
                                      <p:to>
                                        <p:strVal val="visible"/>
                                      </p:to>
                                    </p:set>
                                    <p:animEffect transition="in" filter="dissolve">
                                      <p:cBhvr>
                                        <p:cTn id="11" dur="500"/>
                                        <p:tgtEl>
                                          <p:spTgt spid="379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7931"/>
                                        </p:tgtEl>
                                        <p:attrNameLst>
                                          <p:attrName>style.visibility</p:attrName>
                                        </p:attrNameLst>
                                      </p:cBhvr>
                                      <p:to>
                                        <p:strVal val="visible"/>
                                      </p:to>
                                    </p:set>
                                    <p:animEffect transition="in" filter="dissolve">
                                      <p:cBhvr>
                                        <p:cTn id="16" dur="500"/>
                                        <p:tgtEl>
                                          <p:spTgt spid="379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7933"/>
                                        </p:tgtEl>
                                        <p:attrNameLst>
                                          <p:attrName>style.visibility</p:attrName>
                                        </p:attrNameLst>
                                      </p:cBhvr>
                                      <p:to>
                                        <p:strVal val="visible"/>
                                      </p:to>
                                    </p:set>
                                    <p:animEffect transition="in" filter="dissolve">
                                      <p:cBhvr>
                                        <p:cTn id="21" dur="500"/>
                                        <p:tgtEl>
                                          <p:spTgt spid="3793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7932"/>
                                        </p:tgtEl>
                                        <p:attrNameLst>
                                          <p:attrName>style.visibility</p:attrName>
                                        </p:attrNameLst>
                                      </p:cBhvr>
                                      <p:to>
                                        <p:strVal val="visible"/>
                                      </p:to>
                                    </p:set>
                                    <p:animEffect transition="in" filter="dissolve">
                                      <p:cBhvr>
                                        <p:cTn id="26" dur="500"/>
                                        <p:tgtEl>
                                          <p:spTgt spid="3793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94"/>
                                        </p:tgtEl>
                                        <p:attrNameLst>
                                          <p:attrName>style.visibility</p:attrName>
                                        </p:attrNameLst>
                                      </p:cBhvr>
                                      <p:to>
                                        <p:strVal val="visible"/>
                                      </p:to>
                                    </p:set>
                                    <p:anim calcmode="lin" valueType="num">
                                      <p:cBhvr additive="base">
                                        <p:cTn id="31" dur="500" fill="hold"/>
                                        <p:tgtEl>
                                          <p:spTgt spid="23594"/>
                                        </p:tgtEl>
                                        <p:attrNameLst>
                                          <p:attrName>ppt_x</p:attrName>
                                        </p:attrNameLst>
                                      </p:cBhvr>
                                      <p:tavLst>
                                        <p:tav tm="0">
                                          <p:val>
                                            <p:strVal val="0-#ppt_w/2"/>
                                          </p:val>
                                        </p:tav>
                                        <p:tav tm="100000">
                                          <p:val>
                                            <p:strVal val="#ppt_x"/>
                                          </p:val>
                                        </p:tav>
                                      </p:tavLst>
                                    </p:anim>
                                    <p:anim calcmode="lin" valueType="num">
                                      <p:cBhvr additive="base">
                                        <p:cTn id="32" dur="500" fill="hold"/>
                                        <p:tgtEl>
                                          <p:spTgt spid="2359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96"/>
                                        </p:tgtEl>
                                        <p:attrNameLst>
                                          <p:attrName>style.visibility</p:attrName>
                                        </p:attrNameLst>
                                      </p:cBhvr>
                                      <p:to>
                                        <p:strVal val="visible"/>
                                      </p:to>
                                    </p:set>
                                    <p:anim calcmode="lin" valueType="num">
                                      <p:cBhvr additive="base">
                                        <p:cTn id="37" dur="500" fill="hold"/>
                                        <p:tgtEl>
                                          <p:spTgt spid="23596"/>
                                        </p:tgtEl>
                                        <p:attrNameLst>
                                          <p:attrName>ppt_x</p:attrName>
                                        </p:attrNameLst>
                                      </p:cBhvr>
                                      <p:tavLst>
                                        <p:tav tm="0">
                                          <p:val>
                                            <p:strVal val="0-#ppt_w/2"/>
                                          </p:val>
                                        </p:tav>
                                        <p:tav tm="100000">
                                          <p:val>
                                            <p:strVal val="#ppt_x"/>
                                          </p:val>
                                        </p:tav>
                                      </p:tavLst>
                                    </p:anim>
                                    <p:anim calcmode="lin" valueType="num">
                                      <p:cBhvr additive="base">
                                        <p:cTn id="38" dur="500" fill="hold"/>
                                        <p:tgtEl>
                                          <p:spTgt spid="2359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595"/>
                                        </p:tgtEl>
                                        <p:attrNameLst>
                                          <p:attrName>style.visibility</p:attrName>
                                        </p:attrNameLst>
                                      </p:cBhvr>
                                      <p:to>
                                        <p:strVal val="visible"/>
                                      </p:to>
                                    </p:set>
                                    <p:anim calcmode="lin" valueType="num">
                                      <p:cBhvr additive="base">
                                        <p:cTn id="43" dur="500" fill="hold"/>
                                        <p:tgtEl>
                                          <p:spTgt spid="23595"/>
                                        </p:tgtEl>
                                        <p:attrNameLst>
                                          <p:attrName>ppt_x</p:attrName>
                                        </p:attrNameLst>
                                      </p:cBhvr>
                                      <p:tavLst>
                                        <p:tav tm="0">
                                          <p:val>
                                            <p:strVal val="#ppt_x"/>
                                          </p:val>
                                        </p:tav>
                                        <p:tav tm="100000">
                                          <p:val>
                                            <p:strVal val="#ppt_x"/>
                                          </p:val>
                                        </p:tav>
                                      </p:tavLst>
                                    </p:anim>
                                    <p:anim calcmode="lin" valueType="num">
                                      <p:cBhvr additive="base">
                                        <p:cTn id="44" dur="500" fill="hold"/>
                                        <p:tgtEl>
                                          <p:spTgt spid="2359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23597"/>
                                        </p:tgtEl>
                                        <p:attrNameLst>
                                          <p:attrName>style.visibility</p:attrName>
                                        </p:attrNameLst>
                                      </p:cBhvr>
                                      <p:to>
                                        <p:strVal val="visible"/>
                                      </p:to>
                                    </p:set>
                                    <p:anim calcmode="lin" valueType="num">
                                      <p:cBhvr additive="base">
                                        <p:cTn id="49" dur="500" fill="hold"/>
                                        <p:tgtEl>
                                          <p:spTgt spid="23597"/>
                                        </p:tgtEl>
                                        <p:attrNameLst>
                                          <p:attrName>ppt_x</p:attrName>
                                        </p:attrNameLst>
                                      </p:cBhvr>
                                      <p:tavLst>
                                        <p:tav tm="0">
                                          <p:val>
                                            <p:strVal val="1+#ppt_w/2"/>
                                          </p:val>
                                        </p:tav>
                                        <p:tav tm="100000">
                                          <p:val>
                                            <p:strVal val="#ppt_x"/>
                                          </p:val>
                                        </p:tav>
                                      </p:tavLst>
                                    </p:anim>
                                    <p:anim calcmode="lin" valueType="num">
                                      <p:cBhvr additive="base">
                                        <p:cTn id="50" dur="500" fill="hold"/>
                                        <p:tgtEl>
                                          <p:spTgt spid="23597"/>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593"/>
                                        </p:tgtEl>
                                        <p:attrNameLst>
                                          <p:attrName>style.visibility</p:attrName>
                                        </p:attrNameLst>
                                      </p:cBhvr>
                                      <p:to>
                                        <p:strVal val="visible"/>
                                      </p:to>
                                    </p:set>
                                    <p:anim calcmode="lin" valueType="num">
                                      <p:cBhvr additive="base">
                                        <p:cTn id="55" dur="500" fill="hold"/>
                                        <p:tgtEl>
                                          <p:spTgt spid="23593"/>
                                        </p:tgtEl>
                                        <p:attrNameLst>
                                          <p:attrName>ppt_x</p:attrName>
                                        </p:attrNameLst>
                                      </p:cBhvr>
                                      <p:tavLst>
                                        <p:tav tm="0">
                                          <p:val>
                                            <p:strVal val="#ppt_x"/>
                                          </p:val>
                                        </p:tav>
                                        <p:tav tm="100000">
                                          <p:val>
                                            <p:strVal val="#ppt_x"/>
                                          </p:val>
                                        </p:tav>
                                      </p:tavLst>
                                    </p:anim>
                                    <p:anim calcmode="lin" valueType="num">
                                      <p:cBhvr additive="base">
                                        <p:cTn id="56" dur="500" fill="hold"/>
                                        <p:tgtEl>
                                          <p:spTgt spid="2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5" grpId="0"/>
      <p:bldP spid="23593" grpId="0"/>
      <p:bldP spid="23594" grpId="0" animBg="1"/>
      <p:bldP spid="23595" grpId="0" animBg="1"/>
      <p:bldP spid="23596" grpId="0" animBg="1"/>
      <p:bldP spid="2359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idx="4294967295"/>
          </p:nvPr>
        </p:nvSpPr>
        <p:spPr>
          <a:xfrm>
            <a:off x="457200" y="0"/>
            <a:ext cx="8229600" cy="1143000"/>
          </a:xfrm>
        </p:spPr>
        <p:txBody>
          <a:bodyPr/>
          <a:lstStyle/>
          <a:p>
            <a:pPr eaLnBrk="1" hangingPunct="1"/>
            <a:r>
              <a:rPr lang="en-US" dirty="0" smtClean="0"/>
              <a:t>PMG Career Timeline</a:t>
            </a:r>
          </a:p>
        </p:txBody>
      </p:sp>
      <p:sp>
        <p:nvSpPr>
          <p:cNvPr id="4" name="Content Placeholder 3"/>
          <p:cNvSpPr>
            <a:spLocks noGrp="1"/>
          </p:cNvSpPr>
          <p:nvPr>
            <p:ph idx="4294967295"/>
          </p:nvPr>
        </p:nvSpPr>
        <p:spPr>
          <a:xfrm>
            <a:off x="304800" y="1066800"/>
            <a:ext cx="8458200" cy="5638800"/>
          </a:xfrm>
        </p:spPr>
        <p:txBody>
          <a:bodyPr>
            <a:noAutofit/>
          </a:bodyPr>
          <a:lstStyle/>
          <a:p>
            <a:pPr eaLnBrk="1" hangingPunct="1"/>
            <a:r>
              <a:rPr lang="en-US" sz="1800" b="1" dirty="0" smtClean="0"/>
              <a:t>IBM (1953-1993)</a:t>
            </a:r>
          </a:p>
          <a:p>
            <a:pPr lvl="1" eaLnBrk="1" hangingPunct="1"/>
            <a:r>
              <a:rPr lang="en-US" sz="1600" dirty="0" smtClean="0"/>
              <a:t>Project SAGE (IBM, MIT, USAF) (1953-56)</a:t>
            </a:r>
          </a:p>
          <a:p>
            <a:pPr lvl="1" eaLnBrk="1" hangingPunct="1"/>
            <a:r>
              <a:rPr lang="en-US" sz="1600" dirty="0" smtClean="0">
                <a:solidFill>
                  <a:srgbClr val="00B050"/>
                </a:solidFill>
              </a:rPr>
              <a:t>IBM Education Plan (Clarkson, Harvard) (1956-65)</a:t>
            </a:r>
          </a:p>
          <a:p>
            <a:pPr lvl="1" eaLnBrk="1" hangingPunct="1"/>
            <a:r>
              <a:rPr lang="en-US" sz="1600" dirty="0" smtClean="0"/>
              <a:t>Research Division Staff/Management:  San Jose/Almaden (1965-90)</a:t>
            </a:r>
          </a:p>
          <a:p>
            <a:pPr lvl="1" eaLnBrk="1" hangingPunct="1"/>
            <a:r>
              <a:rPr lang="en-US" sz="1600" dirty="0" smtClean="0"/>
              <a:t>Sabbatical @ UNAM (1990-93) </a:t>
            </a:r>
          </a:p>
          <a:p>
            <a:pPr eaLnBrk="1" hangingPunct="1"/>
            <a:r>
              <a:rPr lang="en-US" sz="1800" b="1" dirty="0" smtClean="0"/>
              <a:t>EPRI Science Fellow (1993-2004)</a:t>
            </a:r>
          </a:p>
          <a:p>
            <a:pPr lvl="1"/>
            <a:r>
              <a:rPr lang="en-US" sz="1600" dirty="0" smtClean="0"/>
              <a:t>Power Applications of Superconductivity</a:t>
            </a:r>
          </a:p>
          <a:p>
            <a:pPr lvl="1"/>
            <a:r>
              <a:rPr lang="en-US" sz="1600" dirty="0" smtClean="0"/>
              <a:t>Wide </a:t>
            </a:r>
            <a:r>
              <a:rPr lang="en-US" sz="1600" dirty="0" err="1" smtClean="0"/>
              <a:t>Bandgap</a:t>
            </a:r>
            <a:r>
              <a:rPr lang="en-US" sz="1600" dirty="0" smtClean="0"/>
              <a:t> Semiconductor Materials (</a:t>
            </a:r>
            <a:r>
              <a:rPr lang="en-US" sz="1600" dirty="0" err="1" smtClean="0"/>
              <a:t>SiC</a:t>
            </a:r>
            <a:r>
              <a:rPr lang="en-US" sz="1600" dirty="0" smtClean="0"/>
              <a:t>, </a:t>
            </a:r>
            <a:r>
              <a:rPr lang="en-US" sz="1600" dirty="0" err="1" smtClean="0"/>
              <a:t>GaN</a:t>
            </a:r>
            <a:r>
              <a:rPr lang="en-US" sz="1600" dirty="0" smtClean="0"/>
              <a:t>, Polymers...)</a:t>
            </a:r>
          </a:p>
          <a:p>
            <a:pPr lvl="1"/>
            <a:r>
              <a:rPr lang="en-US" sz="1600" dirty="0" smtClean="0"/>
              <a:t>Power Electronic Devices (To Enable “Smart Grid”)</a:t>
            </a:r>
          </a:p>
          <a:p>
            <a:pPr lvl="1"/>
            <a:r>
              <a:rPr lang="en-US" sz="1600" dirty="0" smtClean="0"/>
              <a:t>Novel Fusion Technologies (e.g., p-11B)</a:t>
            </a:r>
          </a:p>
          <a:p>
            <a:pPr lvl="1"/>
            <a:r>
              <a:rPr lang="en-US" sz="1600" dirty="0" smtClean="0"/>
              <a:t>“Bad Science Cop,” debunking proposals claiming the “Energy Salvation of Mankind”</a:t>
            </a:r>
          </a:p>
          <a:p>
            <a:pPr eaLnBrk="1" hangingPunct="1"/>
            <a:r>
              <a:rPr lang="en-US" sz="1800" b="1" dirty="0" smtClean="0"/>
              <a:t>W2AGZ Technologies (2004-?)</a:t>
            </a:r>
          </a:p>
          <a:p>
            <a:pPr lvl="1" eaLnBrk="1" hangingPunct="1"/>
            <a:r>
              <a:rPr lang="en-US" sz="1600" dirty="0" smtClean="0">
                <a:solidFill>
                  <a:srgbClr val="00B050"/>
                </a:solidFill>
              </a:rPr>
              <a:t>Visionary Energy Societies (</a:t>
            </a:r>
            <a:r>
              <a:rPr lang="en-US" sz="1600" dirty="0" err="1" smtClean="0">
                <a:solidFill>
                  <a:srgbClr val="00B050"/>
                </a:solidFill>
              </a:rPr>
              <a:t>SuperCity</a:t>
            </a:r>
            <a:r>
              <a:rPr lang="en-US" sz="1600" dirty="0" smtClean="0">
                <a:solidFill>
                  <a:srgbClr val="00B050"/>
                </a:solidFill>
              </a:rPr>
              <a:t>, </a:t>
            </a:r>
            <a:r>
              <a:rPr lang="en-US" sz="1600" dirty="0" err="1" smtClean="0">
                <a:solidFill>
                  <a:srgbClr val="00B050"/>
                </a:solidFill>
              </a:rPr>
              <a:t>SuperSuburb</a:t>
            </a:r>
            <a:r>
              <a:rPr lang="en-US" sz="1600" dirty="0" smtClean="0">
                <a:solidFill>
                  <a:srgbClr val="00B050"/>
                </a:solidFill>
              </a:rPr>
              <a:t>, </a:t>
            </a:r>
            <a:r>
              <a:rPr lang="en-US" sz="1600" dirty="0" err="1" smtClean="0">
                <a:solidFill>
                  <a:srgbClr val="00B050"/>
                </a:solidFill>
              </a:rPr>
              <a:t>SuperGrid</a:t>
            </a:r>
            <a:r>
              <a:rPr lang="en-US" sz="1600" dirty="0" smtClean="0">
                <a:solidFill>
                  <a:srgbClr val="00B050"/>
                </a:solidFill>
              </a:rPr>
              <a:t>)</a:t>
            </a:r>
          </a:p>
          <a:p>
            <a:pPr lvl="1" eaLnBrk="1" hangingPunct="1"/>
            <a:r>
              <a:rPr lang="en-US" sz="1600" dirty="0" smtClean="0"/>
              <a:t>“Due Diligence” VC/AI Consulting</a:t>
            </a:r>
          </a:p>
          <a:p>
            <a:pPr lvl="1" eaLnBrk="1" hangingPunct="1"/>
            <a:r>
              <a:rPr lang="en-US" sz="1600" dirty="0" smtClean="0">
                <a:solidFill>
                  <a:srgbClr val="00B050"/>
                </a:solidFill>
              </a:rPr>
              <a:t>Visiting Scholar, Stanford University, 2005-2008</a:t>
            </a:r>
          </a:p>
          <a:p>
            <a:pPr lvl="1" eaLnBrk="1" hangingPunct="1"/>
            <a:r>
              <a:rPr lang="en-US" sz="1600" dirty="0" smtClean="0">
                <a:solidFill>
                  <a:srgbClr val="00B050"/>
                </a:solidFill>
              </a:rPr>
              <a:t>Business Associate, JPL/NASA/</a:t>
            </a:r>
            <a:r>
              <a:rPr lang="en-US" sz="1600" dirty="0" err="1" smtClean="0">
                <a:solidFill>
                  <a:srgbClr val="00B050"/>
                </a:solidFill>
              </a:rPr>
              <a:t>CalTech</a:t>
            </a:r>
            <a:r>
              <a:rPr lang="en-US" sz="1600" dirty="0" smtClean="0">
                <a:solidFill>
                  <a:srgbClr val="00B050"/>
                </a:solidFill>
              </a:rPr>
              <a:t>, 2009-Present</a:t>
            </a:r>
          </a:p>
          <a:p>
            <a:pPr lvl="1" eaLnBrk="1" hangingPunct="1"/>
            <a:r>
              <a:rPr lang="en-US" sz="1600" dirty="0" smtClean="0">
                <a:solidFill>
                  <a:srgbClr val="FF0000"/>
                </a:solidFill>
              </a:rPr>
              <a:t>Uncovering the Nature of HTSC !</a:t>
            </a:r>
          </a:p>
          <a:p>
            <a:pPr lvl="1" eaLnBrk="1" hangingPunct="1"/>
            <a:r>
              <a:rPr lang="en-US" sz="1600" dirty="0" smtClean="0">
                <a:solidFill>
                  <a:srgbClr val="FF0000"/>
                </a:solidFill>
              </a:rPr>
              <a:t>Developing a DFT Roadmap to </a:t>
            </a:r>
            <a:r>
              <a:rPr lang="en-US" sz="1600" dirty="0" err="1" smtClean="0">
                <a:solidFill>
                  <a:srgbClr val="FF0000"/>
                </a:solidFill>
              </a:rPr>
              <a:t>Enable“Superconductivity</a:t>
            </a:r>
            <a:r>
              <a:rPr lang="en-US" sz="1600" dirty="0" smtClean="0">
                <a:solidFill>
                  <a:srgbClr val="FF0000"/>
                </a:solidFill>
              </a:rPr>
              <a:t> at Room Temperature and Above”</a:t>
            </a:r>
          </a:p>
          <a:p>
            <a:pPr lvl="1" eaLnBrk="1" hangingPunct="1"/>
            <a:endParaRPr lang="en-US" sz="1600" dirty="0" smtClean="0"/>
          </a:p>
        </p:txBody>
      </p:sp>
    </p:spTree>
    <p:extLst>
      <p:ext uri="{BB962C8B-B14F-4D97-AF65-F5344CB8AC3E}">
        <p14:creationId xmlns:p14="http://schemas.microsoft.com/office/powerpoint/2010/main" val="18204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71575"/>
            <a:ext cx="69342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4"/>
          <p:cNvSpPr>
            <a:spLocks noGrp="1" noChangeArrowheads="1"/>
          </p:cNvSpPr>
          <p:nvPr>
            <p:ph type="title" idx="4294967295"/>
          </p:nvPr>
        </p:nvSpPr>
        <p:spPr>
          <a:xfrm>
            <a:off x="381000" y="76200"/>
            <a:ext cx="8229600" cy="1143000"/>
          </a:xfrm>
        </p:spPr>
        <p:txBody>
          <a:bodyPr/>
          <a:lstStyle/>
          <a:p>
            <a:pPr eaLnBrk="1" hangingPunct="1"/>
            <a:r>
              <a:rPr lang="en-US" dirty="0" smtClean="0">
                <a:latin typeface="Arial" pitchFamily="34" charset="0"/>
                <a:cs typeface="Arial" pitchFamily="34" charset="0"/>
              </a:rPr>
              <a:t>A Canadian’s View of the World</a:t>
            </a:r>
          </a:p>
        </p:txBody>
      </p:sp>
    </p:spTree>
    <p:extLst>
      <p:ext uri="{BB962C8B-B14F-4D97-AF65-F5344CB8AC3E}">
        <p14:creationId xmlns:p14="http://schemas.microsoft.com/office/powerpoint/2010/main" val="12040637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title" idx="4294967295"/>
          </p:nvPr>
        </p:nvSpPr>
        <p:spPr>
          <a:xfrm>
            <a:off x="457200" y="76200"/>
            <a:ext cx="8229600" cy="1143000"/>
          </a:xfrm>
        </p:spPr>
        <p:txBody>
          <a:bodyPr/>
          <a:lstStyle/>
          <a:p>
            <a:pPr eaLnBrk="1" hangingPunct="1"/>
            <a:r>
              <a:rPr lang="en-US" dirty="0" smtClean="0">
                <a:latin typeface="Arial" pitchFamily="34" charset="0"/>
                <a:cs typeface="Arial" pitchFamily="34" charset="0"/>
              </a:rPr>
              <a:t>The Mackenzie Valley Pipeline </a:t>
            </a:r>
          </a:p>
        </p:txBody>
      </p:sp>
      <p:grpSp>
        <p:nvGrpSpPr>
          <p:cNvPr id="3" name="Group 2"/>
          <p:cNvGrpSpPr/>
          <p:nvPr/>
        </p:nvGrpSpPr>
        <p:grpSpPr>
          <a:xfrm>
            <a:off x="685800" y="1246188"/>
            <a:ext cx="8183563" cy="5383212"/>
            <a:chOff x="685800" y="1246188"/>
            <a:chExt cx="8183563" cy="5383212"/>
          </a:xfrm>
        </p:grpSpPr>
        <p:pic>
          <p:nvPicPr>
            <p:cNvPr id="71682" name="Picture 2" descr="Proposed Pipeline Rout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60500"/>
              <a:ext cx="66294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0" name="Text Box 4"/>
            <p:cNvSpPr txBox="1">
              <a:spLocks noChangeArrowheads="1"/>
            </p:cNvSpPr>
            <p:nvPr/>
          </p:nvSpPr>
          <p:spPr bwMode="auto">
            <a:xfrm>
              <a:off x="4495800" y="2273300"/>
              <a:ext cx="3276600" cy="138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a:latin typeface="Calibri" pitchFamily="34" charset="0"/>
                </a:rPr>
                <a:t>1220 km</a:t>
              </a:r>
            </a:p>
            <a:p>
              <a:pPr algn="ctr" eaLnBrk="1" hangingPunct="1"/>
              <a:r>
                <a:rPr lang="en-US" sz="2800" b="1" dirty="0">
                  <a:latin typeface="Calibri" pitchFamily="34" charset="0"/>
                </a:rPr>
                <a:t>18 GW-thermal</a:t>
              </a:r>
            </a:p>
            <a:p>
              <a:pPr algn="ctr" eaLnBrk="1" hangingPunct="1"/>
              <a:r>
                <a:rPr lang="en-US" sz="2800" b="1" dirty="0">
                  <a:latin typeface="Calibri" pitchFamily="34" charset="0"/>
                </a:rPr>
                <a:t>2006 - 2010</a:t>
              </a:r>
            </a:p>
          </p:txBody>
        </p:sp>
        <p:sp>
          <p:nvSpPr>
            <p:cNvPr id="495621" name="Rectangle 5"/>
            <p:cNvSpPr>
              <a:spLocks noChangeArrowheads="1"/>
            </p:cNvSpPr>
            <p:nvPr/>
          </p:nvSpPr>
          <p:spPr bwMode="auto">
            <a:xfrm>
              <a:off x="4495800" y="1246188"/>
              <a:ext cx="437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Calibri" pitchFamily="34" charset="0"/>
                  <a:hlinkClick r:id="rId4"/>
                </a:rPr>
                <a:t>http://www.mackenziegasproject.com</a:t>
              </a:r>
              <a:endParaRPr lang="en-US" sz="2000">
                <a:latin typeface="Calibri" pitchFamily="34" charset="0"/>
              </a:endParaRPr>
            </a:p>
          </p:txBody>
        </p:sp>
      </p:grpSp>
      <p:sp>
        <p:nvSpPr>
          <p:cNvPr id="2" name="Rounded Rectangular Callout 1"/>
          <p:cNvSpPr/>
          <p:nvPr/>
        </p:nvSpPr>
        <p:spPr>
          <a:xfrm>
            <a:off x="381000" y="3657600"/>
            <a:ext cx="4953000" cy="2590800"/>
          </a:xfrm>
          <a:prstGeom prst="wedgeRoundRectCallout">
            <a:avLst>
              <a:gd name="adj1" fmla="val -21866"/>
              <a:gd name="adj2" fmla="val -7795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dirty="0" smtClean="0"/>
              <a:t>60% NG used to make electricity on arrival in USA. </a:t>
            </a:r>
            <a:r>
              <a:rPr lang="en-US" dirty="0"/>
              <a:t> </a:t>
            </a:r>
            <a:r>
              <a:rPr lang="en-US" dirty="0" smtClean="0"/>
              <a:t>Generate electricity at Delta “wellhead” and ship via HVDC </a:t>
            </a:r>
            <a:r>
              <a:rPr lang="en-US" dirty="0" err="1" smtClean="0"/>
              <a:t>SuperCable</a:t>
            </a:r>
            <a:r>
              <a:rPr lang="en-US" dirty="0" smtClean="0"/>
              <a:t>.</a:t>
            </a:r>
          </a:p>
          <a:p>
            <a:endParaRPr lang="en-US" dirty="0" smtClean="0"/>
          </a:p>
          <a:p>
            <a:pPr marL="342900" indent="-342900">
              <a:buAutoNum type="arabicParenR"/>
            </a:pPr>
            <a:r>
              <a:rPr lang="en-US" dirty="0" smtClean="0"/>
              <a:t>LNG </a:t>
            </a:r>
            <a:r>
              <a:rPr lang="en-US" dirty="0" err="1" smtClean="0"/>
              <a:t>Pipe+HTSC</a:t>
            </a:r>
            <a:r>
              <a:rPr lang="en-US" dirty="0" smtClean="0"/>
              <a:t> Cable in same ROW.</a:t>
            </a:r>
          </a:p>
          <a:p>
            <a:pPr marL="342900" indent="-342900">
              <a:buAutoNum type="arabicParenR"/>
            </a:pPr>
            <a:r>
              <a:rPr lang="en-US" dirty="0" smtClean="0"/>
              <a:t>2030:  When NG runs out, build nukes at wellhead sits to make protons and </a:t>
            </a:r>
            <a:r>
              <a:rPr lang="en-US" dirty="0" err="1" smtClean="0"/>
              <a:t>electons</a:t>
            </a:r>
            <a:r>
              <a:rPr lang="en-US" dirty="0" smtClean="0"/>
              <a:t>.</a:t>
            </a:r>
          </a:p>
          <a:p>
            <a:pPr marL="342900" indent="-342900">
              <a:buAutoNum type="arabicParenR"/>
            </a:pPr>
            <a:r>
              <a:rPr lang="en-US" dirty="0" smtClean="0"/>
              <a:t>The delivery infrastructure is already there!</a:t>
            </a:r>
          </a:p>
          <a:p>
            <a:pPr marL="342900" indent="-342900">
              <a:buAutoNum type="arabicParenR"/>
            </a:pPr>
            <a:endParaRPr lang="en-US" dirty="0" smtClean="0"/>
          </a:p>
        </p:txBody>
      </p:sp>
      <p:sp>
        <p:nvSpPr>
          <p:cNvPr id="4" name="Rounded Rectangle 3"/>
          <p:cNvSpPr/>
          <p:nvPr/>
        </p:nvSpPr>
        <p:spPr>
          <a:xfrm>
            <a:off x="4000500" y="2273300"/>
            <a:ext cx="4991100" cy="45085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smtClean="0">
                <a:solidFill>
                  <a:schemeClr val="tx1"/>
                </a:solidFill>
                <a:latin typeface="Arial" pitchFamily="34" charset="0"/>
                <a:cs typeface="Arial" pitchFamily="34" charset="0"/>
              </a:rPr>
              <a:t>Nota </a:t>
            </a:r>
            <a:r>
              <a:rPr lang="en-US" sz="3200" b="1" u="sng" dirty="0" err="1" smtClean="0">
                <a:solidFill>
                  <a:schemeClr val="tx1"/>
                </a:solidFill>
                <a:latin typeface="Arial" pitchFamily="34" charset="0"/>
                <a:cs typeface="Arial" pitchFamily="34" charset="0"/>
              </a:rPr>
              <a:t>Bene</a:t>
            </a:r>
            <a:r>
              <a:rPr lang="en-US" sz="3200" b="1" u="sng" dirty="0" smtClean="0">
                <a:solidFill>
                  <a:schemeClr val="tx1"/>
                </a:solidFill>
                <a:latin typeface="Arial" pitchFamily="34" charset="0"/>
                <a:cs typeface="Arial" pitchFamily="34" charset="0"/>
              </a:rPr>
              <a:t>!</a:t>
            </a:r>
            <a:endParaRPr lang="en-US" b="1" u="sng" dirty="0" smtClean="0">
              <a:solidFill>
                <a:schemeClr val="tx1"/>
              </a:solidFill>
              <a:latin typeface="Arial" pitchFamily="34" charset="0"/>
              <a:cs typeface="Arial" pitchFamily="34" charset="0"/>
            </a:endParaRPr>
          </a:p>
          <a:p>
            <a:pPr algn="ctr"/>
            <a:endParaRPr lang="en-US" dirty="0" smtClean="0">
              <a:solidFill>
                <a:schemeClr val="tx1"/>
              </a:solidFill>
            </a:endParaRPr>
          </a:p>
          <a:p>
            <a:r>
              <a:rPr lang="en-US" sz="2000" dirty="0" smtClean="0">
                <a:solidFill>
                  <a:schemeClr val="tx1"/>
                </a:solidFill>
                <a:latin typeface="Arial" pitchFamily="34" charset="0"/>
                <a:cs typeface="Arial" pitchFamily="34" charset="0"/>
              </a:rPr>
              <a:t>As of August, 2012, funding for the MVP has been reduced by about 30% due to the rapidly decreasing price of natural gas in North America, primarily due to expanding available “</a:t>
            </a:r>
            <a:r>
              <a:rPr lang="en-US" sz="2000" dirty="0" err="1" smtClean="0">
                <a:solidFill>
                  <a:schemeClr val="tx1"/>
                </a:solidFill>
                <a:latin typeface="Arial" pitchFamily="34" charset="0"/>
                <a:cs typeface="Arial" pitchFamily="34" charset="0"/>
              </a:rPr>
              <a:t>fracking</a:t>
            </a:r>
            <a:r>
              <a:rPr lang="en-US" sz="2000" dirty="0" smtClean="0">
                <a:solidFill>
                  <a:schemeClr val="tx1"/>
                </a:solidFill>
                <a:latin typeface="Arial" pitchFamily="34" charset="0"/>
                <a:cs typeface="Arial" pitchFamily="34" charset="0"/>
              </a:rPr>
              <a:t> accessible reserves” in the US.  However, such means the MVP scenario will only expand globally.  E.g., to Poland, Mexico, Asia and elsewhere.</a:t>
            </a:r>
            <a:endParaRPr lang="en-US"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94614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957263" y="76200"/>
            <a:ext cx="7158037" cy="6617196"/>
          </a:xfrm>
          <a:prstGeom prst="rect">
            <a:avLst/>
          </a:prstGeom>
          <a:noFill/>
          <a:ln w="9525" algn="ctr">
            <a:noFill/>
            <a:miter lim="800000"/>
            <a:headEnd/>
            <a:tailEnd/>
          </a:ln>
          <a:effectLst/>
        </p:spPr>
        <p:txBody>
          <a:bodyPr>
            <a:spAutoFit/>
          </a:bodyPr>
          <a:lstStyle/>
          <a:p>
            <a:pPr algn="ctr"/>
            <a:r>
              <a:rPr lang="en-US" sz="9600" b="1" dirty="0" smtClean="0">
                <a:solidFill>
                  <a:schemeClr val="bg1"/>
                </a:solidFill>
              </a:rPr>
              <a:t>The “Another”</a:t>
            </a:r>
          </a:p>
          <a:p>
            <a:pPr algn="ctr"/>
            <a:r>
              <a:rPr lang="en-US" sz="9600" b="1" dirty="0" smtClean="0">
                <a:solidFill>
                  <a:schemeClr val="bg1"/>
                </a:solidFill>
              </a:rPr>
              <a:t>(Other?)</a:t>
            </a:r>
          </a:p>
          <a:p>
            <a:pPr algn="ctr"/>
            <a:r>
              <a:rPr lang="en-US" sz="9600" b="1" dirty="0" smtClean="0">
                <a:solidFill>
                  <a:schemeClr val="bg1"/>
                </a:solidFill>
              </a:rPr>
              <a:t>Potsdam!</a:t>
            </a:r>
            <a:endParaRPr lang="en-US" sz="9600" b="1" dirty="0" smtClean="0">
              <a:solidFill>
                <a:schemeClr val="bg1"/>
              </a:solidFill>
            </a:endParaRPr>
          </a:p>
          <a:p>
            <a:pPr algn="ctr"/>
            <a:r>
              <a:rPr lang="en-US" sz="4000" b="1" dirty="0" smtClean="0">
                <a:solidFill>
                  <a:schemeClr val="bg1"/>
                </a:solidFill>
              </a:rPr>
              <a:t>2011 - ?</a:t>
            </a:r>
            <a:endParaRPr lang="en-US" sz="4000" b="1" dirty="0">
              <a:solidFill>
                <a:schemeClr val="bg1"/>
              </a:solidFill>
            </a:endParaRPr>
          </a:p>
        </p:txBody>
      </p:sp>
    </p:spTree>
    <p:extLst>
      <p:ext uri="{BB962C8B-B14F-4D97-AF65-F5344CB8AC3E}">
        <p14:creationId xmlns:p14="http://schemas.microsoft.com/office/powerpoint/2010/main" val="4696569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AULMI~1\AppData\Local\Temp\scl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76200"/>
            <a:ext cx="2002970" cy="152399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PAULMI~1\AppData\Local\Temp\scl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816" y="27432"/>
            <a:ext cx="7162800" cy="17701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2209800"/>
            <a:ext cx="8305800" cy="954107"/>
          </a:xfrm>
          <a:prstGeom prst="rect">
            <a:avLst/>
          </a:prstGeom>
          <a:noFill/>
        </p:spPr>
        <p:txBody>
          <a:bodyPr wrap="square" rtlCol="0">
            <a:spAutoFit/>
          </a:bodyPr>
          <a:lstStyle/>
          <a:p>
            <a:pPr algn="ctr"/>
            <a:r>
              <a:rPr lang="en-US" sz="2800" b="1" dirty="0" smtClean="0">
                <a:solidFill>
                  <a:srgbClr val="00B050"/>
                </a:solidFill>
              </a:rPr>
              <a:t>Institute for Advanced Sustainability Studies </a:t>
            </a:r>
            <a:r>
              <a:rPr lang="en-US" sz="2800" b="1" dirty="0" err="1" smtClean="0">
                <a:solidFill>
                  <a:srgbClr val="00B050"/>
                </a:solidFill>
              </a:rPr>
              <a:t>e.V</a:t>
            </a:r>
            <a:r>
              <a:rPr lang="en-US" sz="2800" b="1" dirty="0" smtClean="0">
                <a:solidFill>
                  <a:srgbClr val="00B050"/>
                </a:solidFill>
              </a:rPr>
              <a:t>. </a:t>
            </a:r>
            <a:r>
              <a:rPr lang="en-US" sz="2800" b="1" dirty="0" smtClean="0"/>
              <a:t>Potsdam, Germany</a:t>
            </a:r>
            <a:endParaRPr lang="en-US" sz="2800" b="1" dirty="0"/>
          </a:p>
        </p:txBody>
      </p:sp>
      <p:sp>
        <p:nvSpPr>
          <p:cNvPr id="5" name="Oval 4"/>
          <p:cNvSpPr/>
          <p:nvPr/>
        </p:nvSpPr>
        <p:spPr>
          <a:xfrm>
            <a:off x="228600" y="685800"/>
            <a:ext cx="1219200" cy="381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990600" y="3276600"/>
            <a:ext cx="6934200" cy="3363639"/>
            <a:chOff x="990600" y="3276600"/>
            <a:chExt cx="6934200" cy="3363639"/>
          </a:xfrm>
        </p:grpSpPr>
        <p:pic>
          <p:nvPicPr>
            <p:cNvPr id="18438" name="Picture 6" descr="File:Carlo Rubbia 201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276600"/>
              <a:ext cx="2184400" cy="3363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0" y="3538478"/>
              <a:ext cx="4114800" cy="2862322"/>
            </a:xfrm>
            <a:prstGeom prst="rect">
              <a:avLst/>
            </a:prstGeom>
            <a:noFill/>
          </p:spPr>
          <p:txBody>
            <a:bodyPr wrap="square" rtlCol="0">
              <a:spAutoFit/>
            </a:bodyPr>
            <a:lstStyle/>
            <a:p>
              <a:pPr algn="ctr"/>
              <a:r>
                <a:rPr lang="en-US" dirty="0" smtClean="0"/>
                <a:t>Carlo Rubbia </a:t>
              </a:r>
            </a:p>
            <a:p>
              <a:pPr algn="ctr"/>
              <a:r>
                <a:rPr lang="en-US" dirty="0" smtClean="0"/>
                <a:t>Scientific Director</a:t>
              </a:r>
            </a:p>
            <a:p>
              <a:pPr algn="ctr"/>
              <a:r>
                <a:rPr lang="en-US" dirty="0" smtClean="0"/>
                <a:t>Earth, Energy and Environment</a:t>
              </a:r>
            </a:p>
            <a:p>
              <a:pPr marL="285750" indent="-285750">
                <a:buFont typeface="Arial" pitchFamily="34" charset="0"/>
                <a:buChar char="•"/>
              </a:pPr>
              <a:r>
                <a:rPr lang="en-US" dirty="0" smtClean="0"/>
                <a:t>Former Director of CERN</a:t>
              </a:r>
            </a:p>
            <a:p>
              <a:pPr marL="285750" indent="-285750">
                <a:buFont typeface="Arial" pitchFamily="34" charset="0"/>
                <a:buChar char="•"/>
              </a:pPr>
              <a:r>
                <a:rPr lang="en-US" dirty="0" smtClean="0"/>
                <a:t>Shared 1984 Nobel Prize for the discovery of the W and Z bosons</a:t>
              </a:r>
            </a:p>
            <a:p>
              <a:pPr marL="285750" indent="-285750">
                <a:buFont typeface="Arial" pitchFamily="34" charset="0"/>
                <a:buChar char="•"/>
              </a:pPr>
              <a:r>
                <a:rPr lang="en-US" dirty="0" smtClean="0"/>
                <a:t>Envisioned the concept of an “energy amplifier,” based on the fission of thorium and depleted uranium, not suitable for </a:t>
              </a:r>
              <a:r>
                <a:rPr lang="en-US" dirty="0" err="1" smtClean="0"/>
                <a:t>weaponization</a:t>
              </a:r>
              <a:endParaRPr lang="en-US" dirty="0"/>
            </a:p>
          </p:txBody>
        </p:sp>
      </p:grpSp>
    </p:spTree>
    <p:extLst>
      <p:ext uri="{BB962C8B-B14F-4D97-AF65-F5344CB8AC3E}">
        <p14:creationId xmlns:p14="http://schemas.microsoft.com/office/powerpoint/2010/main" val="44511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normAutofit fontScale="90000"/>
          </a:bodyPr>
          <a:lstStyle/>
          <a:p>
            <a:r>
              <a:rPr lang="en-US" sz="4000" b="1" smtClean="0"/>
              <a:t>Transporting Tens of Gigawatts to the </a:t>
            </a:r>
            <a:r>
              <a:rPr lang="en-US" sz="4000" b="1" smtClean="0">
                <a:solidFill>
                  <a:srgbClr val="00B050"/>
                </a:solidFill>
              </a:rPr>
              <a:t>Green</a:t>
            </a:r>
            <a:r>
              <a:rPr lang="en-US" sz="4000" b="1" smtClean="0"/>
              <a:t> Market</a:t>
            </a:r>
            <a:endParaRPr lang="en-US" sz="4000" smtClean="0"/>
          </a:p>
        </p:txBody>
      </p:sp>
      <p:sp>
        <p:nvSpPr>
          <p:cNvPr id="108547" name="TextBox 3"/>
          <p:cNvSpPr txBox="1">
            <a:spLocks noChangeArrowheads="1"/>
          </p:cNvSpPr>
          <p:nvPr/>
        </p:nvSpPr>
        <p:spPr bwMode="auto">
          <a:xfrm>
            <a:off x="838200" y="1498600"/>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000">
                <a:latin typeface="Arial" pitchFamily="34" charset="0"/>
              </a:rPr>
              <a:t>12 – 13 May 2011</a:t>
            </a:r>
          </a:p>
          <a:p>
            <a:pPr algn="ctr" eaLnBrk="1" hangingPunct="1"/>
            <a:r>
              <a:rPr lang="en-US" sz="2000">
                <a:latin typeface="Arial" pitchFamily="34" charset="0"/>
              </a:rPr>
              <a:t>Institute for Advanced Sustainability Studies</a:t>
            </a:r>
          </a:p>
          <a:p>
            <a:pPr algn="ctr" eaLnBrk="1" hangingPunct="1"/>
            <a:r>
              <a:rPr lang="en-US" sz="2000">
                <a:latin typeface="Arial" pitchFamily="34" charset="0"/>
              </a:rPr>
              <a:t>Potsdam, Germany</a:t>
            </a:r>
          </a:p>
        </p:txBody>
      </p:sp>
      <p:pic>
        <p:nvPicPr>
          <p:cNvPr id="108548" name="Picture 2" descr="http://www.iass-potsdam.de/uploads/pics/DSC_5099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16200"/>
            <a:ext cx="6096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374340" y="4191000"/>
            <a:ext cx="8382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98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76200"/>
            <a:ext cx="8229600" cy="1143000"/>
          </a:xfrm>
        </p:spPr>
        <p:txBody>
          <a:bodyPr/>
          <a:lstStyle/>
          <a:p>
            <a:r>
              <a:rPr lang="en-US" smtClean="0"/>
              <a:t>Go Where the Sun Shines</a:t>
            </a:r>
          </a:p>
        </p:txBody>
      </p:sp>
      <p:pic>
        <p:nvPicPr>
          <p:cNvPr id="1136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5400"/>
            <a:ext cx="5499100" cy="517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06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457200" y="76200"/>
            <a:ext cx="8229600" cy="1143000"/>
          </a:xfrm>
        </p:spPr>
        <p:txBody>
          <a:bodyPr/>
          <a:lstStyle/>
          <a:p>
            <a:r>
              <a:rPr lang="en-US" smtClean="0"/>
              <a:t>Solar – PV &amp; Thermal</a:t>
            </a:r>
          </a:p>
        </p:txBody>
      </p:sp>
      <p:pic>
        <p:nvPicPr>
          <p:cNvPr id="1146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143000"/>
            <a:ext cx="8763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6899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76200"/>
            <a:ext cx="8229600" cy="1143000"/>
          </a:xfrm>
        </p:spPr>
        <p:txBody>
          <a:bodyPr/>
          <a:lstStyle/>
          <a:p>
            <a:r>
              <a:rPr lang="en-US" dirty="0" smtClean="0"/>
              <a:t>Superconducting </a:t>
            </a:r>
            <a:r>
              <a:rPr lang="en-US" dirty="0" err="1" smtClean="0"/>
              <a:t>SolarPipe</a:t>
            </a:r>
            <a:endParaRPr lang="en-US" dirty="0" smtClean="0"/>
          </a:p>
        </p:txBody>
      </p:sp>
      <p:pic>
        <p:nvPicPr>
          <p:cNvPr id="115715" name="Picture 2" descr="C:\Users\PAULMI~1\AppData\Local\Temp\scl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06755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3829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E:\PMG-W2AGZ\Presentations &amp; Travel\2011\05-12 IASS Potsdam\Maru Pictures\DCIM\106NIKON\DSCN14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4560888"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5" name="Picture 3" descr="E:\PMG-W2AGZ\Presentations &amp; Travel\2011\05-12 IASS Potsdam\Maru Pictures\DCIM\106NIKON\DSCN14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6" name="Picture 4" descr="E:\PMG-W2AGZ\Presentations &amp; Travel\2011\05-12 IASS Potsdam\Maru Pictures\DCIM\106NIKON\DSCN14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362200"/>
            <a:ext cx="3200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7" name="Picture 5" descr="E:\PMG-W2AGZ\Presentations &amp; Travel\2011\05-12 IASS Potsdam\Maru Pictures\DCIM\106NIKON\DSCN144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463800"/>
            <a:ext cx="31242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2057400" y="5029200"/>
            <a:ext cx="6705600" cy="1295400"/>
            <a:chOff x="2057400" y="5029200"/>
            <a:chExt cx="6705600" cy="1295400"/>
          </a:xfrm>
        </p:grpSpPr>
        <p:sp>
          <p:nvSpPr>
            <p:cNvPr id="2" name="Rectangle 1"/>
            <p:cNvSpPr/>
            <p:nvPr/>
          </p:nvSpPr>
          <p:spPr>
            <a:xfrm>
              <a:off x="2057400" y="5029200"/>
              <a:ext cx="67056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pic>
          <p:nvPicPr>
            <p:cNvPr id="727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4724" y="5069762"/>
              <a:ext cx="3505200" cy="49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6937" y="5486400"/>
              <a:ext cx="51149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79308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05155"/>
                                        </p:tgtEl>
                                        <p:attrNameLst>
                                          <p:attrName>style.visibility</p:attrName>
                                        </p:attrNameLst>
                                      </p:cBhvr>
                                      <p:to>
                                        <p:strVal val="visible"/>
                                      </p:to>
                                    </p:set>
                                    <p:anim calcmode="lin" valueType="num">
                                      <p:cBhvr additive="base">
                                        <p:cTn id="7" dur="500" fill="hold"/>
                                        <p:tgtEl>
                                          <p:spTgt spid="305155"/>
                                        </p:tgtEl>
                                        <p:attrNameLst>
                                          <p:attrName>ppt_x</p:attrName>
                                        </p:attrNameLst>
                                      </p:cBhvr>
                                      <p:tavLst>
                                        <p:tav tm="0">
                                          <p:val>
                                            <p:strVal val="1+#ppt_w/2"/>
                                          </p:val>
                                        </p:tav>
                                        <p:tav tm="100000">
                                          <p:val>
                                            <p:strVal val="#ppt_x"/>
                                          </p:val>
                                        </p:tav>
                                      </p:tavLst>
                                    </p:anim>
                                    <p:anim calcmode="lin" valueType="num">
                                      <p:cBhvr additive="base">
                                        <p:cTn id="8" dur="500" fill="hold"/>
                                        <p:tgtEl>
                                          <p:spTgt spid="30515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5156"/>
                                        </p:tgtEl>
                                        <p:attrNameLst>
                                          <p:attrName>style.visibility</p:attrName>
                                        </p:attrNameLst>
                                      </p:cBhvr>
                                      <p:to>
                                        <p:strVal val="visible"/>
                                      </p:to>
                                    </p:set>
                                    <p:anim calcmode="lin" valueType="num">
                                      <p:cBhvr additive="base">
                                        <p:cTn id="13" dur="500" fill="hold"/>
                                        <p:tgtEl>
                                          <p:spTgt spid="305156"/>
                                        </p:tgtEl>
                                        <p:attrNameLst>
                                          <p:attrName>ppt_x</p:attrName>
                                        </p:attrNameLst>
                                      </p:cBhvr>
                                      <p:tavLst>
                                        <p:tav tm="0">
                                          <p:val>
                                            <p:strVal val="#ppt_x"/>
                                          </p:val>
                                        </p:tav>
                                        <p:tav tm="100000">
                                          <p:val>
                                            <p:strVal val="#ppt_x"/>
                                          </p:val>
                                        </p:tav>
                                      </p:tavLst>
                                    </p:anim>
                                    <p:anim calcmode="lin" valueType="num">
                                      <p:cBhvr additive="base">
                                        <p:cTn id="14" dur="500" fill="hold"/>
                                        <p:tgtEl>
                                          <p:spTgt spid="30515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5157"/>
                                        </p:tgtEl>
                                        <p:attrNameLst>
                                          <p:attrName>style.visibility</p:attrName>
                                        </p:attrNameLst>
                                      </p:cBhvr>
                                      <p:to>
                                        <p:strVal val="visible"/>
                                      </p:to>
                                    </p:set>
                                    <p:anim calcmode="lin" valueType="num">
                                      <p:cBhvr additive="base">
                                        <p:cTn id="19" dur="500" fill="hold"/>
                                        <p:tgtEl>
                                          <p:spTgt spid="305157"/>
                                        </p:tgtEl>
                                        <p:attrNameLst>
                                          <p:attrName>ppt_x</p:attrName>
                                        </p:attrNameLst>
                                      </p:cBhvr>
                                      <p:tavLst>
                                        <p:tav tm="0">
                                          <p:val>
                                            <p:strVal val="#ppt_x"/>
                                          </p:val>
                                        </p:tav>
                                        <p:tav tm="100000">
                                          <p:val>
                                            <p:strVal val="#ppt_x"/>
                                          </p:val>
                                        </p:tav>
                                      </p:tavLst>
                                    </p:anim>
                                    <p:anim calcmode="lin" valueType="num">
                                      <p:cBhvr additive="base">
                                        <p:cTn id="20" dur="500" fill="hold"/>
                                        <p:tgtEl>
                                          <p:spTgt spid="30515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t>Potsdam, 2011</a:t>
            </a:r>
            <a:endParaRPr lang="en-US" sz="3600" dirty="0"/>
          </a:p>
        </p:txBody>
      </p:sp>
      <p:pic>
        <p:nvPicPr>
          <p:cNvPr id="5" name="Picture Placeholder 4" descr="Mg-AM.jpg"/>
          <p:cNvPicPr>
            <a:picLocks noGrp="1" noChangeAspect="1"/>
          </p:cNvPicPr>
          <p:nvPr>
            <p:ph type="pic" idx="1"/>
          </p:nvPr>
        </p:nvPicPr>
        <p:blipFill>
          <a:blip r:embed="rId2"/>
          <a:srcRect l="-8840" r="-8840"/>
          <a:stretch>
            <a:fillRect/>
          </a:stretch>
        </p:blipFill>
        <p:spPr/>
      </p:pic>
      <p:sp>
        <p:nvSpPr>
          <p:cNvPr id="4" name="Text Placeholder 3"/>
          <p:cNvSpPr>
            <a:spLocks noGrp="1"/>
          </p:cNvSpPr>
          <p:nvPr>
            <p:ph type="body" sz="half" idx="2"/>
          </p:nvPr>
        </p:nvSpPr>
        <p:spPr>
          <a:xfrm>
            <a:off x="1792288" y="5367338"/>
            <a:ext cx="5486400" cy="423862"/>
          </a:xfrm>
        </p:spPr>
        <p:txBody>
          <a:bodyPr>
            <a:noAutofit/>
          </a:bodyPr>
          <a:lstStyle/>
          <a:p>
            <a:pPr algn="ctr"/>
            <a:r>
              <a:rPr lang="en-US" sz="2400" i="1" dirty="0" smtClean="0"/>
              <a:t>Alex appreciates the value of chemists!</a:t>
            </a:r>
            <a:endParaRPr lang="en-US" sz="2400" i="1" dirty="0"/>
          </a:p>
        </p:txBody>
      </p:sp>
    </p:spTree>
    <p:extLst>
      <p:ext uri="{BB962C8B-B14F-4D97-AF65-F5344CB8AC3E}">
        <p14:creationId xmlns:p14="http://schemas.microsoft.com/office/powerpoint/2010/main" val="3813545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957263" y="2128838"/>
            <a:ext cx="7158037" cy="2185214"/>
          </a:xfrm>
          <a:prstGeom prst="rect">
            <a:avLst/>
          </a:prstGeom>
          <a:noFill/>
          <a:ln w="9525" algn="ctr">
            <a:noFill/>
            <a:miter lim="800000"/>
            <a:headEnd/>
            <a:tailEnd/>
          </a:ln>
          <a:effectLst/>
        </p:spPr>
        <p:txBody>
          <a:bodyPr>
            <a:spAutoFit/>
          </a:bodyPr>
          <a:lstStyle/>
          <a:p>
            <a:pPr algn="ctr"/>
            <a:r>
              <a:rPr lang="en-US" sz="9600" b="1" dirty="0" smtClean="0">
                <a:solidFill>
                  <a:schemeClr val="bg1"/>
                </a:solidFill>
              </a:rPr>
              <a:t>IBM</a:t>
            </a:r>
          </a:p>
          <a:p>
            <a:pPr algn="ctr"/>
            <a:r>
              <a:rPr lang="en-US" sz="4000" b="1" dirty="0" smtClean="0">
                <a:solidFill>
                  <a:schemeClr val="bg1"/>
                </a:solidFill>
              </a:rPr>
              <a:t>1953 - 1993</a:t>
            </a:r>
            <a:endParaRPr lang="en-US" sz="4000" b="1" dirty="0">
              <a:solidFill>
                <a:schemeClr val="bg1"/>
              </a:solidFill>
            </a:endParaRPr>
          </a:p>
        </p:txBody>
      </p:sp>
    </p:spTree>
    <p:extLst>
      <p:ext uri="{BB962C8B-B14F-4D97-AF65-F5344CB8AC3E}">
        <p14:creationId xmlns:p14="http://schemas.microsoft.com/office/powerpoint/2010/main" val="24813765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7200" y="1062369"/>
            <a:ext cx="7889260" cy="5767057"/>
            <a:chOff x="873740" y="862343"/>
            <a:chExt cx="7889260" cy="5767057"/>
          </a:xfrm>
        </p:grpSpPr>
        <p:grpSp>
          <p:nvGrpSpPr>
            <p:cNvPr id="4" name="Group 3"/>
            <p:cNvGrpSpPr/>
            <p:nvPr/>
          </p:nvGrpSpPr>
          <p:grpSpPr>
            <a:xfrm>
              <a:off x="873740" y="862343"/>
              <a:ext cx="7410450" cy="5638800"/>
              <a:chOff x="724287" y="407101"/>
              <a:chExt cx="7810500" cy="609600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87" y="407101"/>
                <a:ext cx="78105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flipH="1" flipV="1">
                <a:off x="3352800" y="2628900"/>
                <a:ext cx="609600" cy="571500"/>
              </a:xfrm>
              <a:prstGeom prst="line">
                <a:avLst/>
              </a:prstGeom>
              <a:noFill/>
              <a:ln w="31750" cap="flat" cmpd="sng" algn="ctr">
                <a:solidFill>
                  <a:srgbClr val="00B050"/>
                </a:solidFill>
                <a:prstDash val="solid"/>
              </a:ln>
              <a:effectLst/>
            </p:spPr>
          </p:cxnSp>
          <p:cxnSp>
            <p:nvCxnSpPr>
              <p:cNvPr id="14" name="Straight Connector 13"/>
              <p:cNvCxnSpPr/>
              <p:nvPr/>
            </p:nvCxnSpPr>
            <p:spPr>
              <a:xfrm flipH="1" flipV="1">
                <a:off x="2971800" y="2590800"/>
                <a:ext cx="381000" cy="38100"/>
              </a:xfrm>
              <a:prstGeom prst="line">
                <a:avLst/>
              </a:prstGeom>
              <a:noFill/>
              <a:ln w="31750" cap="flat" cmpd="sng" algn="ctr">
                <a:solidFill>
                  <a:srgbClr val="00B050"/>
                </a:solidFill>
                <a:prstDash val="solid"/>
              </a:ln>
              <a:effectLst/>
            </p:spPr>
          </p:cxnSp>
        </p:grpSp>
        <p:sp>
          <p:nvSpPr>
            <p:cNvPr id="5" name="Rounded Rectangle 4"/>
            <p:cNvSpPr/>
            <p:nvPr/>
          </p:nvSpPr>
          <p:spPr bwMode="auto">
            <a:xfrm>
              <a:off x="6781800" y="5410200"/>
              <a:ext cx="1981200" cy="57888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smtClean="0">
                <a:ln>
                  <a:noFill/>
                </a:ln>
                <a:effectLst/>
                <a:latin typeface="Arial" charset="0"/>
              </a:endParaRPr>
            </a:p>
          </p:txBody>
        </p:sp>
        <p:cxnSp>
          <p:nvCxnSpPr>
            <p:cNvPr id="6" name="Straight Connector 5"/>
            <p:cNvCxnSpPr/>
            <p:nvPr/>
          </p:nvCxnSpPr>
          <p:spPr bwMode="auto">
            <a:xfrm>
              <a:off x="6781800" y="5638800"/>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6781800" y="6096000"/>
              <a:ext cx="1295399" cy="533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6019800" y="6096000"/>
              <a:ext cx="2209800" cy="76200"/>
            </a:xfrm>
            <a:prstGeom prst="line">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p:nvPr>
        </p:nvSpPr>
        <p:spPr>
          <a:xfrm>
            <a:off x="457200" y="509257"/>
            <a:ext cx="8229600" cy="481343"/>
          </a:xfrm>
        </p:spPr>
        <p:txBody>
          <a:bodyPr>
            <a:noAutofit/>
          </a:bodyPr>
          <a:lstStyle/>
          <a:p>
            <a:r>
              <a:rPr lang="en-US" sz="2000" b="1" i="1" dirty="0" smtClean="0"/>
              <a:t>From Where?  Poland! ..... To Where?  Brussels!</a:t>
            </a:r>
            <a:endParaRPr lang="en-US" sz="2000" b="1" i="1"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092" y="5534026"/>
            <a:ext cx="3006992" cy="1323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p:nvPr/>
        </p:nvSpPr>
        <p:spPr>
          <a:xfrm>
            <a:off x="304800" y="1143000"/>
            <a:ext cx="19812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Existing European Gas </a:t>
            </a:r>
            <a:r>
              <a:rPr lang="en-US" dirty="0" err="1" smtClean="0">
                <a:solidFill>
                  <a:schemeClr val="tx1"/>
                </a:solidFill>
              </a:rPr>
              <a:t>Pipelines</a:t>
            </a:r>
            <a:r>
              <a:rPr lang="en-US" dirty="0" err="1" smtClean="0"/>
              <a:t>x</a:t>
            </a:r>
            <a:endParaRPr lang="en-US" dirty="0"/>
          </a:p>
        </p:txBody>
      </p:sp>
      <p:sp>
        <p:nvSpPr>
          <p:cNvPr id="17" name="TextBox 16"/>
          <p:cNvSpPr txBox="1"/>
          <p:nvPr/>
        </p:nvSpPr>
        <p:spPr>
          <a:xfrm>
            <a:off x="685800" y="10180"/>
            <a:ext cx="7772400" cy="523220"/>
          </a:xfrm>
          <a:prstGeom prst="rect">
            <a:avLst/>
          </a:prstGeom>
          <a:noFill/>
        </p:spPr>
        <p:txBody>
          <a:bodyPr wrap="square" rtlCol="0">
            <a:spAutoFit/>
          </a:bodyPr>
          <a:lstStyle/>
          <a:p>
            <a:pPr algn="ctr"/>
            <a:r>
              <a:rPr lang="en-US" sz="2800" b="1" dirty="0" smtClean="0"/>
              <a:t>2014 Fulbright Proposal (an </a:t>
            </a:r>
            <a:r>
              <a:rPr lang="en-US" sz="2800" b="1" dirty="0" smtClean="0"/>
              <a:t>EU Mackenzie Valley?)</a:t>
            </a:r>
            <a:endParaRPr lang="en-US" sz="2800" b="1" dirty="0"/>
          </a:p>
        </p:txBody>
      </p:sp>
    </p:spTree>
    <p:extLst>
      <p:ext uri="{BB962C8B-B14F-4D97-AF65-F5344CB8AC3E}">
        <p14:creationId xmlns:p14="http://schemas.microsoft.com/office/powerpoint/2010/main" val="38670215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94" y="1740165"/>
            <a:ext cx="3276601" cy="2755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368312" y="1600200"/>
            <a:ext cx="5681382" cy="3810000"/>
            <a:chOff x="923365" y="609600"/>
            <a:chExt cx="7691717" cy="594360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365" y="609600"/>
              <a:ext cx="769171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bwMode="auto">
            <a:xfrm flipH="1" flipV="1">
              <a:off x="2209800" y="3200400"/>
              <a:ext cx="1752600" cy="685800"/>
            </a:xfrm>
            <a:prstGeom prst="line">
              <a:avLst/>
            </a:prstGeom>
            <a:noFill/>
            <a:ln w="254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extBox 1"/>
          <p:cNvSpPr txBox="1"/>
          <p:nvPr/>
        </p:nvSpPr>
        <p:spPr>
          <a:xfrm>
            <a:off x="4267200" y="3377884"/>
            <a:ext cx="1676400" cy="261610"/>
          </a:xfrm>
          <a:prstGeom prst="rect">
            <a:avLst/>
          </a:prstGeom>
          <a:noFill/>
        </p:spPr>
        <p:txBody>
          <a:bodyPr wrap="square" rtlCol="0">
            <a:spAutoFit/>
          </a:bodyPr>
          <a:lstStyle/>
          <a:p>
            <a:pPr algn="ctr"/>
            <a:r>
              <a:rPr lang="en-US" sz="1100" b="1" dirty="0" smtClean="0"/>
              <a:t>o Wroclaw</a:t>
            </a:r>
            <a:endParaRPr lang="en-US" sz="1100" b="1" dirty="0"/>
          </a:p>
        </p:txBody>
      </p:sp>
      <p:sp>
        <p:nvSpPr>
          <p:cNvPr id="7" name="Rectangle 6"/>
          <p:cNvSpPr/>
          <p:nvPr/>
        </p:nvSpPr>
        <p:spPr>
          <a:xfrm>
            <a:off x="103359" y="533400"/>
            <a:ext cx="8897294" cy="923330"/>
          </a:xfrm>
          <a:prstGeom prst="rect">
            <a:avLst/>
          </a:prstGeom>
        </p:spPr>
        <p:txBody>
          <a:bodyPr wrap="square">
            <a:spAutoFit/>
          </a:bodyPr>
          <a:lstStyle/>
          <a:p>
            <a:r>
              <a:rPr lang="en-US" b="1" dirty="0"/>
              <a:t>The </a:t>
            </a:r>
            <a:r>
              <a:rPr lang="en-US" b="1" dirty="0" err="1"/>
              <a:t>Wola</a:t>
            </a:r>
            <a:r>
              <a:rPr lang="en-US" b="1" dirty="0"/>
              <a:t> </a:t>
            </a:r>
            <a:r>
              <a:rPr lang="en-US" b="1" dirty="0" err="1" smtClean="0"/>
              <a:t>Obszańska</a:t>
            </a:r>
            <a:r>
              <a:rPr lang="en-US" b="1" baseline="30000" dirty="0" smtClean="0">
                <a:solidFill>
                  <a:srgbClr val="FF0000"/>
                </a:solidFill>
              </a:rPr>
              <a:t>*</a:t>
            </a:r>
            <a:r>
              <a:rPr lang="en-US" b="1" dirty="0" smtClean="0"/>
              <a:t> (</a:t>
            </a:r>
            <a:r>
              <a:rPr lang="en-US" b="1" u="sng" dirty="0" smtClean="0"/>
              <a:t>Lublin</a:t>
            </a:r>
            <a:r>
              <a:rPr lang="en-US" b="1" dirty="0" smtClean="0"/>
              <a:t>) gas </a:t>
            </a:r>
            <a:r>
              <a:rPr lang="en-US" b="1" dirty="0"/>
              <a:t>field in Poland was discovered in 1989. It began production in 1992 and produces natural gas. The total proven reserves of the </a:t>
            </a:r>
            <a:r>
              <a:rPr lang="en-US" b="1" dirty="0" err="1"/>
              <a:t>Wola</a:t>
            </a:r>
            <a:r>
              <a:rPr lang="en-US" b="1" dirty="0"/>
              <a:t> </a:t>
            </a:r>
            <a:r>
              <a:rPr lang="en-US" b="1" dirty="0" err="1"/>
              <a:t>Obszańska</a:t>
            </a:r>
            <a:r>
              <a:rPr lang="en-US" b="1" dirty="0"/>
              <a:t> gas field are around 37 billion cubic feet (1×10</a:t>
            </a:r>
            <a:r>
              <a:rPr lang="en-US" b="1" baseline="30000" dirty="0"/>
              <a:t>9</a:t>
            </a:r>
            <a:r>
              <a:rPr lang="en-US" b="1" dirty="0"/>
              <a:t>m³).</a:t>
            </a:r>
          </a:p>
        </p:txBody>
      </p:sp>
      <p:cxnSp>
        <p:nvCxnSpPr>
          <p:cNvPr id="9" name="Straight Arrow Connector 8"/>
          <p:cNvCxnSpPr/>
          <p:nvPr/>
        </p:nvCxnSpPr>
        <p:spPr bwMode="auto">
          <a:xfrm flipH="1">
            <a:off x="5867400" y="1371600"/>
            <a:ext cx="2209800" cy="2328984"/>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2133600" y="0"/>
            <a:ext cx="4876800" cy="523220"/>
          </a:xfrm>
          <a:prstGeom prst="rect">
            <a:avLst/>
          </a:prstGeom>
          <a:noFill/>
        </p:spPr>
        <p:txBody>
          <a:bodyPr wrap="square" rtlCol="0">
            <a:spAutoFit/>
          </a:bodyPr>
          <a:lstStyle/>
          <a:p>
            <a:pPr algn="ctr"/>
            <a:r>
              <a:rPr lang="en-US" sz="2800" b="1" dirty="0" smtClean="0"/>
              <a:t>Details</a:t>
            </a:r>
            <a:endParaRPr lang="en-US" sz="2800" b="1" dirty="0"/>
          </a:p>
        </p:txBody>
      </p:sp>
      <p:sp>
        <p:nvSpPr>
          <p:cNvPr id="12" name="TextBox 11"/>
          <p:cNvSpPr txBox="1"/>
          <p:nvPr/>
        </p:nvSpPr>
        <p:spPr>
          <a:xfrm>
            <a:off x="457200" y="5715000"/>
            <a:ext cx="8382000" cy="1077218"/>
          </a:xfrm>
          <a:prstGeom prst="rect">
            <a:avLst/>
          </a:prstGeom>
          <a:noFill/>
        </p:spPr>
        <p:txBody>
          <a:bodyPr wrap="square" rtlCol="0">
            <a:spAutoFit/>
          </a:bodyPr>
          <a:lstStyle/>
          <a:p>
            <a:pPr marL="342900" indent="-342900">
              <a:buAutoNum type="arabicParenR"/>
            </a:pPr>
            <a:r>
              <a:rPr lang="en-US" sz="1600" dirty="0" smtClean="0"/>
              <a:t>Allocate immediate resources to implement advanced IASS technology to recover methanol/ethanol from CCGT H</a:t>
            </a:r>
            <a:r>
              <a:rPr lang="en-US" sz="1600" baseline="-25000" dirty="0" smtClean="0"/>
              <a:t>2</a:t>
            </a:r>
            <a:r>
              <a:rPr lang="en-US" sz="1600" dirty="0" smtClean="0"/>
              <a:t>O, CO</a:t>
            </a:r>
            <a:r>
              <a:rPr lang="en-US" sz="1600" baseline="-25000" dirty="0" smtClean="0"/>
              <a:t>2</a:t>
            </a:r>
            <a:r>
              <a:rPr lang="en-US" sz="1600" dirty="0" smtClean="0"/>
              <a:t> emissions.</a:t>
            </a:r>
          </a:p>
          <a:p>
            <a:pPr marL="342900" indent="-342900">
              <a:buAutoNum type="arabicParenR"/>
            </a:pPr>
            <a:r>
              <a:rPr lang="en-US" sz="1600" dirty="0" smtClean="0"/>
              <a:t>Allocate future siting areas to implement </a:t>
            </a:r>
            <a:r>
              <a:rPr lang="en-US" sz="1600" dirty="0" err="1" smtClean="0"/>
              <a:t>recycleable</a:t>
            </a:r>
            <a:r>
              <a:rPr lang="en-US" sz="1600" dirty="0" smtClean="0"/>
              <a:t>, </a:t>
            </a:r>
            <a:r>
              <a:rPr lang="en-US" sz="1600" dirty="0" err="1" smtClean="0"/>
              <a:t>reprocessable</a:t>
            </a:r>
            <a:r>
              <a:rPr lang="en-US" sz="1600" dirty="0" smtClean="0"/>
              <a:t> thorium-based fission technology along with hydrogen generation.</a:t>
            </a:r>
            <a:endParaRPr lang="en-US" sz="1600" dirty="0"/>
          </a:p>
        </p:txBody>
      </p:sp>
      <p:sp>
        <p:nvSpPr>
          <p:cNvPr id="13" name="TextBox 12"/>
          <p:cNvSpPr txBox="1"/>
          <p:nvPr/>
        </p:nvSpPr>
        <p:spPr>
          <a:xfrm>
            <a:off x="2908820" y="5370212"/>
            <a:ext cx="2819400" cy="369332"/>
          </a:xfrm>
          <a:prstGeom prst="rect">
            <a:avLst/>
          </a:prstGeom>
          <a:noFill/>
        </p:spPr>
        <p:txBody>
          <a:bodyPr wrap="square" rtlCol="0">
            <a:spAutoFit/>
          </a:bodyPr>
          <a:lstStyle/>
          <a:p>
            <a:pPr algn="ctr"/>
            <a:r>
              <a:rPr lang="en-US" b="1" dirty="0" smtClean="0"/>
              <a:t>On Site Development</a:t>
            </a:r>
            <a:endParaRPr lang="en-US" b="1" dirty="0"/>
          </a:p>
        </p:txBody>
      </p:sp>
      <p:sp>
        <p:nvSpPr>
          <p:cNvPr id="15" name="TextBox 14"/>
          <p:cNvSpPr txBox="1"/>
          <p:nvPr/>
        </p:nvSpPr>
        <p:spPr>
          <a:xfrm>
            <a:off x="152400" y="4800600"/>
            <a:ext cx="3124200" cy="461665"/>
          </a:xfrm>
          <a:prstGeom prst="rect">
            <a:avLst/>
          </a:prstGeom>
          <a:noFill/>
        </p:spPr>
        <p:txBody>
          <a:bodyPr wrap="square" rtlCol="0">
            <a:spAutoFit/>
          </a:bodyPr>
          <a:lstStyle/>
          <a:p>
            <a:r>
              <a:rPr lang="en-US" baseline="30000" dirty="0">
                <a:solidFill>
                  <a:srgbClr val="FF0000"/>
                </a:solidFill>
              </a:rPr>
              <a:t>*</a:t>
            </a:r>
            <a:r>
              <a:rPr lang="en-US" baseline="30000" dirty="0">
                <a:hlinkClick r:id="rId4"/>
              </a:rPr>
              <a:t>https://en.wikipedia.org/wiki/Wola_Obsza%C5%84ska_gas_field</a:t>
            </a:r>
            <a:endParaRPr lang="en-US" baseline="30000" dirty="0"/>
          </a:p>
        </p:txBody>
      </p:sp>
    </p:spTree>
    <p:extLst>
      <p:ext uri="{BB962C8B-B14F-4D97-AF65-F5344CB8AC3E}">
        <p14:creationId xmlns:p14="http://schemas.microsoft.com/office/powerpoint/2010/main" val="18845428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957263" y="2128838"/>
            <a:ext cx="7158037" cy="2185214"/>
          </a:xfrm>
          <a:prstGeom prst="rect">
            <a:avLst/>
          </a:prstGeom>
          <a:noFill/>
          <a:ln w="9525" algn="ctr">
            <a:noFill/>
            <a:miter lim="800000"/>
            <a:headEnd/>
            <a:tailEnd/>
          </a:ln>
          <a:effectLst/>
        </p:spPr>
        <p:txBody>
          <a:bodyPr>
            <a:spAutoFit/>
          </a:bodyPr>
          <a:lstStyle/>
          <a:p>
            <a:pPr algn="ctr"/>
            <a:r>
              <a:rPr lang="en-US" sz="9600" b="1" dirty="0" smtClean="0">
                <a:solidFill>
                  <a:schemeClr val="bg1"/>
                </a:solidFill>
              </a:rPr>
              <a:t>Pale Blue Dot</a:t>
            </a:r>
          </a:p>
          <a:p>
            <a:pPr algn="ctr"/>
            <a:r>
              <a:rPr lang="en-US" sz="4000" b="1" dirty="0" smtClean="0">
                <a:solidFill>
                  <a:schemeClr val="bg1"/>
                </a:solidFill>
              </a:rPr>
              <a:t>From Now On</a:t>
            </a:r>
            <a:endParaRPr lang="en-US" sz="4000" b="1" dirty="0">
              <a:solidFill>
                <a:schemeClr val="bg1"/>
              </a:solidFill>
            </a:endParaRPr>
          </a:p>
        </p:txBody>
      </p:sp>
    </p:spTree>
    <p:extLst>
      <p:ext uri="{BB962C8B-B14F-4D97-AF65-F5344CB8AC3E}">
        <p14:creationId xmlns:p14="http://schemas.microsoft.com/office/powerpoint/2010/main" val="18712555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ile:Voyag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80979"/>
            <a:ext cx="2800350" cy="21898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86200" y="3810000"/>
            <a:ext cx="4572000" cy="646331"/>
          </a:xfrm>
          <a:prstGeom prst="rect">
            <a:avLst/>
          </a:prstGeom>
        </p:spPr>
        <p:txBody>
          <a:bodyPr>
            <a:spAutoFit/>
          </a:bodyPr>
          <a:lstStyle/>
          <a:p>
            <a:r>
              <a:rPr lang="de-DE" b="1" dirty="0"/>
              <a:t>September 9, 2012</a:t>
            </a:r>
            <a:r>
              <a:rPr lang="de-DE" dirty="0"/>
              <a:t>, </a:t>
            </a:r>
            <a:r>
              <a:rPr lang="de-DE" i="1" dirty="0"/>
              <a:t>Voyager 1</a:t>
            </a:r>
            <a:r>
              <a:rPr lang="de-DE" dirty="0"/>
              <a:t> was 121.836 AU (1.82264×10</a:t>
            </a:r>
            <a:r>
              <a:rPr lang="de-DE" baseline="30000" dirty="0"/>
              <a:t>10</a:t>
            </a:r>
            <a:r>
              <a:rPr lang="de-DE" dirty="0"/>
              <a:t> km; 1.13254×10</a:t>
            </a:r>
            <a:r>
              <a:rPr lang="de-DE" baseline="30000" dirty="0"/>
              <a:t>10</a:t>
            </a:r>
            <a:r>
              <a:rPr lang="de-DE" dirty="0"/>
              <a:t> mi) </a:t>
            </a:r>
            <a:endParaRPr lang="en-US" dirty="0"/>
          </a:p>
        </p:txBody>
      </p:sp>
      <p:pic>
        <p:nvPicPr>
          <p:cNvPr id="6156" name="Picture 12" descr="File:Voyagers Posi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980979"/>
            <a:ext cx="4038600" cy="27967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152400"/>
            <a:ext cx="5867400" cy="584775"/>
          </a:xfrm>
          <a:prstGeom prst="rect">
            <a:avLst/>
          </a:prstGeom>
          <a:noFill/>
        </p:spPr>
        <p:txBody>
          <a:bodyPr wrap="square" rtlCol="0">
            <a:spAutoFit/>
          </a:bodyPr>
          <a:lstStyle/>
          <a:p>
            <a:pPr algn="ctr"/>
            <a:r>
              <a:rPr lang="en-US" sz="3200" b="1" dirty="0" smtClean="0"/>
              <a:t>Where Are We?</a:t>
            </a:r>
            <a:endParaRPr lang="en-US" sz="3200" b="1" dirty="0"/>
          </a:p>
        </p:txBody>
      </p:sp>
      <p:grpSp>
        <p:nvGrpSpPr>
          <p:cNvPr id="8" name="Group 7"/>
          <p:cNvGrpSpPr/>
          <p:nvPr/>
        </p:nvGrpSpPr>
        <p:grpSpPr>
          <a:xfrm>
            <a:off x="457199" y="3352800"/>
            <a:ext cx="6781801" cy="3429000"/>
            <a:chOff x="457199" y="3352800"/>
            <a:chExt cx="6781801" cy="3429000"/>
          </a:xfrm>
        </p:grpSpPr>
        <p:pic>
          <p:nvPicPr>
            <p:cNvPr id="6146" name="Picture 2" descr="File:Pale Blue Do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3352800"/>
              <a:ext cx="2361563"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0" y="4473476"/>
              <a:ext cx="3429000" cy="2308324"/>
            </a:xfrm>
            <a:prstGeom prst="rect">
              <a:avLst/>
            </a:prstGeom>
            <a:noFill/>
          </p:spPr>
          <p:txBody>
            <a:bodyPr wrap="square" rtlCol="0">
              <a:spAutoFit/>
            </a:bodyPr>
            <a:lstStyle/>
            <a:p>
              <a:r>
                <a:rPr lang="en-US" dirty="0"/>
                <a:t>The Earth is the only world known, so far, to harbor life. To me, it underscores our responsibility to deal more kindly with one another and to preserve and cherish the pale blue dot, the only home we've ever known</a:t>
              </a:r>
              <a:r>
                <a:rPr lang="en-US" dirty="0" smtClean="0"/>
                <a:t>.  </a:t>
              </a:r>
              <a:r>
                <a:rPr lang="en-US" i="1" dirty="0" smtClean="0"/>
                <a:t>Carl Sagan, 1997.</a:t>
              </a:r>
              <a:endParaRPr lang="en-US" i="1" dirty="0"/>
            </a:p>
          </p:txBody>
        </p:sp>
        <p:sp>
          <p:nvSpPr>
            <p:cNvPr id="5" name="Oval 4"/>
            <p:cNvSpPr/>
            <p:nvPr/>
          </p:nvSpPr>
          <p:spPr>
            <a:xfrm>
              <a:off x="2188464" y="5081016"/>
              <a:ext cx="121919"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2310383" y="4648200"/>
              <a:ext cx="1499617" cy="509016"/>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40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7620000" cy="1015663"/>
          </a:xfrm>
          <a:prstGeom prst="rect">
            <a:avLst/>
          </a:prstGeom>
          <a:noFill/>
        </p:spPr>
        <p:txBody>
          <a:bodyPr wrap="square" rtlCol="0">
            <a:spAutoFit/>
          </a:bodyPr>
          <a:lstStyle/>
          <a:p>
            <a:pPr algn="ctr"/>
            <a:r>
              <a:rPr lang="en-US" sz="3600" b="1" dirty="0" smtClean="0">
                <a:solidFill>
                  <a:srgbClr val="0070C0"/>
                </a:solidFill>
              </a:rPr>
              <a:t>Game Changers</a:t>
            </a:r>
          </a:p>
          <a:p>
            <a:pPr algn="ctr"/>
            <a:r>
              <a:rPr lang="en-US" sz="2400" b="1" dirty="0" smtClean="0">
                <a:solidFill>
                  <a:srgbClr val="0070C0"/>
                </a:solidFill>
              </a:rPr>
              <a:t>From the 20</a:t>
            </a:r>
            <a:r>
              <a:rPr lang="en-US" sz="2400" b="1" baseline="30000" dirty="0" smtClean="0">
                <a:solidFill>
                  <a:srgbClr val="0070C0"/>
                </a:solidFill>
              </a:rPr>
              <a:t>th</a:t>
            </a:r>
            <a:r>
              <a:rPr lang="en-US" sz="2400" b="1" dirty="0" smtClean="0">
                <a:solidFill>
                  <a:srgbClr val="0070C0"/>
                </a:solidFill>
              </a:rPr>
              <a:t> to the 21 Century</a:t>
            </a:r>
            <a:endParaRPr lang="en-US" sz="2400" b="1" dirty="0">
              <a:solidFill>
                <a:srgbClr val="0070C0"/>
              </a:solidFill>
            </a:endParaRPr>
          </a:p>
        </p:txBody>
      </p:sp>
      <p:sp>
        <p:nvSpPr>
          <p:cNvPr id="6" name="TextBox 5"/>
          <p:cNvSpPr txBox="1"/>
          <p:nvPr/>
        </p:nvSpPr>
        <p:spPr>
          <a:xfrm>
            <a:off x="304800" y="2404408"/>
            <a:ext cx="8610600" cy="1938992"/>
          </a:xfrm>
          <a:prstGeom prst="rect">
            <a:avLst/>
          </a:prstGeom>
          <a:noFill/>
        </p:spPr>
        <p:txBody>
          <a:bodyPr wrap="square" rtlCol="0">
            <a:spAutoFit/>
          </a:bodyPr>
          <a:lstStyle/>
          <a:p>
            <a:r>
              <a:rPr lang="en-US" sz="2400" b="1" dirty="0" smtClean="0"/>
              <a:t>Richard Feynman:  “There’s Plenty of Room at the Bottom”</a:t>
            </a:r>
          </a:p>
          <a:p>
            <a:endParaRPr lang="en-US" sz="2400" b="1" dirty="0"/>
          </a:p>
          <a:p>
            <a:r>
              <a:rPr lang="en-US" sz="2400" b="1" dirty="0" smtClean="0"/>
              <a:t>Rosalind Franklin:  “The Structure of DNA”</a:t>
            </a:r>
          </a:p>
          <a:p>
            <a:endParaRPr lang="en-US" sz="2400" b="1" dirty="0"/>
          </a:p>
          <a:p>
            <a:r>
              <a:rPr lang="en-US" sz="2400" b="1" dirty="0" smtClean="0"/>
              <a:t>Bob Laughlin:         “Size Matters”</a:t>
            </a:r>
            <a:endParaRPr lang="en-US" sz="2400" b="1" dirty="0"/>
          </a:p>
        </p:txBody>
      </p:sp>
    </p:spTree>
    <p:extLst>
      <p:ext uri="{BB962C8B-B14F-4D97-AF65-F5344CB8AC3E}">
        <p14:creationId xmlns:p14="http://schemas.microsoft.com/office/powerpoint/2010/main" val="324213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25500" y="2971800"/>
            <a:ext cx="4381500" cy="3286414"/>
            <a:chOff x="2525500" y="2971800"/>
            <a:chExt cx="4381500" cy="3286414"/>
          </a:xfrm>
        </p:grpSpPr>
        <p:pic>
          <p:nvPicPr>
            <p:cNvPr id="4" name="Picture 7" descr="do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25500" y="2971800"/>
              <a:ext cx="4381500" cy="32864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4419600" y="3429000"/>
              <a:ext cx="1752600" cy="369332"/>
            </a:xfrm>
            <a:prstGeom prst="rect">
              <a:avLst/>
            </a:prstGeom>
            <a:noFill/>
          </p:spPr>
          <p:txBody>
            <a:bodyPr wrap="square" rtlCol="0">
              <a:spAutoFit/>
            </a:bodyPr>
            <a:lstStyle/>
            <a:p>
              <a:pPr algn="ctr"/>
              <a:r>
                <a:rPr lang="en-US" dirty="0" smtClean="0">
                  <a:solidFill>
                    <a:schemeClr val="bg1"/>
                  </a:solidFill>
                </a:rPr>
                <a:t>Nano-Car</a:t>
              </a:r>
              <a:endParaRPr lang="en-US" dirty="0">
                <a:solidFill>
                  <a:schemeClr val="bg1"/>
                </a:solidFill>
              </a:endParaRPr>
            </a:p>
          </p:txBody>
        </p:sp>
      </p:grpSp>
      <p:pic>
        <p:nvPicPr>
          <p:cNvPr id="2" name="Picture 4" descr="Feyn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2851150" cy="25257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feynm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04800"/>
            <a:ext cx="3714750" cy="220027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783718" y="3108938"/>
            <a:ext cx="4246563" cy="2966498"/>
            <a:chOff x="4783718" y="3108938"/>
            <a:chExt cx="4246563" cy="2966498"/>
          </a:xfrm>
        </p:grpSpPr>
        <p:pic>
          <p:nvPicPr>
            <p:cNvPr id="5" name="Picture 4" descr="ATPa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4783718" y="3108938"/>
              <a:ext cx="4246563" cy="296649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p:cNvSpPr txBox="1"/>
            <p:nvPr/>
          </p:nvSpPr>
          <p:spPr>
            <a:xfrm>
              <a:off x="7620000" y="5373469"/>
              <a:ext cx="1143000" cy="646331"/>
            </a:xfrm>
            <a:prstGeom prst="rect">
              <a:avLst/>
            </a:prstGeom>
            <a:noFill/>
          </p:spPr>
          <p:txBody>
            <a:bodyPr wrap="square" rtlCol="0">
              <a:spAutoFit/>
            </a:bodyPr>
            <a:lstStyle/>
            <a:p>
              <a:pPr algn="ctr"/>
              <a:r>
                <a:rPr lang="en-US" dirty="0" smtClean="0">
                  <a:solidFill>
                    <a:schemeClr val="bg1"/>
                  </a:solidFill>
                </a:rPr>
                <a:t>Molecular</a:t>
              </a:r>
            </a:p>
            <a:p>
              <a:pPr algn="ctr"/>
              <a:r>
                <a:rPr lang="en-US" dirty="0" smtClean="0">
                  <a:solidFill>
                    <a:schemeClr val="bg1"/>
                  </a:solidFill>
                </a:rPr>
                <a:t>Motor</a:t>
              </a:r>
              <a:endParaRPr lang="en-US" dirty="0">
                <a:solidFill>
                  <a:schemeClr val="bg1"/>
                </a:solidFill>
              </a:endParaRPr>
            </a:p>
          </p:txBody>
        </p:sp>
      </p:grpSp>
      <p:grpSp>
        <p:nvGrpSpPr>
          <p:cNvPr id="12" name="Group 11"/>
          <p:cNvGrpSpPr/>
          <p:nvPr/>
        </p:nvGrpSpPr>
        <p:grpSpPr>
          <a:xfrm>
            <a:off x="342900" y="2971800"/>
            <a:ext cx="4191000" cy="3352800"/>
            <a:chOff x="342900" y="2971800"/>
            <a:chExt cx="4191000" cy="3352800"/>
          </a:xfrm>
        </p:grpSpPr>
        <p:pic>
          <p:nvPicPr>
            <p:cNvPr id="6" name="Picture 4" descr="nanocryst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42900" y="2971800"/>
              <a:ext cx="4191000" cy="3352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p:cNvSpPr txBox="1"/>
            <p:nvPr/>
          </p:nvSpPr>
          <p:spPr>
            <a:xfrm>
              <a:off x="457200" y="3212068"/>
              <a:ext cx="1524000" cy="369332"/>
            </a:xfrm>
            <a:prstGeom prst="rect">
              <a:avLst/>
            </a:prstGeom>
            <a:noFill/>
          </p:spPr>
          <p:txBody>
            <a:bodyPr wrap="square" rtlCol="0">
              <a:spAutoFit/>
            </a:bodyPr>
            <a:lstStyle/>
            <a:p>
              <a:r>
                <a:rPr lang="en-US" dirty="0" err="1" smtClean="0"/>
                <a:t>Nanocrystals</a:t>
              </a:r>
              <a:endParaRPr lang="en-US" dirty="0"/>
            </a:p>
          </p:txBody>
        </p:sp>
      </p:grpSp>
      <p:pic>
        <p:nvPicPr>
          <p:cNvPr id="23554" name="Picture 2" descr="C:\Users\PAULMI~1\AppData\Local\Temp\scl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716" y="2866395"/>
            <a:ext cx="459105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75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3554"/>
                                        </p:tgtEl>
                                        <p:attrNameLst>
                                          <p:attrName>style.visibility</p:attrName>
                                        </p:attrNameLst>
                                      </p:cBhvr>
                                      <p:to>
                                        <p:strVal val="visible"/>
                                      </p:to>
                                    </p:set>
                                    <p:anim calcmode="lin" valueType="num">
                                      <p:cBhvr>
                                        <p:cTn id="25" dur="500" fill="hold"/>
                                        <p:tgtEl>
                                          <p:spTgt spid="23554"/>
                                        </p:tgtEl>
                                        <p:attrNameLst>
                                          <p:attrName>ppt_w</p:attrName>
                                        </p:attrNameLst>
                                      </p:cBhvr>
                                      <p:tavLst>
                                        <p:tav tm="0">
                                          <p:val>
                                            <p:fltVal val="0"/>
                                          </p:val>
                                        </p:tav>
                                        <p:tav tm="100000">
                                          <p:val>
                                            <p:strVal val="#ppt_w"/>
                                          </p:val>
                                        </p:tav>
                                      </p:tavLst>
                                    </p:anim>
                                    <p:anim calcmode="lin" valueType="num">
                                      <p:cBhvr>
                                        <p:cTn id="26" dur="500" fill="hold"/>
                                        <p:tgtEl>
                                          <p:spTgt spid="23554"/>
                                        </p:tgtEl>
                                        <p:attrNameLst>
                                          <p:attrName>ppt_h</p:attrName>
                                        </p:attrNameLst>
                                      </p:cBhvr>
                                      <p:tavLst>
                                        <p:tav tm="0">
                                          <p:val>
                                            <p:fltVal val="0"/>
                                          </p:val>
                                        </p:tav>
                                        <p:tav tm="100000">
                                          <p:val>
                                            <p:strVal val="#ppt_h"/>
                                          </p:val>
                                        </p:tav>
                                      </p:tavLst>
                                    </p:anim>
                                    <p:animEffect transition="in" filter="fade">
                                      <p:cBhvr>
                                        <p:cTn id="2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84300"/>
            <a:ext cx="563880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Rectangle 1029"/>
          <p:cNvSpPr>
            <a:spLocks noGrp="1" noChangeArrowheads="1"/>
          </p:cNvSpPr>
          <p:nvPr>
            <p:ph type="title" idx="4294967295"/>
          </p:nvPr>
        </p:nvSpPr>
        <p:spPr>
          <a:xfrm>
            <a:off x="47625" y="152400"/>
            <a:ext cx="9067800" cy="1143000"/>
          </a:xfrm>
        </p:spPr>
        <p:txBody>
          <a:bodyPr>
            <a:normAutofit fontScale="90000"/>
          </a:bodyPr>
          <a:lstStyle/>
          <a:p>
            <a:pPr eaLnBrk="1" hangingPunct="1"/>
            <a:r>
              <a:rPr lang="en-US" sz="4000" smtClean="0"/>
              <a:t>From this:..faster, smaller, cooler…and cheaper!</a:t>
            </a:r>
          </a:p>
        </p:txBody>
      </p:sp>
      <p:sp>
        <p:nvSpPr>
          <p:cNvPr id="4102" name="Text Box 1030"/>
          <p:cNvSpPr txBox="1">
            <a:spLocks noChangeArrowheads="1"/>
          </p:cNvSpPr>
          <p:nvPr/>
        </p:nvSpPr>
        <p:spPr bwMode="auto">
          <a:xfrm>
            <a:off x="381000" y="5943600"/>
            <a:ext cx="3178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2400" dirty="0">
                <a:solidFill>
                  <a:srgbClr val="000000"/>
                </a:solidFill>
                <a:cs typeface="+mn-cs"/>
              </a:rPr>
              <a:t>IBM 305 </a:t>
            </a:r>
            <a:r>
              <a:rPr lang="en-US" sz="2400" dirty="0" err="1">
                <a:solidFill>
                  <a:srgbClr val="000000"/>
                </a:solidFill>
                <a:cs typeface="+mn-cs"/>
              </a:rPr>
              <a:t>Ramac</a:t>
            </a:r>
            <a:endParaRPr lang="en-US" sz="2400" dirty="0">
              <a:solidFill>
                <a:srgbClr val="000000"/>
              </a:solidFill>
              <a:cs typeface="+mn-cs"/>
            </a:endParaRPr>
          </a:p>
        </p:txBody>
      </p:sp>
      <p:sp>
        <p:nvSpPr>
          <p:cNvPr id="68613" name="TextBox 3"/>
          <p:cNvSpPr txBox="1">
            <a:spLocks noChangeArrowheads="1"/>
          </p:cNvSpPr>
          <p:nvPr/>
        </p:nvSpPr>
        <p:spPr bwMode="auto">
          <a:xfrm>
            <a:off x="3902075" y="1295400"/>
            <a:ext cx="2955925"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u="sng"/>
              <a:t>1956</a:t>
            </a:r>
          </a:p>
          <a:p>
            <a:pPr algn="ctr" eaLnBrk="1" hangingPunct="1"/>
            <a:r>
              <a:rPr lang="en-US" sz="2400"/>
              <a:t>The First Hard Drive</a:t>
            </a:r>
          </a:p>
          <a:p>
            <a:pPr algn="ctr" eaLnBrk="1" hangingPunct="1"/>
            <a:r>
              <a:rPr lang="en-US" sz="2400"/>
              <a:t>5 Megabytes</a:t>
            </a:r>
          </a:p>
          <a:p>
            <a:pPr algn="ctr" eaLnBrk="1" hangingPunct="1"/>
            <a:r>
              <a:rPr lang="en-US" sz="2400"/>
              <a:t>$300,000</a:t>
            </a:r>
          </a:p>
          <a:p>
            <a:pPr algn="ctr" eaLnBrk="1" hangingPunct="1"/>
            <a:r>
              <a:rPr lang="en-US" sz="2400"/>
              <a:t>6 ¢/byte</a:t>
            </a:r>
          </a:p>
        </p:txBody>
      </p:sp>
      <p:grpSp>
        <p:nvGrpSpPr>
          <p:cNvPr id="5" name="Group 4"/>
          <p:cNvGrpSpPr>
            <a:grpSpLocks/>
          </p:cNvGrpSpPr>
          <p:nvPr/>
        </p:nvGrpSpPr>
        <p:grpSpPr bwMode="auto">
          <a:xfrm>
            <a:off x="5715000" y="2336800"/>
            <a:ext cx="3352800" cy="4445000"/>
            <a:chOff x="5715000" y="2336259"/>
            <a:chExt cx="3352800" cy="4445541"/>
          </a:xfrm>
        </p:grpSpPr>
        <p:pic>
          <p:nvPicPr>
            <p:cNvPr id="686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2672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Box 2"/>
            <p:cNvSpPr txBox="1">
              <a:spLocks noChangeArrowheads="1"/>
            </p:cNvSpPr>
            <p:nvPr/>
          </p:nvSpPr>
          <p:spPr bwMode="auto">
            <a:xfrm>
              <a:off x="5715000" y="2336259"/>
              <a:ext cx="3352800" cy="1938992"/>
            </a:xfrm>
            <a:prstGeom prst="rect">
              <a:avLst/>
            </a:prstGeom>
            <a:solidFill>
              <a:srgbClr val="FDB9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u="sng" dirty="0" smtClean="0"/>
                <a:t>2013 </a:t>
              </a:r>
              <a:r>
                <a:rPr lang="en-US" sz="2400" u="sng" dirty="0"/>
                <a:t>(+</a:t>
              </a:r>
              <a:r>
                <a:rPr lang="en-US" sz="2400" u="sng" dirty="0" smtClean="0"/>
                <a:t>57)</a:t>
              </a:r>
              <a:endParaRPr lang="en-US" sz="2400" u="sng" dirty="0"/>
            </a:p>
            <a:p>
              <a:pPr algn="ctr" eaLnBrk="1" hangingPunct="1"/>
              <a:r>
                <a:rPr lang="en-US" sz="2400" dirty="0"/>
                <a:t>HP Personal Media </a:t>
              </a:r>
              <a:r>
                <a:rPr lang="en-US" sz="2400" u="sng" dirty="0"/>
                <a:t/>
              </a:r>
              <a:br>
                <a:rPr lang="en-US" sz="2400" u="sng" dirty="0"/>
              </a:br>
              <a:r>
                <a:rPr lang="en-US" sz="2400" dirty="0"/>
                <a:t>2 Terabytes</a:t>
              </a:r>
            </a:p>
            <a:p>
              <a:pPr algn="ctr" eaLnBrk="1" hangingPunct="1"/>
              <a:r>
                <a:rPr lang="en-US" sz="2400" dirty="0"/>
                <a:t>$100</a:t>
              </a:r>
            </a:p>
            <a:p>
              <a:pPr algn="ctr" eaLnBrk="1" hangingPunct="1"/>
              <a:r>
                <a:rPr lang="en-US" sz="2400" dirty="0"/>
                <a:t>5 </a:t>
              </a:r>
              <a:r>
                <a:rPr lang="en-US" sz="2400" dirty="0" err="1"/>
                <a:t>nano</a:t>
              </a:r>
              <a:r>
                <a:rPr lang="en-US" sz="2400" dirty="0"/>
                <a:t>-¢/byte</a:t>
              </a:r>
            </a:p>
          </p:txBody>
        </p:sp>
      </p:grpSp>
      <p:sp>
        <p:nvSpPr>
          <p:cNvPr id="6" name="TextBox 5"/>
          <p:cNvSpPr txBox="1">
            <a:spLocks noChangeArrowheads="1"/>
          </p:cNvSpPr>
          <p:nvPr/>
        </p:nvSpPr>
        <p:spPr bwMode="auto">
          <a:xfrm>
            <a:off x="7086600" y="5943600"/>
            <a:ext cx="1828800" cy="381000"/>
          </a:xfrm>
          <a:prstGeom prst="rect">
            <a:avLst/>
          </a:prstGeom>
          <a:solidFill>
            <a:srgbClr val="FDB9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t>I got two of ‘em!</a:t>
            </a:r>
          </a:p>
        </p:txBody>
      </p:sp>
    </p:spTree>
    <p:extLst>
      <p:ext uri="{BB962C8B-B14F-4D97-AF65-F5344CB8AC3E}">
        <p14:creationId xmlns:p14="http://schemas.microsoft.com/office/powerpoint/2010/main" val="1004543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AULMI~1\AppData\Local\Temp\scl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736" y="1371600"/>
            <a:ext cx="2695575" cy="4657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204" y="76200"/>
            <a:ext cx="6774996" cy="830997"/>
          </a:xfrm>
          <a:prstGeom prst="rect">
            <a:avLst/>
          </a:prstGeom>
          <a:noFill/>
        </p:spPr>
        <p:txBody>
          <a:bodyPr wrap="none" rtlCol="0">
            <a:spAutoFit/>
          </a:bodyPr>
          <a:lstStyle/>
          <a:p>
            <a:pPr algn="ctr"/>
            <a:r>
              <a:rPr lang="en-US" sz="2400" dirty="0" err="1" smtClean="0"/>
              <a:t>iDiot-i</a:t>
            </a:r>
            <a:r>
              <a:rPr lang="en-US" sz="2400" dirty="0" smtClean="0"/>
              <a:t>(</a:t>
            </a:r>
            <a:r>
              <a:rPr lang="en-US" sz="2400" dirty="0" err="1" smtClean="0"/>
              <a:t>Pod+Pad+Phone+iTablet</a:t>
            </a:r>
            <a:r>
              <a:rPr lang="en-US" sz="2400" dirty="0" smtClean="0"/>
              <a:t>) + Android-Whatever</a:t>
            </a:r>
          </a:p>
          <a:p>
            <a:pPr algn="ctr"/>
            <a:r>
              <a:rPr lang="en-US" sz="2400" dirty="0" smtClean="0"/>
              <a:t>Storage ~ 32 GB (2013)</a:t>
            </a:r>
            <a:endParaRPr lang="en-US" sz="2400" dirty="0"/>
          </a:p>
        </p:txBody>
      </p:sp>
      <p:cxnSp>
        <p:nvCxnSpPr>
          <p:cNvPr id="5" name="Straight Arrow Connector 4"/>
          <p:cNvCxnSpPr/>
          <p:nvPr/>
        </p:nvCxnSpPr>
        <p:spPr>
          <a:xfrm flipH="1">
            <a:off x="1881188" y="874776"/>
            <a:ext cx="1665514" cy="46440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038600" y="1219200"/>
            <a:ext cx="4800600" cy="3124200"/>
            <a:chOff x="4038600" y="1219200"/>
            <a:chExt cx="4800600" cy="3124200"/>
          </a:xfrm>
        </p:grpSpPr>
        <p:pic>
          <p:nvPicPr>
            <p:cNvPr id="24580" name="Picture 4" descr="C:\Users\PAULMI~1\AppData\Local\Temp\scl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371725"/>
              <a:ext cx="4476750" cy="1971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38600" y="1219200"/>
              <a:ext cx="4800600" cy="830997"/>
            </a:xfrm>
            <a:prstGeom prst="rect">
              <a:avLst/>
            </a:prstGeom>
            <a:noFill/>
          </p:spPr>
          <p:txBody>
            <a:bodyPr wrap="square" rtlCol="0">
              <a:spAutoFit/>
            </a:bodyPr>
            <a:lstStyle/>
            <a:p>
              <a:r>
                <a:rPr lang="en-US" sz="2400" dirty="0" smtClean="0"/>
                <a:t>IBM Punched Card, ca. 1935 – 1980</a:t>
              </a:r>
            </a:p>
            <a:p>
              <a:r>
                <a:rPr lang="en-US" sz="2400" dirty="0" smtClean="0"/>
                <a:t>Storage = 120 Bytes = 960 Bits</a:t>
              </a:r>
              <a:endParaRPr lang="en-US" sz="2400" dirty="0"/>
            </a:p>
          </p:txBody>
        </p:sp>
        <p:cxnSp>
          <p:nvCxnSpPr>
            <p:cNvPr id="9" name="Straight Arrow Connector 8"/>
            <p:cNvCxnSpPr/>
            <p:nvPr/>
          </p:nvCxnSpPr>
          <p:spPr>
            <a:xfrm flipH="1">
              <a:off x="6019800" y="2050197"/>
              <a:ext cx="141514" cy="32152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228975" y="4343400"/>
            <a:ext cx="5610225" cy="1724799"/>
            <a:chOff x="3228975" y="4343400"/>
            <a:chExt cx="5610225" cy="1724799"/>
          </a:xfrm>
        </p:grpSpPr>
        <p:sp>
          <p:nvSpPr>
            <p:cNvPr id="10" name="TextBox 9"/>
            <p:cNvSpPr txBox="1"/>
            <p:nvPr/>
          </p:nvSpPr>
          <p:spPr>
            <a:xfrm>
              <a:off x="4038600" y="4867870"/>
              <a:ext cx="4800600" cy="1200329"/>
            </a:xfrm>
            <a:prstGeom prst="rect">
              <a:avLst/>
            </a:prstGeom>
            <a:noFill/>
          </p:spPr>
          <p:txBody>
            <a:bodyPr wrap="square" rtlCol="0">
              <a:spAutoFit/>
            </a:bodyPr>
            <a:lstStyle/>
            <a:p>
              <a:r>
                <a:rPr lang="en-US" sz="2400" dirty="0" smtClean="0"/>
                <a:t>&gt; 33 Miles of stacked punched cards...as calculated by Ms. Devin Joan Grant, Age 11, 2011</a:t>
              </a:r>
              <a:endParaRPr lang="en-US" sz="2400" dirty="0"/>
            </a:p>
          </p:txBody>
        </p:sp>
        <p:cxnSp>
          <p:nvCxnSpPr>
            <p:cNvPr id="14" name="Straight Arrow Connector 13"/>
            <p:cNvCxnSpPr/>
            <p:nvPr/>
          </p:nvCxnSpPr>
          <p:spPr>
            <a:xfrm>
              <a:off x="6161314" y="4343400"/>
              <a:ext cx="277586" cy="609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228975" y="4343400"/>
              <a:ext cx="2562225" cy="60239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289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AULMI~1\AppData\Local\Temp\sc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6076950" cy="5686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152400"/>
            <a:ext cx="4724400" cy="523220"/>
          </a:xfrm>
          <a:prstGeom prst="rect">
            <a:avLst/>
          </a:prstGeom>
          <a:noFill/>
        </p:spPr>
        <p:txBody>
          <a:bodyPr wrap="square" rtlCol="0">
            <a:spAutoFit/>
          </a:bodyPr>
          <a:lstStyle/>
          <a:p>
            <a:pPr algn="ctr"/>
            <a:r>
              <a:rPr lang="en-US" sz="2800" b="1" dirty="0" smtClean="0">
                <a:solidFill>
                  <a:srgbClr val="00B050"/>
                </a:solidFill>
              </a:rPr>
              <a:t>The Structure of Life</a:t>
            </a:r>
            <a:endParaRPr lang="en-US" sz="2800" b="1" dirty="0">
              <a:solidFill>
                <a:srgbClr val="00B050"/>
              </a:solidFill>
            </a:endParaRPr>
          </a:p>
        </p:txBody>
      </p:sp>
      <p:grpSp>
        <p:nvGrpSpPr>
          <p:cNvPr id="3" name="Group 2"/>
          <p:cNvGrpSpPr/>
          <p:nvPr/>
        </p:nvGrpSpPr>
        <p:grpSpPr>
          <a:xfrm>
            <a:off x="5715000" y="87868"/>
            <a:ext cx="3276600" cy="4484132"/>
            <a:chOff x="5638800" y="0"/>
            <a:chExt cx="3276600" cy="4484132"/>
          </a:xfrm>
        </p:grpSpPr>
        <p:pic>
          <p:nvPicPr>
            <p:cNvPr id="22532" name="Picture 4" descr="C:\Users\PAULMI~1\AppData\Local\Temp\sc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0"/>
              <a:ext cx="32766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8800" y="4114800"/>
              <a:ext cx="3276600" cy="369332"/>
            </a:xfrm>
            <a:prstGeom prst="rect">
              <a:avLst/>
            </a:prstGeom>
            <a:solidFill>
              <a:schemeClr val="bg1"/>
            </a:solidFill>
          </p:spPr>
          <p:txBody>
            <a:bodyPr wrap="square" rtlCol="0">
              <a:spAutoFit/>
            </a:bodyPr>
            <a:lstStyle/>
            <a:p>
              <a:pPr algn="ctr"/>
              <a:r>
                <a:rPr lang="en-US" dirty="0" smtClean="0"/>
                <a:t>Rosalind Franklin</a:t>
              </a:r>
              <a:endParaRPr lang="en-US" dirty="0"/>
            </a:p>
          </p:txBody>
        </p:sp>
      </p:grpSp>
    </p:spTree>
    <p:extLst>
      <p:ext uri="{BB962C8B-B14F-4D97-AF65-F5344CB8AC3E}">
        <p14:creationId xmlns:p14="http://schemas.microsoft.com/office/powerpoint/2010/main" val="168875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AULMI~1\AppData\Local\Temp\scl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257800" y="1039866"/>
            <a:ext cx="3733800" cy="282652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PAULMI~1\AppData\Local\Temp\scl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737" y="4191000"/>
            <a:ext cx="399097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Users\PAULMI~1\AppData\Local\Temp\scl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81200"/>
            <a:ext cx="4467225" cy="4629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457200"/>
            <a:ext cx="4191000" cy="923330"/>
          </a:xfrm>
          <a:prstGeom prst="rect">
            <a:avLst/>
          </a:prstGeom>
          <a:noFill/>
        </p:spPr>
        <p:txBody>
          <a:bodyPr wrap="square" rtlCol="0">
            <a:spAutoFit/>
          </a:bodyPr>
          <a:lstStyle/>
          <a:p>
            <a:pPr algn="ctr"/>
            <a:r>
              <a:rPr lang="en-US" sz="3600" b="1" dirty="0" smtClean="0"/>
              <a:t>Physics World</a:t>
            </a:r>
          </a:p>
          <a:p>
            <a:pPr algn="ctr"/>
            <a:r>
              <a:rPr lang="en-US" dirty="0" smtClean="0"/>
              <a:t>Volume 26  No 7  July 2013</a:t>
            </a:r>
            <a:endParaRPr lang="en-US" dirty="0"/>
          </a:p>
        </p:txBody>
      </p:sp>
    </p:spTree>
    <p:extLst>
      <p:ext uri="{BB962C8B-B14F-4D97-AF65-F5344CB8AC3E}">
        <p14:creationId xmlns:p14="http://schemas.microsoft.com/office/powerpoint/2010/main" val="234686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Watson with the classic IBM System/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12800"/>
            <a:ext cx="39909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6" descr="http://www.computermuseum.li/Testpage/Watson-Sr-THI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49313"/>
            <a:ext cx="22225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1"/>
          <p:cNvSpPr txBox="1">
            <a:spLocks noChangeArrowheads="1"/>
          </p:cNvSpPr>
          <p:nvPr/>
        </p:nvSpPr>
        <p:spPr bwMode="auto">
          <a:xfrm>
            <a:off x="2971800" y="762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200" b="1"/>
              <a:t>IBM – 100 Years</a:t>
            </a:r>
          </a:p>
        </p:txBody>
      </p:sp>
      <p:grpSp>
        <p:nvGrpSpPr>
          <p:cNvPr id="4" name="Group 3"/>
          <p:cNvGrpSpPr>
            <a:grpSpLocks/>
          </p:cNvGrpSpPr>
          <p:nvPr/>
        </p:nvGrpSpPr>
        <p:grpSpPr bwMode="auto">
          <a:xfrm>
            <a:off x="3289300" y="914400"/>
            <a:ext cx="1663700" cy="3124200"/>
            <a:chOff x="3289300" y="914399"/>
            <a:chExt cx="1663700" cy="3124201"/>
          </a:xfrm>
        </p:grpSpPr>
        <p:pic>
          <p:nvPicPr>
            <p:cNvPr id="32784" name="Picture 10" descr="P:\dcim\100MEDIA\IMAG00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914399"/>
              <a:ext cx="1663700" cy="278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Box 2"/>
            <p:cNvSpPr txBox="1">
              <a:spLocks noChangeArrowheads="1"/>
            </p:cNvSpPr>
            <p:nvPr/>
          </p:nvSpPr>
          <p:spPr bwMode="auto">
            <a:xfrm>
              <a:off x="3581400" y="3669268"/>
              <a:ext cx="106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t>1952</a:t>
              </a:r>
            </a:p>
          </p:txBody>
        </p:sp>
      </p:grpSp>
      <p:grpSp>
        <p:nvGrpSpPr>
          <p:cNvPr id="6" name="Group 5"/>
          <p:cNvGrpSpPr>
            <a:grpSpLocks/>
          </p:cNvGrpSpPr>
          <p:nvPr/>
        </p:nvGrpSpPr>
        <p:grpSpPr bwMode="auto">
          <a:xfrm>
            <a:off x="808038" y="3886200"/>
            <a:ext cx="2481262" cy="2960688"/>
            <a:chOff x="807823" y="3886200"/>
            <a:chExt cx="2481477" cy="2960132"/>
          </a:xfrm>
        </p:grpSpPr>
        <p:pic>
          <p:nvPicPr>
            <p:cNvPr id="32782" name="Picture 8" descr="http://www.computermuseum.li/Testpage/ComputerAssemblyPlant-IBM-6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823" y="3886200"/>
              <a:ext cx="2481477"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Box 4"/>
            <p:cNvSpPr txBox="1">
              <a:spLocks noChangeArrowheads="1"/>
            </p:cNvSpPr>
            <p:nvPr/>
          </p:nvSpPr>
          <p:spPr bwMode="auto">
            <a:xfrm>
              <a:off x="1219200" y="64770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t>604 (1948)</a:t>
              </a:r>
            </a:p>
          </p:txBody>
        </p:sp>
      </p:grpSp>
      <p:grpSp>
        <p:nvGrpSpPr>
          <p:cNvPr id="7" name="Group 6"/>
          <p:cNvGrpSpPr>
            <a:grpSpLocks/>
          </p:cNvGrpSpPr>
          <p:nvPr/>
        </p:nvGrpSpPr>
        <p:grpSpPr bwMode="auto">
          <a:xfrm>
            <a:off x="5257800" y="3657600"/>
            <a:ext cx="3714750" cy="3189288"/>
            <a:chOff x="5257800" y="3657600"/>
            <a:chExt cx="3715483" cy="3188732"/>
          </a:xfrm>
        </p:grpSpPr>
        <p:pic>
          <p:nvPicPr>
            <p:cNvPr id="32780" name="Picture 4" descr="IBM 701 Electronic analytical control un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657600"/>
              <a:ext cx="3715483" cy="279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Box 11"/>
            <p:cNvSpPr txBox="1">
              <a:spLocks noChangeArrowheads="1"/>
            </p:cNvSpPr>
            <p:nvPr/>
          </p:nvSpPr>
          <p:spPr bwMode="auto">
            <a:xfrm>
              <a:off x="6248400" y="64770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t>701 (1952)</a:t>
              </a:r>
            </a:p>
          </p:txBody>
        </p:sp>
      </p:grpSp>
      <p:grpSp>
        <p:nvGrpSpPr>
          <p:cNvPr id="2" name="Group 1"/>
          <p:cNvGrpSpPr>
            <a:grpSpLocks/>
          </p:cNvGrpSpPr>
          <p:nvPr/>
        </p:nvGrpSpPr>
        <p:grpSpPr bwMode="auto">
          <a:xfrm>
            <a:off x="3289300" y="4191000"/>
            <a:ext cx="1968500" cy="2286000"/>
            <a:chOff x="3289300" y="4419600"/>
            <a:chExt cx="1968500" cy="2286000"/>
          </a:xfrm>
        </p:grpSpPr>
        <p:sp>
          <p:nvSpPr>
            <p:cNvPr id="8" name="Left-Right Arrow 7"/>
            <p:cNvSpPr/>
            <p:nvPr/>
          </p:nvSpPr>
          <p:spPr>
            <a:xfrm>
              <a:off x="3289300" y="4419600"/>
              <a:ext cx="1968500" cy="1447800"/>
            </a:xfrm>
            <a:prstGeom prst="lef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Grant-Whalen IBM Family</a:t>
              </a:r>
            </a:p>
            <a:p>
              <a:pPr algn="ctr">
                <a:defRPr/>
              </a:pPr>
              <a:r>
                <a:rPr lang="en-US" sz="1100" dirty="0">
                  <a:solidFill>
                    <a:schemeClr val="tx1"/>
                  </a:solidFill>
                </a:rPr>
                <a:t>-Poughkeepsie-</a:t>
              </a:r>
            </a:p>
          </p:txBody>
        </p:sp>
        <p:pic>
          <p:nvPicPr>
            <p:cNvPr id="32778" name="Picture 15" descr="E:\PMG-Media Collection\My Pictures\General Family\PAG Ov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0147" y="5867400"/>
              <a:ext cx="53163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400" y="5867400"/>
              <a:ext cx="66515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grpSp>
    </p:spTree>
    <p:extLst>
      <p:ext uri="{BB962C8B-B14F-4D97-AF65-F5344CB8AC3E}">
        <p14:creationId xmlns:p14="http://schemas.microsoft.com/office/powerpoint/2010/main" val="249615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99330"/>
                                        </p:tgtEl>
                                        <p:attrNameLst>
                                          <p:attrName>style.visibility</p:attrName>
                                        </p:attrNameLst>
                                      </p:cBhvr>
                                      <p:to>
                                        <p:strVal val="visible"/>
                                      </p:to>
                                    </p:set>
                                    <p:animEffect transition="in" filter="fade">
                                      <p:cBhvr>
                                        <p:cTn id="24" dur="500"/>
                                        <p:tgtEl>
                                          <p:spTgt spid="9933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3"/>
          <a:srcRect/>
          <a:stretch>
            <a:fillRect/>
          </a:stretch>
        </p:blipFill>
        <p:spPr bwMode="auto">
          <a:xfrm>
            <a:off x="4724400" y="4495800"/>
            <a:ext cx="1465263" cy="2133600"/>
          </a:xfrm>
          <a:prstGeom prst="rect">
            <a:avLst/>
          </a:prstGeom>
          <a:noFill/>
          <a:ln w="9525">
            <a:noFill/>
            <a:miter lim="800000"/>
            <a:headEnd/>
            <a:tailEnd/>
          </a:ln>
          <a:effectLst/>
        </p:spPr>
      </p:pic>
      <p:pic>
        <p:nvPicPr>
          <p:cNvPr id="256003" name="Picture 3" descr="scl7"/>
          <p:cNvPicPr>
            <a:picLocks noChangeAspect="1" noChangeArrowheads="1"/>
          </p:cNvPicPr>
          <p:nvPr/>
        </p:nvPicPr>
        <p:blipFill>
          <a:blip r:embed="rId4"/>
          <a:srcRect/>
          <a:stretch>
            <a:fillRect/>
          </a:stretch>
        </p:blipFill>
        <p:spPr bwMode="auto">
          <a:xfrm>
            <a:off x="303213" y="381000"/>
            <a:ext cx="4405312" cy="6172200"/>
          </a:xfrm>
          <a:prstGeom prst="rect">
            <a:avLst/>
          </a:prstGeom>
          <a:noFill/>
        </p:spPr>
      </p:pic>
      <p:sp>
        <p:nvSpPr>
          <p:cNvPr id="256004" name="Rectangle 4"/>
          <p:cNvSpPr>
            <a:spLocks noChangeArrowheads="1"/>
          </p:cNvSpPr>
          <p:nvPr/>
        </p:nvSpPr>
        <p:spPr bwMode="auto">
          <a:xfrm>
            <a:off x="3352800" y="304800"/>
            <a:ext cx="1447800" cy="609600"/>
          </a:xfrm>
          <a:prstGeom prst="rect">
            <a:avLst/>
          </a:prstGeom>
          <a:solidFill>
            <a:schemeClr val="bg1"/>
          </a:solidFill>
          <a:ln w="9525">
            <a:noFill/>
            <a:miter lim="800000"/>
            <a:headEnd/>
            <a:tailEnd/>
          </a:ln>
          <a:effectLst/>
        </p:spPr>
        <p:txBody>
          <a:bodyPr wrap="none" anchor="ctr"/>
          <a:lstStyle/>
          <a:p>
            <a:endParaRPr lang="en-US"/>
          </a:p>
        </p:txBody>
      </p:sp>
      <p:sp>
        <p:nvSpPr>
          <p:cNvPr id="256005" name="Rectangle 5"/>
          <p:cNvSpPr>
            <a:spLocks noGrp="1" noChangeArrowheads="1"/>
          </p:cNvSpPr>
          <p:nvPr>
            <p:ph type="title"/>
          </p:nvPr>
        </p:nvSpPr>
        <p:spPr>
          <a:xfrm>
            <a:off x="3962400" y="152400"/>
            <a:ext cx="5105400" cy="1143000"/>
          </a:xfrm>
        </p:spPr>
        <p:txBody>
          <a:bodyPr/>
          <a:lstStyle/>
          <a:p>
            <a:r>
              <a:rPr lang="en-US" sz="3200"/>
              <a:t>Bob Laughlin’s “Theory of Everything” </a:t>
            </a:r>
            <a:r>
              <a:rPr lang="en-US" sz="1800"/>
              <a:t>(that’s important!) </a:t>
            </a:r>
            <a:endParaRPr lang="en-US" sz="3200"/>
          </a:p>
        </p:txBody>
      </p:sp>
      <p:sp>
        <p:nvSpPr>
          <p:cNvPr id="256012" name="Rectangle 12"/>
          <p:cNvSpPr>
            <a:spLocks noGrp="1" noChangeArrowheads="1"/>
          </p:cNvSpPr>
          <p:nvPr>
            <p:ph type="body" idx="1"/>
          </p:nvPr>
        </p:nvSpPr>
        <p:spPr>
          <a:xfrm>
            <a:off x="4800600" y="1295400"/>
            <a:ext cx="4038600" cy="3124200"/>
          </a:xfrm>
        </p:spPr>
        <p:txBody>
          <a:bodyPr/>
          <a:lstStyle/>
          <a:p>
            <a:pPr>
              <a:lnSpc>
                <a:spcPct val="90000"/>
              </a:lnSpc>
            </a:pPr>
            <a:r>
              <a:rPr lang="en-US" sz="2400" dirty="0"/>
              <a:t>3 -&gt; 10</a:t>
            </a:r>
            <a:r>
              <a:rPr lang="en-US" sz="2400" baseline="30000" dirty="0"/>
              <a:t>2</a:t>
            </a:r>
            <a:endParaRPr lang="en-US" sz="2400" dirty="0"/>
          </a:p>
          <a:p>
            <a:pPr lvl="1">
              <a:lnSpc>
                <a:spcPct val="90000"/>
              </a:lnSpc>
            </a:pPr>
            <a:r>
              <a:rPr lang="en-US" sz="2000" dirty="0"/>
              <a:t>Chemistry</a:t>
            </a:r>
          </a:p>
          <a:p>
            <a:pPr>
              <a:lnSpc>
                <a:spcPct val="90000"/>
              </a:lnSpc>
            </a:pPr>
            <a:r>
              <a:rPr lang="en-US" sz="2400" dirty="0"/>
              <a:t>10</a:t>
            </a:r>
            <a:r>
              <a:rPr lang="en-US" sz="2400" baseline="30000" dirty="0"/>
              <a:t>2</a:t>
            </a:r>
            <a:r>
              <a:rPr lang="en-US" sz="2400" dirty="0"/>
              <a:t> &lt;-&gt; 10</a:t>
            </a:r>
            <a:r>
              <a:rPr lang="en-US" sz="2400" baseline="30000" dirty="0"/>
              <a:t>3 </a:t>
            </a:r>
          </a:p>
          <a:p>
            <a:pPr lvl="1">
              <a:lnSpc>
                <a:spcPct val="90000"/>
              </a:lnSpc>
            </a:pPr>
            <a:r>
              <a:rPr lang="en-US" sz="2000" dirty="0"/>
              <a:t>Thermodynamics</a:t>
            </a:r>
          </a:p>
          <a:p>
            <a:pPr>
              <a:lnSpc>
                <a:spcPct val="90000"/>
              </a:lnSpc>
            </a:pPr>
            <a:r>
              <a:rPr lang="en-US" sz="2400" dirty="0"/>
              <a:t>10</a:t>
            </a:r>
            <a:r>
              <a:rPr lang="en-US" sz="2400" baseline="30000" dirty="0"/>
              <a:t>3</a:t>
            </a:r>
            <a:r>
              <a:rPr lang="en-US" sz="2400" dirty="0"/>
              <a:t> &lt;-&gt; 10</a:t>
            </a:r>
            <a:r>
              <a:rPr lang="en-US" sz="2400" baseline="30000" dirty="0"/>
              <a:t>10 </a:t>
            </a:r>
          </a:p>
          <a:p>
            <a:pPr lvl="1">
              <a:lnSpc>
                <a:spcPct val="90000"/>
              </a:lnSpc>
            </a:pPr>
            <a:r>
              <a:rPr lang="en-US" sz="2000" dirty="0"/>
              <a:t>Cooperative Phenomena</a:t>
            </a:r>
          </a:p>
          <a:p>
            <a:pPr>
              <a:lnSpc>
                <a:spcPct val="90000"/>
              </a:lnSpc>
            </a:pPr>
            <a:r>
              <a:rPr lang="en-US" sz="2400" dirty="0"/>
              <a:t>10</a:t>
            </a:r>
            <a:r>
              <a:rPr lang="en-US" sz="2400" baseline="30000" dirty="0"/>
              <a:t>10</a:t>
            </a:r>
            <a:r>
              <a:rPr lang="en-US" sz="2400" dirty="0"/>
              <a:t> &lt;-&gt; 10</a:t>
            </a:r>
            <a:r>
              <a:rPr lang="en-US" sz="2400" baseline="30000" dirty="0"/>
              <a:t>20 </a:t>
            </a:r>
          </a:p>
          <a:p>
            <a:pPr lvl="1">
              <a:lnSpc>
                <a:spcPct val="90000"/>
              </a:lnSpc>
            </a:pPr>
            <a:r>
              <a:rPr lang="en-US" sz="2000" dirty="0"/>
              <a:t>Emergent Behavior (Us)</a:t>
            </a:r>
          </a:p>
        </p:txBody>
      </p:sp>
      <p:grpSp>
        <p:nvGrpSpPr>
          <p:cNvPr id="2" name="Group 19"/>
          <p:cNvGrpSpPr>
            <a:grpSpLocks/>
          </p:cNvGrpSpPr>
          <p:nvPr/>
        </p:nvGrpSpPr>
        <p:grpSpPr bwMode="auto">
          <a:xfrm>
            <a:off x="1600200" y="1371600"/>
            <a:ext cx="2033588" cy="1219200"/>
            <a:chOff x="1008" y="864"/>
            <a:chExt cx="1281" cy="768"/>
          </a:xfrm>
        </p:grpSpPr>
        <p:sp>
          <p:nvSpPr>
            <p:cNvPr id="256013" name="Oval 13"/>
            <p:cNvSpPr>
              <a:spLocks noChangeArrowheads="1"/>
            </p:cNvSpPr>
            <p:nvPr/>
          </p:nvSpPr>
          <p:spPr bwMode="auto">
            <a:xfrm>
              <a:off x="1008" y="864"/>
              <a:ext cx="144" cy="288"/>
            </a:xfrm>
            <a:prstGeom prst="ellipse">
              <a:avLst/>
            </a:prstGeom>
            <a:noFill/>
            <a:ln w="9525">
              <a:solidFill>
                <a:srgbClr val="FF0000"/>
              </a:solidFill>
              <a:round/>
              <a:headEnd/>
              <a:tailEnd/>
            </a:ln>
            <a:effectLst/>
          </p:spPr>
          <p:txBody>
            <a:bodyPr wrap="none" anchor="ctr"/>
            <a:lstStyle/>
            <a:p>
              <a:endParaRPr lang="en-US"/>
            </a:p>
          </p:txBody>
        </p:sp>
        <p:sp>
          <p:nvSpPr>
            <p:cNvPr id="256015" name="Oval 15"/>
            <p:cNvSpPr>
              <a:spLocks noChangeArrowheads="1"/>
            </p:cNvSpPr>
            <p:nvPr/>
          </p:nvSpPr>
          <p:spPr bwMode="auto">
            <a:xfrm>
              <a:off x="1584" y="864"/>
              <a:ext cx="144" cy="288"/>
            </a:xfrm>
            <a:prstGeom prst="ellipse">
              <a:avLst/>
            </a:prstGeom>
            <a:noFill/>
            <a:ln w="9525">
              <a:solidFill>
                <a:srgbClr val="FF0000"/>
              </a:solidFill>
              <a:round/>
              <a:headEnd/>
              <a:tailEnd/>
            </a:ln>
            <a:effectLst/>
          </p:spPr>
          <p:txBody>
            <a:bodyPr wrap="none" anchor="ctr"/>
            <a:lstStyle/>
            <a:p>
              <a:endParaRPr lang="en-US"/>
            </a:p>
          </p:txBody>
        </p:sp>
        <p:sp>
          <p:nvSpPr>
            <p:cNvPr id="256016" name="Oval 16"/>
            <p:cNvSpPr>
              <a:spLocks noChangeArrowheads="1"/>
            </p:cNvSpPr>
            <p:nvPr/>
          </p:nvSpPr>
          <p:spPr bwMode="auto">
            <a:xfrm>
              <a:off x="2145" y="864"/>
              <a:ext cx="144" cy="288"/>
            </a:xfrm>
            <a:prstGeom prst="ellipse">
              <a:avLst/>
            </a:prstGeom>
            <a:noFill/>
            <a:ln w="9525">
              <a:solidFill>
                <a:srgbClr val="FF0000"/>
              </a:solidFill>
              <a:round/>
              <a:headEnd/>
              <a:tailEnd/>
            </a:ln>
            <a:effectLst/>
          </p:spPr>
          <p:txBody>
            <a:bodyPr wrap="none" anchor="ctr"/>
            <a:lstStyle/>
            <a:p>
              <a:endParaRPr lang="en-US"/>
            </a:p>
          </p:txBody>
        </p:sp>
        <p:sp>
          <p:nvSpPr>
            <p:cNvPr id="256017" name="Oval 17"/>
            <p:cNvSpPr>
              <a:spLocks noChangeArrowheads="1"/>
            </p:cNvSpPr>
            <p:nvPr/>
          </p:nvSpPr>
          <p:spPr bwMode="auto">
            <a:xfrm>
              <a:off x="1108" y="1296"/>
              <a:ext cx="144" cy="288"/>
            </a:xfrm>
            <a:prstGeom prst="ellipse">
              <a:avLst/>
            </a:prstGeom>
            <a:noFill/>
            <a:ln w="9525">
              <a:solidFill>
                <a:srgbClr val="FF0000"/>
              </a:solidFill>
              <a:round/>
              <a:headEnd/>
              <a:tailEnd/>
            </a:ln>
            <a:effectLst/>
          </p:spPr>
          <p:txBody>
            <a:bodyPr wrap="none" anchor="ctr"/>
            <a:lstStyle/>
            <a:p>
              <a:endParaRPr lang="en-US"/>
            </a:p>
          </p:txBody>
        </p:sp>
        <p:sp>
          <p:nvSpPr>
            <p:cNvPr id="256018" name="Oval 18"/>
            <p:cNvSpPr>
              <a:spLocks noChangeArrowheads="1"/>
            </p:cNvSpPr>
            <p:nvPr/>
          </p:nvSpPr>
          <p:spPr bwMode="auto">
            <a:xfrm>
              <a:off x="1824" y="1344"/>
              <a:ext cx="144" cy="288"/>
            </a:xfrm>
            <a:prstGeom prst="ellipse">
              <a:avLst/>
            </a:prstGeom>
            <a:noFill/>
            <a:ln w="9525">
              <a:solidFill>
                <a:srgbClr val="FF0000"/>
              </a:solidFill>
              <a:round/>
              <a:headEnd/>
              <a:tailEnd/>
            </a:ln>
            <a:effectLst/>
          </p:spPr>
          <p:txBody>
            <a:bodyPr wrap="none" anchor="ctr"/>
            <a:lstStyle/>
            <a:p>
              <a:endParaRPr lang="en-US"/>
            </a:p>
          </p:txBody>
        </p:sp>
      </p:grpSp>
      <p:sp>
        <p:nvSpPr>
          <p:cNvPr id="256020" name="Rectangle 20"/>
          <p:cNvSpPr>
            <a:spLocks noChangeArrowheads="1"/>
          </p:cNvSpPr>
          <p:nvPr/>
        </p:nvSpPr>
        <p:spPr bwMode="auto">
          <a:xfrm>
            <a:off x="6400800" y="4572000"/>
            <a:ext cx="2514600" cy="1981200"/>
          </a:xfrm>
          <a:prstGeom prst="rect">
            <a:avLst/>
          </a:prstGeom>
          <a:noFill/>
          <a:ln w="9525">
            <a:noFill/>
            <a:miter lim="800000"/>
            <a:headEnd/>
            <a:tailEnd/>
          </a:ln>
          <a:effectLst/>
        </p:spPr>
        <p:txBody>
          <a:bodyPr/>
          <a:lstStyle/>
          <a:p>
            <a:pPr marL="342900" indent="-342900" eaLnBrk="1" hangingPunct="1">
              <a:lnSpc>
                <a:spcPct val="90000"/>
              </a:lnSpc>
              <a:spcBef>
                <a:spcPct val="20000"/>
              </a:spcBef>
              <a:buFontTx/>
              <a:buChar char="•"/>
            </a:pPr>
            <a:r>
              <a:rPr lang="en-US" sz="2400" dirty="0"/>
              <a:t>&gt; 10</a:t>
            </a:r>
            <a:r>
              <a:rPr lang="en-US" sz="2400" baseline="30000" dirty="0"/>
              <a:t>20</a:t>
            </a:r>
            <a:endParaRPr lang="en-US" sz="2400" dirty="0"/>
          </a:p>
          <a:p>
            <a:pPr marL="742950" lvl="1" indent="-285750" eaLnBrk="1" hangingPunct="1">
              <a:lnSpc>
                <a:spcPct val="90000"/>
              </a:lnSpc>
              <a:spcBef>
                <a:spcPct val="20000"/>
              </a:spcBef>
              <a:buFontTx/>
              <a:buChar char="–"/>
            </a:pPr>
            <a:r>
              <a:rPr lang="en-US" sz="2000" dirty="0"/>
              <a:t>CLIMATE !</a:t>
            </a:r>
          </a:p>
          <a:p>
            <a:pPr marL="342900" indent="-342900" eaLnBrk="1" hangingPunct="1">
              <a:lnSpc>
                <a:spcPct val="90000"/>
              </a:lnSpc>
              <a:spcBef>
                <a:spcPct val="20000"/>
              </a:spcBef>
              <a:buFontTx/>
              <a:buChar char="•"/>
            </a:pPr>
            <a:r>
              <a:rPr lang="en-US" sz="2400" b="1" dirty="0">
                <a:solidFill>
                  <a:srgbClr val="FF3300"/>
                </a:solidFill>
              </a:rPr>
              <a:t>SIZE MATTERS !</a:t>
            </a:r>
            <a:r>
              <a:rPr lang="en-US" sz="2400" baseline="30000" dirty="0"/>
              <a:t> </a:t>
            </a:r>
          </a:p>
        </p:txBody>
      </p:sp>
    </p:spTree>
    <p:extLst>
      <p:ext uri="{BB962C8B-B14F-4D97-AF65-F5344CB8AC3E}">
        <p14:creationId xmlns:p14="http://schemas.microsoft.com/office/powerpoint/2010/main" val="9609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0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601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60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1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601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6012">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601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6020">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6020">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60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2" grpId="0" build="p"/>
      <p:bldP spid="256020"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9587" name="Photo Editor Photo" r:id="rId4" imgW="5563377" imgH="4048690" progId="">
                  <p:embed/>
                </p:oleObj>
              </mc:Choice>
              <mc:Fallback>
                <p:oleObj name="Photo Editor Photo" r:id="rId4" imgW="5563377" imgH="404869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0099" name="Object 3"/>
          <p:cNvGraphicFramePr>
            <a:graphicFrameLocks noChangeAspect="1"/>
          </p:cNvGraphicFramePr>
          <p:nvPr/>
        </p:nvGraphicFramePr>
        <p:xfrm>
          <a:off x="0" y="0"/>
          <a:ext cx="6572250" cy="3489325"/>
        </p:xfrm>
        <a:graphic>
          <a:graphicData uri="http://schemas.openxmlformats.org/presentationml/2006/ole">
            <mc:AlternateContent xmlns:mc="http://schemas.openxmlformats.org/markup-compatibility/2006">
              <mc:Choice xmlns:v="urn:schemas-microsoft-com:vml" Requires="v">
                <p:oleObj spid="_x0000_s19588" name="Photo Editor Photo" r:id="rId6" imgW="4001058" imgH="2123810" progId="">
                  <p:embed/>
                </p:oleObj>
              </mc:Choice>
              <mc:Fallback>
                <p:oleObj name="Photo Editor Photo" r:id="rId6" imgW="4001058" imgH="212381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572250" cy="348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0100" name="Object 4"/>
          <p:cNvGraphicFramePr>
            <a:graphicFrameLocks noChangeAspect="1"/>
          </p:cNvGraphicFramePr>
          <p:nvPr/>
        </p:nvGraphicFramePr>
        <p:xfrm>
          <a:off x="2909888" y="3481388"/>
          <a:ext cx="6276975" cy="3376612"/>
        </p:xfrm>
        <a:graphic>
          <a:graphicData uri="http://schemas.openxmlformats.org/presentationml/2006/ole">
            <mc:AlternateContent xmlns:mc="http://schemas.openxmlformats.org/markup-compatibility/2006">
              <mc:Choice xmlns:v="urn:schemas-microsoft-com:vml" Requires="v">
                <p:oleObj spid="_x0000_s19589" name="Photo Editor Photo" r:id="rId8" imgW="4019048" imgH="2161905" progId="">
                  <p:embed/>
                </p:oleObj>
              </mc:Choice>
              <mc:Fallback>
                <p:oleObj name="Photo Editor Photo" r:id="rId8" imgW="4019048" imgH="2161905"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9888" y="3481388"/>
                        <a:ext cx="6276975" cy="337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0101" name="Text Box 5"/>
          <p:cNvSpPr txBox="1">
            <a:spLocks noChangeArrowheads="1"/>
          </p:cNvSpPr>
          <p:nvPr/>
        </p:nvSpPr>
        <p:spPr bwMode="auto">
          <a:xfrm>
            <a:off x="304800" y="1371600"/>
            <a:ext cx="5943600" cy="641350"/>
          </a:xfrm>
          <a:prstGeom prst="rect">
            <a:avLst/>
          </a:prstGeom>
          <a:noFill/>
          <a:ln w="9525">
            <a:noFill/>
            <a:miter lim="800000"/>
            <a:headEnd/>
            <a:tailEnd/>
          </a:ln>
          <a:effectLst/>
        </p:spPr>
        <p:txBody>
          <a:bodyPr>
            <a:spAutoFit/>
          </a:bodyPr>
          <a:lstStyle/>
          <a:p>
            <a:pPr algn="ctr">
              <a:spcBef>
                <a:spcPct val="50000"/>
              </a:spcBef>
            </a:pPr>
            <a:r>
              <a:rPr lang="en-US" sz="3600" b="1">
                <a:solidFill>
                  <a:schemeClr val="bg1"/>
                </a:solidFill>
              </a:rPr>
              <a:t>The Day After Tomorrow</a:t>
            </a:r>
          </a:p>
        </p:txBody>
      </p:sp>
    </p:spTree>
    <p:extLst>
      <p:ext uri="{BB962C8B-B14F-4D97-AF65-F5344CB8AC3E}">
        <p14:creationId xmlns:p14="http://schemas.microsoft.com/office/powerpoint/2010/main" val="306267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additive="base">
                                        <p:cTn id="7" dur="500" fill="hold"/>
                                        <p:tgtEl>
                                          <p:spTgt spid="260099"/>
                                        </p:tgtEl>
                                        <p:attrNameLst>
                                          <p:attrName>ppt_x</p:attrName>
                                        </p:attrNameLst>
                                      </p:cBhvr>
                                      <p:tavLst>
                                        <p:tav tm="0">
                                          <p:val>
                                            <p:strVal val="0-#ppt_w/2"/>
                                          </p:val>
                                        </p:tav>
                                        <p:tav tm="100000">
                                          <p:val>
                                            <p:strVal val="#ppt_x"/>
                                          </p:val>
                                        </p:tav>
                                      </p:tavLst>
                                    </p:anim>
                                    <p:anim calcmode="lin" valueType="num">
                                      <p:cBhvr additive="base">
                                        <p:cTn id="8" dur="500" fill="hold"/>
                                        <p:tgtEl>
                                          <p:spTgt spid="26009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0100"/>
                                        </p:tgtEl>
                                        <p:attrNameLst>
                                          <p:attrName>style.visibility</p:attrName>
                                        </p:attrNameLst>
                                      </p:cBhvr>
                                      <p:to>
                                        <p:strVal val="visible"/>
                                      </p:to>
                                    </p:set>
                                    <p:anim calcmode="lin" valueType="num">
                                      <p:cBhvr additive="base">
                                        <p:cTn id="13" dur="500" fill="hold"/>
                                        <p:tgtEl>
                                          <p:spTgt spid="260100"/>
                                        </p:tgtEl>
                                        <p:attrNameLst>
                                          <p:attrName>ppt_x</p:attrName>
                                        </p:attrNameLst>
                                      </p:cBhvr>
                                      <p:tavLst>
                                        <p:tav tm="0">
                                          <p:val>
                                            <p:strVal val="#ppt_x"/>
                                          </p:val>
                                        </p:tav>
                                        <p:tav tm="100000">
                                          <p:val>
                                            <p:strVal val="#ppt_x"/>
                                          </p:val>
                                        </p:tav>
                                      </p:tavLst>
                                    </p:anim>
                                    <p:anim calcmode="lin" valueType="num">
                                      <p:cBhvr additive="base">
                                        <p:cTn id="14" dur="500" fill="hold"/>
                                        <p:tgtEl>
                                          <p:spTgt spid="260100"/>
                                        </p:tgtEl>
                                        <p:attrNameLst>
                                          <p:attrName>ppt_y</p:attrName>
                                        </p:attrNameLst>
                                      </p:cBhvr>
                                      <p:tavLst>
                                        <p:tav tm="0">
                                          <p:val>
                                            <p:strVal val="1+#ppt_h/2"/>
                                          </p:val>
                                        </p:tav>
                                        <p:tav tm="100000">
                                          <p:val>
                                            <p:strVal val="#ppt_y"/>
                                          </p:val>
                                        </p:tav>
                                      </p:tavLst>
                                    </p:anim>
                                  </p:childTnLst>
                                </p:cTn>
                              </p:par>
                              <p:par>
                                <p:cTn id="15" presetID="4" presetClass="entr" presetSubtype="32" fill="hold" grpId="0" nodeType="withEffect">
                                  <p:stCondLst>
                                    <p:cond delay="0"/>
                                  </p:stCondLst>
                                  <p:childTnLst>
                                    <p:set>
                                      <p:cBhvr>
                                        <p:cTn id="16" dur="1" fill="hold">
                                          <p:stCondLst>
                                            <p:cond delay="0"/>
                                          </p:stCondLst>
                                        </p:cTn>
                                        <p:tgtEl>
                                          <p:spTgt spid="260101"/>
                                        </p:tgtEl>
                                        <p:attrNameLst>
                                          <p:attrName>style.visibility</p:attrName>
                                        </p:attrNameLst>
                                      </p:cBhvr>
                                      <p:to>
                                        <p:strVal val="visible"/>
                                      </p:to>
                                    </p:set>
                                    <p:animEffect transition="in" filter="box(out)">
                                      <p:cBhvr>
                                        <p:cTn id="17" dur="500"/>
                                        <p:tgtEl>
                                          <p:spTgt spid="26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3"/>
          <a:srcRect/>
          <a:stretch>
            <a:fillRect/>
          </a:stretch>
        </p:blipFill>
        <p:spPr bwMode="auto">
          <a:xfrm>
            <a:off x="609600" y="1419225"/>
            <a:ext cx="8001000" cy="4305300"/>
          </a:xfrm>
          <a:prstGeom prst="rect">
            <a:avLst/>
          </a:prstGeom>
          <a:noFill/>
          <a:ln w="9525">
            <a:noFill/>
            <a:miter lim="800000"/>
            <a:headEnd/>
            <a:tailEnd/>
          </a:ln>
          <a:effectLst/>
        </p:spPr>
      </p:pic>
      <p:sp>
        <p:nvSpPr>
          <p:cNvPr id="250883" name="Rectangle 3"/>
          <p:cNvSpPr>
            <a:spLocks noGrp="1" noChangeArrowheads="1"/>
          </p:cNvSpPr>
          <p:nvPr>
            <p:ph type="title"/>
          </p:nvPr>
        </p:nvSpPr>
        <p:spPr/>
        <p:txBody>
          <a:bodyPr/>
          <a:lstStyle/>
          <a:p>
            <a:r>
              <a:rPr lang="en-US"/>
              <a:t>An Inconvenient Truth</a:t>
            </a:r>
          </a:p>
        </p:txBody>
      </p:sp>
    </p:spTree>
    <p:extLst>
      <p:ext uri="{BB962C8B-B14F-4D97-AF65-F5344CB8AC3E}">
        <p14:creationId xmlns:p14="http://schemas.microsoft.com/office/powerpoint/2010/main" val="4297588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894C9581"/>
          <p:cNvPicPr>
            <a:picLocks noChangeAspect="1" noChangeArrowheads="1"/>
          </p:cNvPicPr>
          <p:nvPr/>
        </p:nvPicPr>
        <p:blipFill>
          <a:blip r:embed="rId3"/>
          <a:srcRect/>
          <a:stretch>
            <a:fillRect/>
          </a:stretch>
        </p:blipFill>
        <p:spPr bwMode="auto">
          <a:xfrm>
            <a:off x="1066800" y="228600"/>
            <a:ext cx="4451350" cy="6400800"/>
          </a:xfrm>
          <a:prstGeom prst="rect">
            <a:avLst/>
          </a:prstGeom>
          <a:noFill/>
        </p:spPr>
      </p:pic>
      <p:pic>
        <p:nvPicPr>
          <p:cNvPr id="253955" name="Picture 3" descr="Crichton"/>
          <p:cNvPicPr>
            <a:picLocks noChangeAspect="1" noChangeArrowheads="1"/>
          </p:cNvPicPr>
          <p:nvPr/>
        </p:nvPicPr>
        <p:blipFill>
          <a:blip r:embed="rId4" cstate="print"/>
          <a:srcRect/>
          <a:stretch>
            <a:fillRect/>
          </a:stretch>
        </p:blipFill>
        <p:spPr bwMode="auto">
          <a:xfrm>
            <a:off x="5240338" y="2209800"/>
            <a:ext cx="3452812" cy="4195763"/>
          </a:xfrm>
          <a:prstGeom prst="rect">
            <a:avLst/>
          </a:prstGeom>
          <a:noFill/>
        </p:spPr>
      </p:pic>
    </p:spTree>
    <p:extLst>
      <p:ext uri="{BB962C8B-B14F-4D97-AF65-F5344CB8AC3E}">
        <p14:creationId xmlns:p14="http://schemas.microsoft.com/office/powerpoint/2010/main" val="40179856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295400" y="1212850"/>
            <a:ext cx="6477000" cy="2368550"/>
            <a:chOff x="720" y="912"/>
            <a:chExt cx="4080" cy="1492"/>
          </a:xfrm>
        </p:grpSpPr>
        <p:pic>
          <p:nvPicPr>
            <p:cNvPr id="288773" name="Picture 5"/>
            <p:cNvPicPr>
              <a:picLocks noChangeAspect="1" noChangeArrowheads="1"/>
            </p:cNvPicPr>
            <p:nvPr/>
          </p:nvPicPr>
          <p:blipFill>
            <a:blip r:embed="rId3"/>
            <a:srcRect/>
            <a:stretch>
              <a:fillRect/>
            </a:stretch>
          </p:blipFill>
          <p:spPr bwMode="auto">
            <a:xfrm>
              <a:off x="720" y="912"/>
              <a:ext cx="2496" cy="1492"/>
            </a:xfrm>
            <a:prstGeom prst="rect">
              <a:avLst/>
            </a:prstGeom>
            <a:noFill/>
            <a:ln w="9525">
              <a:noFill/>
              <a:miter lim="800000"/>
              <a:headEnd/>
              <a:tailEnd/>
            </a:ln>
            <a:effectLst/>
          </p:spPr>
        </p:pic>
        <p:sp>
          <p:nvSpPr>
            <p:cNvPr id="288774" name="Text Box 6"/>
            <p:cNvSpPr txBox="1">
              <a:spLocks noChangeArrowheads="1"/>
            </p:cNvSpPr>
            <p:nvPr/>
          </p:nvSpPr>
          <p:spPr bwMode="auto">
            <a:xfrm>
              <a:off x="3408" y="1296"/>
              <a:ext cx="1392" cy="672"/>
            </a:xfrm>
            <a:prstGeom prst="rect">
              <a:avLst/>
            </a:prstGeom>
            <a:solidFill>
              <a:schemeClr val="bg1"/>
            </a:solidFill>
            <a:ln w="9525">
              <a:noFill/>
              <a:miter lim="800000"/>
              <a:headEnd/>
              <a:tailEnd/>
            </a:ln>
            <a:effectLst/>
          </p:spPr>
          <p:txBody>
            <a:bodyPr>
              <a:spAutoFit/>
            </a:bodyPr>
            <a:lstStyle/>
            <a:p>
              <a:pPr algn="ctr">
                <a:spcBef>
                  <a:spcPct val="50000"/>
                </a:spcBef>
              </a:pPr>
              <a:r>
                <a:rPr lang="en-US" sz="3200" b="1"/>
                <a:t>Carbon Dioxide</a:t>
              </a:r>
            </a:p>
          </p:txBody>
        </p:sp>
      </p:grpSp>
      <p:sp>
        <p:nvSpPr>
          <p:cNvPr id="288770" name="Rectangle 2"/>
          <p:cNvSpPr>
            <a:spLocks noGrp="1" noChangeArrowheads="1"/>
          </p:cNvSpPr>
          <p:nvPr>
            <p:ph type="title"/>
          </p:nvPr>
        </p:nvSpPr>
        <p:spPr>
          <a:xfrm>
            <a:off x="457200" y="152400"/>
            <a:ext cx="8229600" cy="1143000"/>
          </a:xfrm>
        </p:spPr>
        <p:txBody>
          <a:bodyPr/>
          <a:lstStyle/>
          <a:p>
            <a:r>
              <a:rPr lang="en-US"/>
              <a:t>“Greenhouse Gases”</a:t>
            </a:r>
          </a:p>
        </p:txBody>
      </p:sp>
      <p:pic>
        <p:nvPicPr>
          <p:cNvPr id="288772" name="Picture 4"/>
          <p:cNvPicPr>
            <a:picLocks noChangeAspect="1" noChangeArrowheads="1"/>
          </p:cNvPicPr>
          <p:nvPr/>
        </p:nvPicPr>
        <p:blipFill>
          <a:blip r:embed="rId4"/>
          <a:srcRect/>
          <a:stretch>
            <a:fillRect/>
          </a:stretch>
        </p:blipFill>
        <p:spPr bwMode="auto">
          <a:xfrm>
            <a:off x="1371600" y="1295400"/>
            <a:ext cx="6858000" cy="5143500"/>
          </a:xfrm>
          <a:prstGeom prst="rect">
            <a:avLst/>
          </a:prstGeom>
          <a:noFill/>
          <a:ln w="9525">
            <a:noFill/>
            <a:miter lim="800000"/>
            <a:headEnd/>
            <a:tailEnd/>
          </a:ln>
          <a:effectLst/>
        </p:spPr>
      </p:pic>
    </p:spTree>
    <p:extLst>
      <p:ext uri="{BB962C8B-B14F-4D97-AF65-F5344CB8AC3E}">
        <p14:creationId xmlns:p14="http://schemas.microsoft.com/office/powerpoint/2010/main" val="189397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8772"/>
                                        </p:tgtEl>
                                        <p:attrNameLst>
                                          <p:attrName>style.visibility</p:attrName>
                                        </p:attrNameLst>
                                      </p:cBhvr>
                                      <p:to>
                                        <p:strVal val="visible"/>
                                      </p:to>
                                    </p:set>
                                    <p:animEffect transition="in" filter="dissolve">
                                      <p:cBhvr>
                                        <p:cTn id="7" dur="500"/>
                                        <p:tgtEl>
                                          <p:spTgt spid="28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4" name="Rectangle 4"/>
          <p:cNvSpPr>
            <a:spLocks noGrp="1" noChangeArrowheads="1"/>
          </p:cNvSpPr>
          <p:nvPr>
            <p:ph type="title"/>
          </p:nvPr>
        </p:nvSpPr>
        <p:spPr>
          <a:xfrm>
            <a:off x="457200" y="76200"/>
            <a:ext cx="8229600" cy="1143000"/>
          </a:xfrm>
        </p:spPr>
        <p:txBody>
          <a:bodyPr/>
          <a:lstStyle/>
          <a:p>
            <a:r>
              <a:rPr lang="en-US"/>
              <a:t>“Expert Opinion”</a:t>
            </a:r>
          </a:p>
        </p:txBody>
      </p:sp>
      <p:sp>
        <p:nvSpPr>
          <p:cNvPr id="302085" name="Rectangle 5"/>
          <p:cNvSpPr>
            <a:spLocks noGrp="1" noChangeArrowheads="1"/>
          </p:cNvSpPr>
          <p:nvPr>
            <p:ph type="body" idx="1"/>
          </p:nvPr>
        </p:nvSpPr>
        <p:spPr>
          <a:xfrm>
            <a:off x="457200" y="1066800"/>
            <a:ext cx="8229600" cy="5562600"/>
          </a:xfrm>
        </p:spPr>
        <p:txBody>
          <a:bodyPr/>
          <a:lstStyle/>
          <a:p>
            <a:pPr>
              <a:lnSpc>
                <a:spcPct val="80000"/>
              </a:lnSpc>
            </a:pPr>
            <a:r>
              <a:rPr lang="en-US" sz="2400"/>
              <a:t>Nate Lewis</a:t>
            </a:r>
          </a:p>
          <a:p>
            <a:pPr lvl="1">
              <a:lnSpc>
                <a:spcPct val="80000"/>
              </a:lnSpc>
            </a:pPr>
            <a:r>
              <a:rPr lang="en-US" sz="2000"/>
              <a:t>Mitigation is more or less hopeless without massive skewing of the “laws of economics” through government intervention </a:t>
            </a:r>
          </a:p>
          <a:p>
            <a:pPr>
              <a:lnSpc>
                <a:spcPct val="80000"/>
              </a:lnSpc>
            </a:pPr>
            <a:r>
              <a:rPr lang="en-US" sz="2400"/>
              <a:t>Bill Nordhaus</a:t>
            </a:r>
          </a:p>
          <a:p>
            <a:pPr lvl="1">
              <a:lnSpc>
                <a:spcPct val="80000"/>
              </a:lnSpc>
            </a:pPr>
            <a:r>
              <a:rPr lang="en-US" sz="2000"/>
              <a:t>By 2100, the global economy will be rich enough to afford adapting to 500-600 ppm CO</a:t>
            </a:r>
            <a:r>
              <a:rPr lang="en-US" sz="2000" baseline="-25000"/>
              <a:t>2</a:t>
            </a:r>
            <a:endParaRPr lang="en-US" sz="2000"/>
          </a:p>
          <a:p>
            <a:pPr>
              <a:lnSpc>
                <a:spcPct val="80000"/>
              </a:lnSpc>
            </a:pPr>
            <a:r>
              <a:rPr lang="en-US" sz="2400"/>
              <a:t>Fred Singer</a:t>
            </a:r>
          </a:p>
          <a:p>
            <a:pPr lvl="1">
              <a:lnSpc>
                <a:spcPct val="80000"/>
              </a:lnSpc>
            </a:pPr>
            <a:r>
              <a:rPr lang="en-US" sz="2000"/>
              <a:t>No problem (GCC is good for you…)</a:t>
            </a:r>
          </a:p>
          <a:p>
            <a:pPr>
              <a:lnSpc>
                <a:spcPct val="80000"/>
              </a:lnSpc>
            </a:pPr>
            <a:r>
              <a:rPr lang="en-US" sz="2400"/>
              <a:t>William Ruddiman</a:t>
            </a:r>
          </a:p>
          <a:p>
            <a:pPr lvl="1">
              <a:lnSpc>
                <a:spcPct val="80000"/>
              </a:lnSpc>
            </a:pPr>
            <a:r>
              <a:rPr lang="en-US" sz="2000"/>
              <a:t>Invention of agriculture 8000 years ago and subsequent methane emissions saved the planet from undergoing a “scheduled cyclic ice age.”</a:t>
            </a:r>
          </a:p>
          <a:p>
            <a:pPr>
              <a:lnSpc>
                <a:spcPct val="80000"/>
              </a:lnSpc>
            </a:pPr>
            <a:r>
              <a:rPr lang="en-US" sz="2400"/>
              <a:t>Jesse Ausubel</a:t>
            </a:r>
          </a:p>
          <a:p>
            <a:pPr lvl="1">
              <a:lnSpc>
                <a:spcPct val="80000"/>
              </a:lnSpc>
            </a:pPr>
            <a:r>
              <a:rPr lang="en-US" sz="2000"/>
              <a:t>To propose significant deployment of renewables is a “heresy.”</a:t>
            </a:r>
          </a:p>
          <a:p>
            <a:pPr>
              <a:lnSpc>
                <a:spcPct val="80000"/>
              </a:lnSpc>
            </a:pPr>
            <a:r>
              <a:rPr lang="en-US" sz="2400"/>
              <a:t>Sean Hannity</a:t>
            </a:r>
          </a:p>
          <a:p>
            <a:pPr lvl="1">
              <a:lnSpc>
                <a:spcPct val="80000"/>
              </a:lnSpc>
            </a:pPr>
            <a:r>
              <a:rPr lang="en-US" sz="2000"/>
              <a:t>It’s all due to Al Gore, Sean Penn and Leonardo DiCaprio flying around in private jets.</a:t>
            </a:r>
          </a:p>
          <a:p>
            <a:pPr lvl="1">
              <a:lnSpc>
                <a:spcPct val="80000"/>
              </a:lnSpc>
              <a:buFontTx/>
              <a:buNone/>
            </a:pPr>
            <a:endParaRPr lang="en-US" sz="2000"/>
          </a:p>
        </p:txBody>
      </p:sp>
    </p:spTree>
    <p:extLst>
      <p:ext uri="{BB962C8B-B14F-4D97-AF65-F5344CB8AC3E}">
        <p14:creationId xmlns:p14="http://schemas.microsoft.com/office/powerpoint/2010/main" val="45303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08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208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208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208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08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208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208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208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2085">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208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2085">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2085">
                                            <p:txEl>
                                              <p:pRg st="11" end="11"/>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30208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build="p"/>
      <p:bldP spid="302085" grpI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4" name="Rectangle 4"/>
          <p:cNvSpPr>
            <a:spLocks noGrp="1" noChangeArrowheads="1"/>
          </p:cNvSpPr>
          <p:nvPr>
            <p:ph type="title"/>
          </p:nvPr>
        </p:nvSpPr>
        <p:spPr>
          <a:xfrm>
            <a:off x="457200" y="76200"/>
            <a:ext cx="8229600" cy="1143000"/>
          </a:xfrm>
        </p:spPr>
        <p:txBody>
          <a:bodyPr/>
          <a:lstStyle/>
          <a:p>
            <a:r>
              <a:rPr lang="en-US" dirty="0" smtClean="0"/>
              <a:t>“Not-so-Expert </a:t>
            </a:r>
            <a:r>
              <a:rPr lang="en-US" dirty="0"/>
              <a:t>Opinion”</a:t>
            </a:r>
          </a:p>
        </p:txBody>
      </p:sp>
      <p:sp>
        <p:nvSpPr>
          <p:cNvPr id="4" name="Content Placeholder 3"/>
          <p:cNvSpPr>
            <a:spLocks noGrp="1"/>
          </p:cNvSpPr>
          <p:nvPr>
            <p:ph idx="1"/>
          </p:nvPr>
        </p:nvSpPr>
        <p:spPr/>
        <p:txBody>
          <a:bodyPr>
            <a:normAutofit lnSpcReduction="10000"/>
          </a:bodyPr>
          <a:lstStyle/>
          <a:p>
            <a:r>
              <a:rPr lang="en-US" dirty="0" smtClean="0"/>
              <a:t>Exactly what is “clean coal?”</a:t>
            </a:r>
          </a:p>
          <a:p>
            <a:pPr lvl="1"/>
            <a:r>
              <a:rPr lang="en-US" dirty="0" smtClean="0"/>
              <a:t>Is it “heavy metal free?”</a:t>
            </a:r>
          </a:p>
          <a:p>
            <a:pPr lvl="1"/>
            <a:r>
              <a:rPr lang="en-US" dirty="0" smtClean="0"/>
              <a:t>Is it “sulfur free?”</a:t>
            </a:r>
          </a:p>
          <a:p>
            <a:pPr lvl="1"/>
            <a:r>
              <a:rPr lang="en-US" dirty="0" smtClean="0"/>
              <a:t>Is it “zero emissions?”</a:t>
            </a:r>
          </a:p>
          <a:p>
            <a:pPr lvl="1"/>
            <a:r>
              <a:rPr lang="en-US" dirty="0" smtClean="0"/>
              <a:t>Is it “all of the above?”</a:t>
            </a:r>
          </a:p>
          <a:p>
            <a:r>
              <a:rPr lang="en-US" dirty="0" smtClean="0"/>
              <a:t>Don’t ask any or believe any members of our current Congress, regardless of political persuasion, because they haven’t a clue!</a:t>
            </a:r>
          </a:p>
          <a:p>
            <a:r>
              <a:rPr lang="en-US" dirty="0" smtClean="0"/>
              <a:t>...unless they have a PhD from Clarkson!</a:t>
            </a:r>
          </a:p>
          <a:p>
            <a:pPr lvl="1"/>
            <a:endParaRPr lang="en-US" dirty="0" smtClean="0"/>
          </a:p>
        </p:txBody>
      </p:sp>
    </p:spTree>
    <p:extLst>
      <p:ext uri="{BB962C8B-B14F-4D97-AF65-F5344CB8AC3E}">
        <p14:creationId xmlns:p14="http://schemas.microsoft.com/office/powerpoint/2010/main" val="9829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0" y="76200"/>
            <a:ext cx="9029700" cy="1143000"/>
          </a:xfrm>
        </p:spPr>
        <p:txBody>
          <a:bodyPr/>
          <a:lstStyle/>
          <a:p>
            <a:r>
              <a:rPr lang="en-US" dirty="0"/>
              <a:t>Carbon Dioxide – Where do we put it?</a:t>
            </a:r>
          </a:p>
        </p:txBody>
      </p:sp>
      <p:pic>
        <p:nvPicPr>
          <p:cNvPr id="183299" name="Picture 3" descr="fujiocean"/>
          <p:cNvPicPr>
            <a:picLocks noChangeAspect="1" noChangeArrowheads="1"/>
          </p:cNvPicPr>
          <p:nvPr/>
        </p:nvPicPr>
        <p:blipFill>
          <a:blip r:embed="rId2">
            <a:grayscl/>
            <a:biLevel thresh="50000"/>
          </a:blip>
          <a:srcRect t="4199"/>
          <a:stretch>
            <a:fillRect/>
          </a:stretch>
        </p:blipFill>
        <p:spPr bwMode="auto">
          <a:xfrm>
            <a:off x="228600" y="1447800"/>
            <a:ext cx="6553200" cy="4275138"/>
          </a:xfrm>
          <a:prstGeom prst="rect">
            <a:avLst/>
          </a:prstGeom>
          <a:noFill/>
        </p:spPr>
      </p:pic>
      <p:sp>
        <p:nvSpPr>
          <p:cNvPr id="183300" name="Text Box 4"/>
          <p:cNvSpPr txBox="1">
            <a:spLocks noChangeArrowheads="1"/>
          </p:cNvSpPr>
          <p:nvPr/>
        </p:nvSpPr>
        <p:spPr bwMode="auto">
          <a:xfrm>
            <a:off x="1447800" y="5715000"/>
            <a:ext cx="6248400" cy="892552"/>
          </a:xfrm>
          <a:prstGeom prst="rect">
            <a:avLst/>
          </a:prstGeom>
          <a:noFill/>
          <a:ln w="12700">
            <a:noFill/>
            <a:miter lim="800000"/>
            <a:headEnd/>
            <a:tailEnd/>
          </a:ln>
          <a:effectLst/>
        </p:spPr>
        <p:txBody>
          <a:bodyPr>
            <a:spAutoFit/>
          </a:bodyPr>
          <a:lstStyle/>
          <a:p>
            <a:pPr>
              <a:spcBef>
                <a:spcPct val="50000"/>
              </a:spcBef>
            </a:pPr>
            <a:r>
              <a:rPr lang="en-US" sz="2800" b="1" dirty="0">
                <a:latin typeface="Times New Roman" pitchFamily="18" charset="0"/>
              </a:rPr>
              <a:t>Carbon dioxide ocean disposal options</a:t>
            </a:r>
          </a:p>
          <a:p>
            <a:pPr>
              <a:spcBef>
                <a:spcPct val="50000"/>
              </a:spcBef>
            </a:pPr>
            <a:r>
              <a:rPr lang="en-US" sz="1600" b="1" dirty="0">
                <a:latin typeface="Times New Roman" pitchFamily="18" charset="0"/>
              </a:rPr>
              <a:t>                                                          (Adapted from Fujioka et al, 1997) </a:t>
            </a:r>
            <a:endParaRPr lang="en-US" sz="1600" b="1" dirty="0">
              <a:solidFill>
                <a:schemeClr val="tx2"/>
              </a:solidFill>
              <a:latin typeface="Times New Roman" pitchFamily="18" charset="0"/>
            </a:endParaRPr>
          </a:p>
        </p:txBody>
      </p:sp>
      <p:sp>
        <p:nvSpPr>
          <p:cNvPr id="7" name="TextBox 6"/>
          <p:cNvSpPr txBox="1"/>
          <p:nvPr/>
        </p:nvSpPr>
        <p:spPr>
          <a:xfrm>
            <a:off x="3810000" y="1219200"/>
            <a:ext cx="4876800" cy="830997"/>
          </a:xfrm>
          <a:prstGeom prst="rect">
            <a:avLst/>
          </a:prstGeom>
          <a:noFill/>
          <a:ln>
            <a:solidFill>
              <a:schemeClr val="tx1"/>
            </a:solidFill>
          </a:ln>
        </p:spPr>
        <p:txBody>
          <a:bodyPr wrap="square" rtlCol="0">
            <a:spAutoFit/>
          </a:bodyPr>
          <a:lstStyle/>
          <a:p>
            <a:pPr>
              <a:buFont typeface="Arial" pitchFamily="34" charset="0"/>
              <a:buChar char="•"/>
            </a:pPr>
            <a:r>
              <a:rPr lang="en-US" sz="2400" b="1" dirty="0" smtClean="0"/>
              <a:t> Today CO</a:t>
            </a:r>
            <a:r>
              <a:rPr lang="en-US" sz="2400" b="1" baseline="-25000" dirty="0" smtClean="0"/>
              <a:t>2 </a:t>
            </a:r>
            <a:r>
              <a:rPr lang="en-US" sz="2400" b="1" dirty="0" smtClean="0"/>
              <a:t>is at 400 </a:t>
            </a:r>
            <a:r>
              <a:rPr lang="en-US" sz="2400" b="1" dirty="0" err="1" smtClean="0"/>
              <a:t>ppm</a:t>
            </a:r>
            <a:endParaRPr lang="en-US" sz="2400" b="1" dirty="0" smtClean="0"/>
          </a:p>
          <a:p>
            <a:pPr>
              <a:buFont typeface="Arial" pitchFamily="34" charset="0"/>
              <a:buChar char="•"/>
            </a:pPr>
            <a:r>
              <a:rPr lang="en-US" sz="2400" b="1" dirty="0" smtClean="0"/>
              <a:t> 60 million years ago, it was 7000!  </a:t>
            </a:r>
            <a:endParaRPr lang="en-US" sz="2400" b="1" dirty="0"/>
          </a:p>
        </p:txBody>
      </p:sp>
      <p:grpSp>
        <p:nvGrpSpPr>
          <p:cNvPr id="10" name="Group 9"/>
          <p:cNvGrpSpPr/>
          <p:nvPr/>
        </p:nvGrpSpPr>
        <p:grpSpPr>
          <a:xfrm>
            <a:off x="6553200" y="2209800"/>
            <a:ext cx="2514600" cy="2209800"/>
            <a:chOff x="6553200" y="2514600"/>
            <a:chExt cx="2514600" cy="2209800"/>
          </a:xfrm>
        </p:grpSpPr>
        <p:sp>
          <p:nvSpPr>
            <p:cNvPr id="8" name="Rectangular Callout 7"/>
            <p:cNvSpPr/>
            <p:nvPr/>
          </p:nvSpPr>
          <p:spPr>
            <a:xfrm>
              <a:off x="6553200" y="3581400"/>
              <a:ext cx="2514600" cy="1143000"/>
            </a:xfrm>
            <a:prstGeom prst="wedgeRectCallout">
              <a:avLst>
                <a:gd name="adj1" fmla="val -26894"/>
                <a:gd name="adj2" fmla="val -881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B050"/>
                  </a:solidFill>
                </a:rPr>
                <a:t>...maybe the best place is in the atmosphere</a:t>
              </a:r>
              <a:r>
                <a:rPr lang="en-US" sz="2400" b="1" dirty="0" smtClean="0">
                  <a:solidFill>
                    <a:srgbClr val="00B050"/>
                  </a:solidFill>
                  <a:sym typeface="Wingdings"/>
                </a:rPr>
                <a:t></a:t>
              </a:r>
              <a:endParaRPr lang="en-US" sz="2400" b="1" dirty="0">
                <a:solidFill>
                  <a:srgbClr val="00B050"/>
                </a:solidFill>
              </a:endParaRPr>
            </a:p>
          </p:txBody>
        </p:sp>
        <p:sp>
          <p:nvSpPr>
            <p:cNvPr id="9" name="Cloud 8"/>
            <p:cNvSpPr/>
            <p:nvPr/>
          </p:nvSpPr>
          <p:spPr>
            <a:xfrm>
              <a:off x="6629400" y="2514600"/>
              <a:ext cx="1143000" cy="685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6553200" y="4572000"/>
            <a:ext cx="2514600" cy="1200329"/>
          </a:xfrm>
          <a:prstGeom prst="rect">
            <a:avLst/>
          </a:prstGeom>
          <a:noFill/>
          <a:ln w="25400">
            <a:solidFill>
              <a:schemeClr val="accent1">
                <a:shade val="50000"/>
              </a:schemeClr>
            </a:solidFill>
          </a:ln>
        </p:spPr>
        <p:txBody>
          <a:bodyPr wrap="square" rtlCol="0">
            <a:spAutoFit/>
          </a:bodyPr>
          <a:lstStyle/>
          <a:p>
            <a:r>
              <a:rPr lang="en-US" sz="2400" b="1" dirty="0" smtClean="0">
                <a:solidFill>
                  <a:srgbClr val="00B050"/>
                </a:solidFill>
              </a:rPr>
              <a:t>...or “recycle” into ethanol?  Stay tuned!</a:t>
            </a:r>
            <a:endParaRPr lang="en-US" sz="2400" b="1" dirty="0">
              <a:solidFill>
                <a:srgbClr val="00B050"/>
              </a:solidFill>
            </a:endParaRPr>
          </a:p>
        </p:txBody>
      </p:sp>
    </p:spTree>
    <p:extLst>
      <p:ext uri="{BB962C8B-B14F-4D97-AF65-F5344CB8AC3E}">
        <p14:creationId xmlns:p14="http://schemas.microsoft.com/office/powerpoint/2010/main" val="201246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152400"/>
            <a:ext cx="8229600" cy="1143000"/>
          </a:xfrm>
        </p:spPr>
        <p:txBody>
          <a:bodyPr/>
          <a:lstStyle/>
          <a:p>
            <a:r>
              <a:rPr lang="en-US"/>
              <a:t>World Population:  1850 - 2100</a:t>
            </a:r>
          </a:p>
        </p:txBody>
      </p:sp>
      <p:pic>
        <p:nvPicPr>
          <p:cNvPr id="291843" name="Picture 3"/>
          <p:cNvPicPr>
            <a:picLocks noChangeAspect="1" noChangeArrowheads="1"/>
          </p:cNvPicPr>
          <p:nvPr/>
        </p:nvPicPr>
        <p:blipFill>
          <a:blip r:embed="rId3"/>
          <a:srcRect/>
          <a:stretch>
            <a:fillRect/>
          </a:stretch>
        </p:blipFill>
        <p:spPr bwMode="auto">
          <a:xfrm>
            <a:off x="158750" y="1270000"/>
            <a:ext cx="8815388" cy="5283200"/>
          </a:xfrm>
          <a:prstGeom prst="rect">
            <a:avLst/>
          </a:prstGeom>
          <a:noFill/>
          <a:ln w="9525">
            <a:noFill/>
            <a:miter lim="800000"/>
            <a:headEnd/>
            <a:tailEnd/>
          </a:ln>
          <a:effectLst/>
        </p:spPr>
      </p:pic>
    </p:spTree>
    <p:extLst>
      <p:ext uri="{BB962C8B-B14F-4D97-AF65-F5344CB8AC3E}">
        <p14:creationId xmlns:p14="http://schemas.microsoft.com/office/powerpoint/2010/main" val="22604870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181" name="Object 5"/>
          <p:cNvGraphicFramePr>
            <a:graphicFrameLocks noChangeAspect="1"/>
          </p:cNvGraphicFramePr>
          <p:nvPr>
            <p:extLst>
              <p:ext uri="{D42A27DB-BD31-4B8C-83A1-F6EECF244321}">
                <p14:modId xmlns:p14="http://schemas.microsoft.com/office/powerpoint/2010/main" val="1119885858"/>
              </p:ext>
            </p:extLst>
          </p:nvPr>
        </p:nvGraphicFramePr>
        <p:xfrm>
          <a:off x="410950" y="1219200"/>
          <a:ext cx="8245899" cy="5638800"/>
        </p:xfrm>
        <a:graphic>
          <a:graphicData uri="http://schemas.openxmlformats.org/presentationml/2006/ole">
            <mc:AlternateContent xmlns:mc="http://schemas.openxmlformats.org/markup-compatibility/2006">
              <mc:Choice xmlns:v="urn:schemas-microsoft-com:vml" Requires="v">
                <p:oleObj spid="_x0000_s20524" name="Worksheet" r:id="rId3" imgW="8677772" imgH="5934557" progId="Excel.Sheet.8">
                  <p:embed/>
                </p:oleObj>
              </mc:Choice>
              <mc:Fallback>
                <p:oleObj name="Worksheet" r:id="rId3" imgW="8677772" imgH="593455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950" y="1219200"/>
                        <a:ext cx="8245899"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8178" name="Rectangle 2"/>
          <p:cNvSpPr>
            <a:spLocks noChangeArrowheads="1"/>
          </p:cNvSpPr>
          <p:nvPr/>
        </p:nvSpPr>
        <p:spPr bwMode="auto">
          <a:xfrm>
            <a:off x="958850" y="1852613"/>
            <a:ext cx="7496175" cy="4433887"/>
          </a:xfrm>
          <a:prstGeom prst="rect">
            <a:avLst/>
          </a:prstGeom>
          <a:noFill/>
          <a:ln w="12700">
            <a:noFill/>
            <a:miter lim="800000"/>
            <a:headEnd/>
            <a:tailEnd/>
          </a:ln>
          <a:effectLst/>
        </p:spPr>
        <p:txBody>
          <a:bodyPr lIns="90478" tIns="44445" rIns="90478" bIns="44445"/>
          <a:lstStyle/>
          <a:p>
            <a:pPr marL="288925" indent="-288925">
              <a:lnSpc>
                <a:spcPct val="87000"/>
              </a:lnSpc>
              <a:spcAft>
                <a:spcPct val="25000"/>
              </a:spcAft>
              <a:buClr>
                <a:srgbClr val="FC0128"/>
              </a:buClr>
              <a:buSzPct val="100000"/>
              <a:buFontTx/>
              <a:buChar char="•"/>
            </a:pPr>
            <a:endParaRPr lang="en-US" sz="2800" b="1"/>
          </a:p>
        </p:txBody>
      </p:sp>
      <p:sp>
        <p:nvSpPr>
          <p:cNvPr id="178179" name="Rectangle 3"/>
          <p:cNvSpPr>
            <a:spLocks noChangeArrowheads="1"/>
          </p:cNvSpPr>
          <p:nvPr/>
        </p:nvSpPr>
        <p:spPr bwMode="auto">
          <a:xfrm>
            <a:off x="541338" y="304800"/>
            <a:ext cx="8013700" cy="1143000"/>
          </a:xfrm>
          <a:prstGeom prst="rect">
            <a:avLst/>
          </a:prstGeom>
          <a:noFill/>
          <a:ln w="12700">
            <a:noFill/>
            <a:miter lim="800000"/>
            <a:headEnd/>
            <a:tailEnd/>
          </a:ln>
          <a:effectLst/>
        </p:spPr>
        <p:txBody>
          <a:bodyPr lIns="90478" tIns="44445" rIns="90478" bIns="44445" anchor="ctr"/>
          <a:lstStyle/>
          <a:p>
            <a:pPr algn="ctr">
              <a:lnSpc>
                <a:spcPct val="120000"/>
              </a:lnSpc>
            </a:pPr>
            <a:endParaRPr lang="en-US" sz="3800" b="1">
              <a:solidFill>
                <a:schemeClr val="tx2"/>
              </a:solidFill>
            </a:endParaRPr>
          </a:p>
        </p:txBody>
      </p:sp>
      <p:sp>
        <p:nvSpPr>
          <p:cNvPr id="178180" name="Text Box 4"/>
          <p:cNvSpPr txBox="1">
            <a:spLocks noChangeArrowheads="1"/>
          </p:cNvSpPr>
          <p:nvPr/>
        </p:nvSpPr>
        <p:spPr bwMode="auto">
          <a:xfrm>
            <a:off x="152400" y="457200"/>
            <a:ext cx="8763000" cy="519113"/>
          </a:xfrm>
          <a:prstGeom prst="rect">
            <a:avLst/>
          </a:prstGeom>
          <a:noFill/>
          <a:ln w="12700">
            <a:noFill/>
            <a:miter lim="800000"/>
            <a:headEnd/>
            <a:tailEnd/>
          </a:ln>
          <a:effectLst/>
        </p:spPr>
        <p:txBody>
          <a:bodyPr lIns="90488" tIns="44450" rIns="90488" bIns="44450" anchor="ctr"/>
          <a:lstStyle/>
          <a:p>
            <a:pPr>
              <a:lnSpc>
                <a:spcPct val="85000"/>
              </a:lnSpc>
            </a:pPr>
            <a:r>
              <a:rPr lang="en-US" sz="3600" b="1" dirty="0">
                <a:effectLst>
                  <a:outerShdw blurRad="38100" dist="38100" dir="2700000" algn="tl">
                    <a:srgbClr val="C0C0C0"/>
                  </a:outerShdw>
                </a:effectLst>
              </a:rPr>
              <a:t>Trends in Per Capita </a:t>
            </a:r>
            <a:r>
              <a:rPr lang="en-US" sz="3600" b="1" dirty="0" smtClean="0">
                <a:effectLst>
                  <a:outerShdw blurRad="38100" dist="38100" dir="2700000" algn="tl">
                    <a:srgbClr val="C0C0C0"/>
                  </a:outerShdw>
                </a:effectLst>
              </a:rPr>
              <a:t>Electricity </a:t>
            </a:r>
            <a:r>
              <a:rPr lang="en-US" sz="3600" b="1" dirty="0">
                <a:effectLst>
                  <a:outerShdw blurRad="38100" dist="38100" dir="2700000" algn="tl">
                    <a:srgbClr val="C0C0C0"/>
                  </a:outerShdw>
                </a:effectLst>
              </a:rPr>
              <a:t>Consumption </a:t>
            </a:r>
          </a:p>
        </p:txBody>
      </p:sp>
      <p:sp>
        <p:nvSpPr>
          <p:cNvPr id="3" name="TextBox 2"/>
          <p:cNvSpPr txBox="1"/>
          <p:nvPr/>
        </p:nvSpPr>
        <p:spPr>
          <a:xfrm>
            <a:off x="4648200" y="3048000"/>
            <a:ext cx="3294063" cy="1477328"/>
          </a:xfrm>
          <a:prstGeom prst="rect">
            <a:avLst/>
          </a:prstGeom>
          <a:solidFill>
            <a:schemeClr val="bg1"/>
          </a:solidFill>
          <a:ln>
            <a:solidFill>
              <a:schemeClr val="accent1">
                <a:shade val="50000"/>
              </a:schemeClr>
            </a:solidFill>
          </a:ln>
        </p:spPr>
        <p:txBody>
          <a:bodyPr wrap="square" rtlCol="0">
            <a:spAutoFit/>
          </a:bodyPr>
          <a:lstStyle/>
          <a:p>
            <a:r>
              <a:rPr lang="en-US" dirty="0" smtClean="0"/>
              <a:t>Can Planet Earth really sustain 10+ billion souls living at the per capita energy consumption of Americans?  Or Chinese?  Or Europeans?  Or emerging Africa?</a:t>
            </a:r>
            <a:endParaRPr lang="en-US" dirty="0"/>
          </a:p>
        </p:txBody>
      </p:sp>
    </p:spTree>
    <p:extLst>
      <p:ext uri="{BB962C8B-B14F-4D97-AF65-F5344CB8AC3E}">
        <p14:creationId xmlns:p14="http://schemas.microsoft.com/office/powerpoint/2010/main" val="66693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457200" y="0"/>
            <a:ext cx="8229600" cy="1143000"/>
          </a:xfrm>
        </p:spPr>
        <p:txBody>
          <a:bodyPr/>
          <a:lstStyle/>
          <a:p>
            <a:pPr eaLnBrk="1" hangingPunct="1"/>
            <a:r>
              <a:rPr lang="en-US" sz="3200" b="1" dirty="0" smtClean="0"/>
              <a:t>1953</a:t>
            </a:r>
            <a:r>
              <a:rPr lang="en-US" sz="3200" i="1" u="sng" dirty="0" smtClean="0"/>
              <a:t/>
            </a:r>
            <a:br>
              <a:rPr lang="en-US" sz="3200" i="1" u="sng" dirty="0" smtClean="0"/>
            </a:br>
            <a:r>
              <a:rPr lang="en-US" sz="3200" dirty="0" smtClean="0"/>
              <a:t>Project Sage – IBM/MIT</a:t>
            </a:r>
            <a:endParaRPr lang="en-US" sz="3200" i="1" u="sng" dirty="0" smtClean="0"/>
          </a:p>
        </p:txBody>
      </p:sp>
      <p:pic>
        <p:nvPicPr>
          <p:cNvPr id="33795" name="Picture 3" descr="G:\sage_bb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58875"/>
            <a:ext cx="68961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8985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457200" y="76200"/>
            <a:ext cx="8229600" cy="838200"/>
          </a:xfrm>
        </p:spPr>
        <p:txBody>
          <a:bodyPr/>
          <a:lstStyle/>
          <a:p>
            <a:r>
              <a:rPr lang="en-US"/>
              <a:t>Enfranchisement of Women</a:t>
            </a:r>
          </a:p>
        </p:txBody>
      </p:sp>
      <p:pic>
        <p:nvPicPr>
          <p:cNvPr id="293891" name="Picture 3"/>
          <p:cNvPicPr>
            <a:picLocks noChangeAspect="1" noChangeArrowheads="1"/>
          </p:cNvPicPr>
          <p:nvPr/>
        </p:nvPicPr>
        <p:blipFill>
          <a:blip r:embed="rId3" cstate="print"/>
          <a:srcRect/>
          <a:stretch>
            <a:fillRect/>
          </a:stretch>
        </p:blipFill>
        <p:spPr bwMode="auto">
          <a:xfrm>
            <a:off x="123825" y="990600"/>
            <a:ext cx="2085975" cy="3200400"/>
          </a:xfrm>
          <a:prstGeom prst="rect">
            <a:avLst/>
          </a:prstGeom>
          <a:noFill/>
          <a:ln w="9525">
            <a:noFill/>
            <a:miter lim="800000"/>
            <a:headEnd/>
            <a:tailEnd/>
          </a:ln>
          <a:effectLst/>
        </p:spPr>
      </p:pic>
      <p:pic>
        <p:nvPicPr>
          <p:cNvPr id="293892" name="Picture 4"/>
          <p:cNvPicPr>
            <a:picLocks noChangeAspect="1" noChangeArrowheads="1"/>
          </p:cNvPicPr>
          <p:nvPr/>
        </p:nvPicPr>
        <p:blipFill>
          <a:blip r:embed="rId4" cstate="print"/>
          <a:srcRect/>
          <a:stretch>
            <a:fillRect/>
          </a:stretch>
        </p:blipFill>
        <p:spPr bwMode="auto">
          <a:xfrm>
            <a:off x="6510548" y="1219200"/>
            <a:ext cx="2404851" cy="2097088"/>
          </a:xfrm>
          <a:prstGeom prst="rect">
            <a:avLst/>
          </a:prstGeom>
          <a:noFill/>
          <a:ln w="9525">
            <a:noFill/>
            <a:miter lim="800000"/>
            <a:headEnd/>
            <a:tailEnd/>
          </a:ln>
          <a:effectLst/>
        </p:spPr>
      </p:pic>
      <p:pic>
        <p:nvPicPr>
          <p:cNvPr id="293893" name="Picture 5"/>
          <p:cNvPicPr>
            <a:picLocks noChangeAspect="1" noChangeArrowheads="1"/>
          </p:cNvPicPr>
          <p:nvPr/>
        </p:nvPicPr>
        <p:blipFill>
          <a:blip r:embed="rId5"/>
          <a:srcRect/>
          <a:stretch>
            <a:fillRect/>
          </a:stretch>
        </p:blipFill>
        <p:spPr bwMode="auto">
          <a:xfrm>
            <a:off x="2362200" y="990600"/>
            <a:ext cx="2100263" cy="2895600"/>
          </a:xfrm>
          <a:prstGeom prst="rect">
            <a:avLst/>
          </a:prstGeom>
          <a:noFill/>
          <a:ln w="9525">
            <a:noFill/>
            <a:miter lim="800000"/>
            <a:headEnd/>
            <a:tailEnd/>
          </a:ln>
          <a:effectLst/>
        </p:spPr>
      </p:pic>
      <p:pic>
        <p:nvPicPr>
          <p:cNvPr id="293894" name="Picture 6"/>
          <p:cNvPicPr>
            <a:picLocks noChangeAspect="1" noChangeArrowheads="1"/>
          </p:cNvPicPr>
          <p:nvPr/>
        </p:nvPicPr>
        <p:blipFill>
          <a:blip r:embed="rId6"/>
          <a:srcRect/>
          <a:stretch>
            <a:fillRect/>
          </a:stretch>
        </p:blipFill>
        <p:spPr bwMode="auto">
          <a:xfrm>
            <a:off x="152400" y="4267200"/>
            <a:ext cx="2097088" cy="2457450"/>
          </a:xfrm>
          <a:prstGeom prst="rect">
            <a:avLst/>
          </a:prstGeom>
          <a:noFill/>
          <a:ln w="9525">
            <a:noFill/>
            <a:miter lim="800000"/>
            <a:headEnd/>
            <a:tailEnd/>
          </a:ln>
          <a:effectLst/>
        </p:spPr>
      </p:pic>
      <p:pic>
        <p:nvPicPr>
          <p:cNvPr id="293895" name="Picture 7"/>
          <p:cNvPicPr>
            <a:picLocks noChangeAspect="1" noChangeArrowheads="1"/>
          </p:cNvPicPr>
          <p:nvPr/>
        </p:nvPicPr>
        <p:blipFill>
          <a:blip r:embed="rId7"/>
          <a:srcRect/>
          <a:stretch>
            <a:fillRect/>
          </a:stretch>
        </p:blipFill>
        <p:spPr bwMode="auto">
          <a:xfrm>
            <a:off x="2362200" y="3971925"/>
            <a:ext cx="2143125" cy="2733675"/>
          </a:xfrm>
          <a:prstGeom prst="rect">
            <a:avLst/>
          </a:prstGeom>
          <a:noFill/>
          <a:ln w="9525">
            <a:noFill/>
            <a:miter lim="800000"/>
            <a:headEnd/>
            <a:tailEnd/>
          </a:ln>
          <a:effectLst/>
        </p:spPr>
      </p:pic>
      <p:pic>
        <p:nvPicPr>
          <p:cNvPr id="293896" name="Picture 8"/>
          <p:cNvPicPr>
            <a:picLocks noChangeAspect="1" noChangeArrowheads="1"/>
          </p:cNvPicPr>
          <p:nvPr/>
        </p:nvPicPr>
        <p:blipFill>
          <a:blip r:embed="rId8"/>
          <a:srcRect/>
          <a:stretch>
            <a:fillRect/>
          </a:stretch>
        </p:blipFill>
        <p:spPr bwMode="auto">
          <a:xfrm>
            <a:off x="6609734" y="4419600"/>
            <a:ext cx="2458065" cy="2286000"/>
          </a:xfrm>
          <a:prstGeom prst="rect">
            <a:avLst/>
          </a:prstGeom>
          <a:noFill/>
          <a:ln w="9525">
            <a:noFill/>
            <a:miter lim="800000"/>
            <a:headEnd/>
            <a:tailEnd/>
          </a:ln>
          <a:effectLst/>
        </p:spPr>
      </p:pic>
      <p:pic>
        <p:nvPicPr>
          <p:cNvPr id="14338" name="Picture 2"/>
          <p:cNvPicPr>
            <a:picLocks noChangeAspect="1" noChangeArrowheads="1"/>
          </p:cNvPicPr>
          <p:nvPr/>
        </p:nvPicPr>
        <p:blipFill>
          <a:blip r:embed="rId9"/>
          <a:srcRect/>
          <a:stretch>
            <a:fillRect/>
          </a:stretch>
        </p:blipFill>
        <p:spPr bwMode="auto">
          <a:xfrm>
            <a:off x="4564626" y="2209800"/>
            <a:ext cx="1892710" cy="2667000"/>
          </a:xfrm>
          <a:prstGeom prst="rect">
            <a:avLst/>
          </a:prstGeom>
          <a:noFill/>
          <a:ln w="9525">
            <a:noFill/>
            <a:miter lim="800000"/>
            <a:headEnd/>
            <a:tailEnd/>
          </a:ln>
          <a:effectLst/>
        </p:spPr>
      </p:pic>
    </p:spTree>
    <p:extLst>
      <p:ext uri="{BB962C8B-B14F-4D97-AF65-F5344CB8AC3E}">
        <p14:creationId xmlns:p14="http://schemas.microsoft.com/office/powerpoint/2010/main" val="177200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38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293891"/>
                                        </p:tgtEl>
                                        <p:attrNameLst>
                                          <p:attrName>style.visibility</p:attrName>
                                        </p:attrNameLst>
                                      </p:cBhvr>
                                      <p:to>
                                        <p:strVal val="visible"/>
                                      </p:to>
                                    </p:set>
                                    <p:anim calcmode="lin" valueType="num">
                                      <p:cBhvr additive="base">
                                        <p:cTn id="11" dur="500" fill="hold"/>
                                        <p:tgtEl>
                                          <p:spTgt spid="293891"/>
                                        </p:tgtEl>
                                        <p:attrNameLst>
                                          <p:attrName>ppt_x</p:attrName>
                                        </p:attrNameLst>
                                      </p:cBhvr>
                                      <p:tavLst>
                                        <p:tav tm="0">
                                          <p:val>
                                            <p:strVal val="0-#ppt_w/2"/>
                                          </p:val>
                                        </p:tav>
                                        <p:tav tm="100000">
                                          <p:val>
                                            <p:strVal val="#ppt_x"/>
                                          </p:val>
                                        </p:tav>
                                      </p:tavLst>
                                    </p:anim>
                                    <p:anim calcmode="lin" valueType="num">
                                      <p:cBhvr additive="base">
                                        <p:cTn id="12" dur="500" fill="hold"/>
                                        <p:tgtEl>
                                          <p:spTgt spid="29389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3" fill="hold" nodeType="afterEffect">
                                  <p:stCondLst>
                                    <p:cond delay="0"/>
                                  </p:stCondLst>
                                  <p:childTnLst>
                                    <p:set>
                                      <p:cBhvr>
                                        <p:cTn id="15" dur="1" fill="hold">
                                          <p:stCondLst>
                                            <p:cond delay="0"/>
                                          </p:stCondLst>
                                        </p:cTn>
                                        <p:tgtEl>
                                          <p:spTgt spid="293892"/>
                                        </p:tgtEl>
                                        <p:attrNameLst>
                                          <p:attrName>style.visibility</p:attrName>
                                        </p:attrNameLst>
                                      </p:cBhvr>
                                      <p:to>
                                        <p:strVal val="visible"/>
                                      </p:to>
                                    </p:set>
                                    <p:anim calcmode="lin" valueType="num">
                                      <p:cBhvr additive="base">
                                        <p:cTn id="16" dur="500" fill="hold"/>
                                        <p:tgtEl>
                                          <p:spTgt spid="293892"/>
                                        </p:tgtEl>
                                        <p:attrNameLst>
                                          <p:attrName>ppt_x</p:attrName>
                                        </p:attrNameLst>
                                      </p:cBhvr>
                                      <p:tavLst>
                                        <p:tav tm="0">
                                          <p:val>
                                            <p:strVal val="1+#ppt_w/2"/>
                                          </p:val>
                                        </p:tav>
                                        <p:tav tm="100000">
                                          <p:val>
                                            <p:strVal val="#ppt_x"/>
                                          </p:val>
                                        </p:tav>
                                      </p:tavLst>
                                    </p:anim>
                                    <p:anim calcmode="lin" valueType="num">
                                      <p:cBhvr additive="base">
                                        <p:cTn id="17" dur="500" fill="hold"/>
                                        <p:tgtEl>
                                          <p:spTgt spid="293892"/>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12" fill="hold" nodeType="afterEffect">
                                  <p:stCondLst>
                                    <p:cond delay="0"/>
                                  </p:stCondLst>
                                  <p:childTnLst>
                                    <p:set>
                                      <p:cBhvr>
                                        <p:cTn id="20" dur="1" fill="hold">
                                          <p:stCondLst>
                                            <p:cond delay="0"/>
                                          </p:stCondLst>
                                        </p:cTn>
                                        <p:tgtEl>
                                          <p:spTgt spid="293894"/>
                                        </p:tgtEl>
                                        <p:attrNameLst>
                                          <p:attrName>style.visibility</p:attrName>
                                        </p:attrNameLst>
                                      </p:cBhvr>
                                      <p:to>
                                        <p:strVal val="visible"/>
                                      </p:to>
                                    </p:set>
                                    <p:anim calcmode="lin" valueType="num">
                                      <p:cBhvr additive="base">
                                        <p:cTn id="21" dur="500" fill="hold"/>
                                        <p:tgtEl>
                                          <p:spTgt spid="293894"/>
                                        </p:tgtEl>
                                        <p:attrNameLst>
                                          <p:attrName>ppt_x</p:attrName>
                                        </p:attrNameLst>
                                      </p:cBhvr>
                                      <p:tavLst>
                                        <p:tav tm="0">
                                          <p:val>
                                            <p:strVal val="0-#ppt_w/2"/>
                                          </p:val>
                                        </p:tav>
                                        <p:tav tm="100000">
                                          <p:val>
                                            <p:strVal val="#ppt_x"/>
                                          </p:val>
                                        </p:tav>
                                      </p:tavLst>
                                    </p:anim>
                                    <p:anim calcmode="lin" valueType="num">
                                      <p:cBhvr additive="base">
                                        <p:cTn id="22" dur="500" fill="hold"/>
                                        <p:tgtEl>
                                          <p:spTgt spid="293894"/>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6" fill="hold" nodeType="afterEffect">
                                  <p:stCondLst>
                                    <p:cond delay="0"/>
                                  </p:stCondLst>
                                  <p:childTnLst>
                                    <p:set>
                                      <p:cBhvr>
                                        <p:cTn id="25" dur="1" fill="hold">
                                          <p:stCondLst>
                                            <p:cond delay="0"/>
                                          </p:stCondLst>
                                        </p:cTn>
                                        <p:tgtEl>
                                          <p:spTgt spid="293896"/>
                                        </p:tgtEl>
                                        <p:attrNameLst>
                                          <p:attrName>style.visibility</p:attrName>
                                        </p:attrNameLst>
                                      </p:cBhvr>
                                      <p:to>
                                        <p:strVal val="visible"/>
                                      </p:to>
                                    </p:set>
                                    <p:anim calcmode="lin" valueType="num">
                                      <p:cBhvr additive="base">
                                        <p:cTn id="26" dur="500" fill="hold"/>
                                        <p:tgtEl>
                                          <p:spTgt spid="293896"/>
                                        </p:tgtEl>
                                        <p:attrNameLst>
                                          <p:attrName>ppt_x</p:attrName>
                                        </p:attrNameLst>
                                      </p:cBhvr>
                                      <p:tavLst>
                                        <p:tav tm="0">
                                          <p:val>
                                            <p:strVal val="1+#ppt_w/2"/>
                                          </p:val>
                                        </p:tav>
                                        <p:tav tm="100000">
                                          <p:val>
                                            <p:strVal val="#ppt_x"/>
                                          </p:val>
                                        </p:tav>
                                      </p:tavLst>
                                    </p:anim>
                                    <p:anim calcmode="lin" valueType="num">
                                      <p:cBhvr additive="base">
                                        <p:cTn id="27" dur="500" fill="hold"/>
                                        <p:tgtEl>
                                          <p:spTgt spid="293896"/>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1" fill="hold" nodeType="afterEffect">
                                  <p:stCondLst>
                                    <p:cond delay="0"/>
                                  </p:stCondLst>
                                  <p:childTnLst>
                                    <p:set>
                                      <p:cBhvr>
                                        <p:cTn id="30" dur="1" fill="hold">
                                          <p:stCondLst>
                                            <p:cond delay="0"/>
                                          </p:stCondLst>
                                        </p:cTn>
                                        <p:tgtEl>
                                          <p:spTgt spid="293893"/>
                                        </p:tgtEl>
                                        <p:attrNameLst>
                                          <p:attrName>style.visibility</p:attrName>
                                        </p:attrNameLst>
                                      </p:cBhvr>
                                      <p:to>
                                        <p:strVal val="visible"/>
                                      </p:to>
                                    </p:set>
                                    <p:anim calcmode="lin" valueType="num">
                                      <p:cBhvr additive="base">
                                        <p:cTn id="31" dur="500" fill="hold"/>
                                        <p:tgtEl>
                                          <p:spTgt spid="293893"/>
                                        </p:tgtEl>
                                        <p:attrNameLst>
                                          <p:attrName>ppt_x</p:attrName>
                                        </p:attrNameLst>
                                      </p:cBhvr>
                                      <p:tavLst>
                                        <p:tav tm="0">
                                          <p:val>
                                            <p:strVal val="#ppt_x"/>
                                          </p:val>
                                        </p:tav>
                                        <p:tav tm="100000">
                                          <p:val>
                                            <p:strVal val="#ppt_x"/>
                                          </p:val>
                                        </p:tav>
                                      </p:tavLst>
                                    </p:anim>
                                    <p:anim calcmode="lin" valueType="num">
                                      <p:cBhvr additive="base">
                                        <p:cTn id="32" dur="500" fill="hold"/>
                                        <p:tgtEl>
                                          <p:spTgt spid="293893"/>
                                        </p:tgtEl>
                                        <p:attrNameLst>
                                          <p:attrName>ppt_y</p:attrName>
                                        </p:attrNameLst>
                                      </p:cBhvr>
                                      <p:tavLst>
                                        <p:tav tm="0">
                                          <p:val>
                                            <p:strVal val="0-#ppt_h/2"/>
                                          </p:val>
                                        </p:tav>
                                        <p:tav tm="100000">
                                          <p:val>
                                            <p:strVal val="#ppt_y"/>
                                          </p:val>
                                        </p:tav>
                                      </p:tavLst>
                                    </p:anim>
                                  </p:childTnLst>
                                </p:cTn>
                              </p:par>
                            </p:childTnLst>
                          </p:cTn>
                        </p:par>
                        <p:par>
                          <p:cTn id="33" fill="hold">
                            <p:stCondLst>
                              <p:cond delay="2500"/>
                            </p:stCondLst>
                            <p:childTnLst>
                              <p:par>
                                <p:cTn id="34" presetID="2" presetClass="entr" presetSubtype="4" fill="hold" nodeType="afterEffect">
                                  <p:stCondLst>
                                    <p:cond delay="0"/>
                                  </p:stCondLst>
                                  <p:childTnLst>
                                    <p:set>
                                      <p:cBhvr>
                                        <p:cTn id="35" dur="1" fill="hold">
                                          <p:stCondLst>
                                            <p:cond delay="0"/>
                                          </p:stCondLst>
                                        </p:cTn>
                                        <p:tgtEl>
                                          <p:spTgt spid="293895"/>
                                        </p:tgtEl>
                                        <p:attrNameLst>
                                          <p:attrName>style.visibility</p:attrName>
                                        </p:attrNameLst>
                                      </p:cBhvr>
                                      <p:to>
                                        <p:strVal val="visible"/>
                                      </p:to>
                                    </p:set>
                                    <p:anim calcmode="lin" valueType="num">
                                      <p:cBhvr additive="base">
                                        <p:cTn id="36" dur="500" fill="hold"/>
                                        <p:tgtEl>
                                          <p:spTgt spid="293895"/>
                                        </p:tgtEl>
                                        <p:attrNameLst>
                                          <p:attrName>ppt_x</p:attrName>
                                        </p:attrNameLst>
                                      </p:cBhvr>
                                      <p:tavLst>
                                        <p:tav tm="0">
                                          <p:val>
                                            <p:strVal val="#ppt_x"/>
                                          </p:val>
                                        </p:tav>
                                        <p:tav tm="100000">
                                          <p:val>
                                            <p:strVal val="#ppt_x"/>
                                          </p:val>
                                        </p:tav>
                                      </p:tavLst>
                                    </p:anim>
                                    <p:anim calcmode="lin" valueType="num">
                                      <p:cBhvr additive="base">
                                        <p:cTn id="37" dur="500" fill="hold"/>
                                        <p:tgtEl>
                                          <p:spTgt spid="293895"/>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9" presetClass="entr" presetSubtype="0" fill="hold" nodeType="afterEffect">
                                  <p:stCondLst>
                                    <p:cond delay="0"/>
                                  </p:stCondLst>
                                  <p:childTnLst>
                                    <p:set>
                                      <p:cBhvr>
                                        <p:cTn id="40" dur="1" fill="hold">
                                          <p:stCondLst>
                                            <p:cond delay="0"/>
                                          </p:stCondLst>
                                        </p:cTn>
                                        <p:tgtEl>
                                          <p:spTgt spid="14338"/>
                                        </p:tgtEl>
                                        <p:attrNameLst>
                                          <p:attrName>style.visibility</p:attrName>
                                        </p:attrNameLst>
                                      </p:cBhvr>
                                      <p:to>
                                        <p:strVal val="visible"/>
                                      </p:to>
                                    </p:set>
                                    <p:animEffect transition="in" filter="dissolve">
                                      <p:cBhvr>
                                        <p:cTn id="4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smtClean="0"/>
              <a:t>Recent “Add-Ons”</a:t>
            </a:r>
            <a:endParaRPr lang="en-US" sz="4000" dirty="0"/>
          </a:p>
        </p:txBody>
      </p:sp>
      <p:grpSp>
        <p:nvGrpSpPr>
          <p:cNvPr id="5" name="Group 4"/>
          <p:cNvGrpSpPr/>
          <p:nvPr/>
        </p:nvGrpSpPr>
        <p:grpSpPr>
          <a:xfrm>
            <a:off x="304800" y="1245307"/>
            <a:ext cx="3346450" cy="5268424"/>
            <a:chOff x="304800" y="1245307"/>
            <a:chExt cx="3346450" cy="5268424"/>
          </a:xfrm>
        </p:grpSpPr>
        <p:pic>
          <p:nvPicPr>
            <p:cNvPr id="21506" name="Picture 2" descr="http://www.ibm.com/ibm/ginni/images/ginni_rometty_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45307"/>
              <a:ext cx="3346450" cy="44696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5867400"/>
              <a:ext cx="3346450" cy="646331"/>
            </a:xfrm>
            <a:prstGeom prst="rect">
              <a:avLst/>
            </a:prstGeom>
            <a:noFill/>
          </p:spPr>
          <p:txBody>
            <a:bodyPr wrap="square" rtlCol="0">
              <a:spAutoFit/>
            </a:bodyPr>
            <a:lstStyle/>
            <a:p>
              <a:pPr algn="ctr"/>
              <a:r>
                <a:rPr lang="en-US" dirty="0" smtClean="0"/>
                <a:t>Ginny </a:t>
              </a:r>
              <a:r>
                <a:rPr lang="en-US" dirty="0" err="1" smtClean="0"/>
                <a:t>Rometty</a:t>
              </a:r>
              <a:endParaRPr lang="en-US" dirty="0" smtClean="0"/>
            </a:p>
            <a:p>
              <a:pPr algn="ctr"/>
              <a:r>
                <a:rPr lang="en-US" dirty="0" smtClean="0"/>
                <a:t>CEO IBM</a:t>
              </a:r>
              <a:endParaRPr lang="en-US" dirty="0"/>
            </a:p>
          </p:txBody>
        </p:sp>
      </p:grpSp>
      <p:grpSp>
        <p:nvGrpSpPr>
          <p:cNvPr id="6" name="Group 5"/>
          <p:cNvGrpSpPr/>
          <p:nvPr/>
        </p:nvGrpSpPr>
        <p:grpSpPr>
          <a:xfrm>
            <a:off x="4939451" y="1245307"/>
            <a:ext cx="3857949" cy="4506424"/>
            <a:chOff x="4939451" y="1245307"/>
            <a:chExt cx="3857949" cy="4506424"/>
          </a:xfrm>
        </p:grpSpPr>
        <p:pic>
          <p:nvPicPr>
            <p:cNvPr id="21508" name="Picture 4" descr="Sheryl Sandberg World Economic Forum 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451" y="1245307"/>
              <a:ext cx="3857949" cy="36124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81600" y="5105400"/>
              <a:ext cx="3346450" cy="646331"/>
            </a:xfrm>
            <a:prstGeom prst="rect">
              <a:avLst/>
            </a:prstGeom>
            <a:noFill/>
          </p:spPr>
          <p:txBody>
            <a:bodyPr wrap="square" rtlCol="0">
              <a:spAutoFit/>
            </a:bodyPr>
            <a:lstStyle/>
            <a:p>
              <a:pPr algn="ctr"/>
              <a:r>
                <a:rPr lang="en-US" dirty="0" smtClean="0"/>
                <a:t>Sheryl Sandberg</a:t>
              </a:r>
            </a:p>
            <a:p>
              <a:pPr algn="ctr"/>
              <a:r>
                <a:rPr lang="en-US" dirty="0" smtClean="0"/>
                <a:t>COO Facebook</a:t>
              </a:r>
              <a:endParaRPr lang="en-US" dirty="0"/>
            </a:p>
          </p:txBody>
        </p:sp>
      </p:grpSp>
    </p:spTree>
    <p:extLst>
      <p:ext uri="{BB962C8B-B14F-4D97-AF65-F5344CB8AC3E}">
        <p14:creationId xmlns:p14="http://schemas.microsoft.com/office/powerpoint/2010/main" val="189451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srcRect/>
          <a:stretch>
            <a:fillRect/>
          </a:stretch>
        </p:blipFill>
        <p:spPr bwMode="auto">
          <a:xfrm>
            <a:off x="987552" y="1676400"/>
            <a:ext cx="2593848" cy="350520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3"/>
          <a:srcRect/>
          <a:stretch>
            <a:fillRect/>
          </a:stretch>
        </p:blipFill>
        <p:spPr bwMode="auto">
          <a:xfrm>
            <a:off x="5334000" y="1676400"/>
            <a:ext cx="2781300" cy="3476625"/>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dirty="0" smtClean="0"/>
              <a:t>…But There Are Always Exceptions!</a:t>
            </a:r>
            <a:endParaRPr lang="en-US" dirty="0"/>
          </a:p>
        </p:txBody>
      </p:sp>
      <p:sp>
        <p:nvSpPr>
          <p:cNvPr id="2" name="TextBox 1"/>
          <p:cNvSpPr txBox="1"/>
          <p:nvPr/>
        </p:nvSpPr>
        <p:spPr>
          <a:xfrm>
            <a:off x="1371600" y="5638800"/>
            <a:ext cx="6324600" cy="707886"/>
          </a:xfrm>
          <a:prstGeom prst="rect">
            <a:avLst/>
          </a:prstGeom>
          <a:noFill/>
        </p:spPr>
        <p:txBody>
          <a:bodyPr wrap="square" rtlCol="0">
            <a:spAutoFit/>
          </a:bodyPr>
          <a:lstStyle/>
          <a:p>
            <a:pPr algn="ctr"/>
            <a:r>
              <a:rPr lang="en-US" sz="4000" b="1" dirty="0" smtClean="0"/>
              <a:t>5 Kids Each!</a:t>
            </a:r>
            <a:endParaRPr lang="en-US" sz="4000" b="1" dirty="0"/>
          </a:p>
        </p:txBody>
      </p:sp>
    </p:spTree>
    <p:extLst>
      <p:ext uri="{BB962C8B-B14F-4D97-AF65-F5344CB8AC3E}">
        <p14:creationId xmlns:p14="http://schemas.microsoft.com/office/powerpoint/2010/main" val="2685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0-#ppt_w/2"/>
                                          </p:val>
                                        </p:tav>
                                        <p:tav tm="100000">
                                          <p:val>
                                            <p:strVal val="#ppt_x"/>
                                          </p:val>
                                        </p:tav>
                                      </p:tavLst>
                                    </p:anim>
                                    <p:anim calcmode="lin" valueType="num">
                                      <p:cBhvr additive="base">
                                        <p:cTn id="8" dur="500" fill="hold"/>
                                        <p:tgtEl>
                                          <p:spTgt spid="133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additive="base">
                                        <p:cTn id="12" dur="500" fill="hold"/>
                                        <p:tgtEl>
                                          <p:spTgt spid="13316"/>
                                        </p:tgtEl>
                                        <p:attrNameLst>
                                          <p:attrName>ppt_x</p:attrName>
                                        </p:attrNameLst>
                                      </p:cBhvr>
                                      <p:tavLst>
                                        <p:tav tm="0">
                                          <p:val>
                                            <p:strVal val="1+#ppt_w/2"/>
                                          </p:val>
                                        </p:tav>
                                        <p:tav tm="100000">
                                          <p:val>
                                            <p:strVal val="#ppt_x"/>
                                          </p:val>
                                        </p:tav>
                                      </p:tavLst>
                                    </p:anim>
                                    <p:anim calcmode="lin" valueType="num">
                                      <p:cBhvr additive="base">
                                        <p:cTn id="13" dur="500" fill="hold"/>
                                        <p:tgtEl>
                                          <p:spTgt spid="133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52400"/>
            <a:ext cx="6477000" cy="646331"/>
          </a:xfrm>
          <a:prstGeom prst="rect">
            <a:avLst/>
          </a:prstGeom>
          <a:noFill/>
        </p:spPr>
        <p:txBody>
          <a:bodyPr wrap="square" rtlCol="0">
            <a:spAutoFit/>
          </a:bodyPr>
          <a:lstStyle/>
          <a:p>
            <a:pPr algn="ctr"/>
            <a:r>
              <a:rPr lang="en-US" sz="3600" b="1" dirty="0" smtClean="0"/>
              <a:t>“Heaven’s “ XX Board Members</a:t>
            </a:r>
            <a:endParaRPr lang="en-US" sz="3600" b="1" dirty="0"/>
          </a:p>
        </p:txBody>
      </p:sp>
      <p:grpSp>
        <p:nvGrpSpPr>
          <p:cNvPr id="6" name="Group 5"/>
          <p:cNvGrpSpPr/>
          <p:nvPr/>
        </p:nvGrpSpPr>
        <p:grpSpPr>
          <a:xfrm>
            <a:off x="5105400" y="1219200"/>
            <a:ext cx="2469650" cy="4648200"/>
            <a:chOff x="3163112" y="1066800"/>
            <a:chExt cx="2469650" cy="4648200"/>
          </a:xfrm>
        </p:grpSpPr>
        <p:pic>
          <p:nvPicPr>
            <p:cNvPr id="22530" name="Picture 2" descr="C:\Users\PAULMI~1\AppData\Local\Temp\scl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066800"/>
              <a:ext cx="2425430" cy="41529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63112" y="5345668"/>
              <a:ext cx="2469650" cy="369332"/>
            </a:xfrm>
            <a:prstGeom prst="rect">
              <a:avLst/>
            </a:prstGeom>
          </p:spPr>
          <p:txBody>
            <a:bodyPr wrap="none">
              <a:spAutoFit/>
            </a:bodyPr>
            <a:lstStyle/>
            <a:p>
              <a:r>
                <a:rPr lang="en-US" dirty="0"/>
                <a:t>Mary Ann Whalen Grant</a:t>
              </a:r>
              <a:endParaRPr lang="en-US" sz="1600" dirty="0"/>
            </a:p>
          </p:txBody>
        </p:sp>
      </p:grpSp>
      <p:pic>
        <p:nvPicPr>
          <p:cNvPr id="22532" name="Picture 4" descr="C:\Users\PAULMI~1\AppData\Local\Temp\scl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586" y="1219200"/>
            <a:ext cx="2752814" cy="472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510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0-#ppt_w/2"/>
                                          </p:val>
                                        </p:tav>
                                        <p:tav tm="100000">
                                          <p:val>
                                            <p:strVal val="#ppt_x"/>
                                          </p:val>
                                        </p:tav>
                                      </p:tavLst>
                                    </p:anim>
                                    <p:anim calcmode="lin" valueType="num">
                                      <p:cBhvr additive="base">
                                        <p:cTn id="8"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2"/>
          <p:cNvSpPr txBox="1">
            <a:spLocks noChangeArrowheads="1"/>
          </p:cNvSpPr>
          <p:nvPr/>
        </p:nvSpPr>
        <p:spPr bwMode="auto">
          <a:xfrm>
            <a:off x="1295400" y="2286000"/>
            <a:ext cx="61293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4000">
                <a:latin typeface="Comic Sans MS" pitchFamily="66" charset="0"/>
              </a:rPr>
              <a:t>Where there is no vision,</a:t>
            </a:r>
          </a:p>
          <a:p>
            <a:pPr eaLnBrk="1" hangingPunct="1"/>
            <a:r>
              <a:rPr lang="en-US" sz="4000">
                <a:latin typeface="Comic Sans MS" pitchFamily="66" charset="0"/>
              </a:rPr>
              <a:t>the people perish…</a:t>
            </a:r>
          </a:p>
          <a:p>
            <a:pPr eaLnBrk="1" hangingPunct="1"/>
            <a:r>
              <a:rPr lang="en-US" sz="2400">
                <a:latin typeface="Comic Sans MS" pitchFamily="66" charset="0"/>
              </a:rPr>
              <a:t>                                          </a:t>
            </a:r>
            <a:r>
              <a:rPr lang="en-US" sz="2400" i="1">
                <a:latin typeface="Comic Sans MS" pitchFamily="66" charset="0"/>
              </a:rPr>
              <a:t>Proverbs 29:18</a:t>
            </a:r>
            <a:endParaRPr lang="en-US" sz="2400">
              <a:latin typeface="Comic Sans MS" pitchFamily="66" charset="0"/>
            </a:endParaRPr>
          </a:p>
        </p:txBody>
      </p:sp>
    </p:spTree>
    <p:extLst>
      <p:ext uri="{BB962C8B-B14F-4D97-AF65-F5344CB8AC3E}">
        <p14:creationId xmlns:p14="http://schemas.microsoft.com/office/powerpoint/2010/main" val="119887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56002"/>
                                        </p:tgtEl>
                                        <p:attrNameLst>
                                          <p:attrName>style.visibility</p:attrName>
                                        </p:attrNameLst>
                                      </p:cBhvr>
                                      <p:to>
                                        <p:strVal val="visible"/>
                                      </p:to>
                                    </p:set>
                                    <p:animEffect transition="in" filter="box(out)">
                                      <p:cBhvr>
                                        <p:cTn id="7" dur="500"/>
                                        <p:tgtEl>
                                          <p:spTgt spid="256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a:xfrm>
            <a:off x="304800" y="152400"/>
            <a:ext cx="8686800" cy="1143000"/>
          </a:xfrm>
        </p:spPr>
        <p:txBody>
          <a:bodyPr>
            <a:normAutofit fontScale="90000"/>
          </a:bodyPr>
          <a:lstStyle/>
          <a:p>
            <a:pPr eaLnBrk="1" hangingPunct="1"/>
            <a:r>
              <a:rPr lang="en-US" smtClean="0"/>
              <a:t>“You can’t always get what you want…”</a:t>
            </a:r>
          </a:p>
        </p:txBody>
      </p:sp>
      <p:graphicFrame>
        <p:nvGraphicFramePr>
          <p:cNvPr id="137219" name="Object 3"/>
          <p:cNvGraphicFramePr>
            <a:graphicFrameLocks noChangeAspect="1"/>
          </p:cNvGraphicFramePr>
          <p:nvPr/>
        </p:nvGraphicFramePr>
        <p:xfrm>
          <a:off x="609600" y="1624013"/>
          <a:ext cx="7924800" cy="4929187"/>
        </p:xfrm>
        <a:graphic>
          <a:graphicData uri="http://schemas.openxmlformats.org/presentationml/2006/ole">
            <mc:AlternateContent xmlns:mc="http://schemas.openxmlformats.org/markup-compatibility/2006">
              <mc:Choice xmlns:v="urn:schemas-microsoft-com:vml" Requires="v">
                <p:oleObj spid="_x0000_s1129" name="Photo Editor Photo" r:id="rId4" imgW="2619048" imgH="1628571" progId="MSPhotoEd.3">
                  <p:embed/>
                </p:oleObj>
              </mc:Choice>
              <mc:Fallback>
                <p:oleObj name="Photo Editor Photo" r:id="rId4" imgW="2619048" imgH="16285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4013"/>
                        <a:ext cx="7924800" cy="492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7220" name="Picture 5" descr="C:\Program Files\Common Files\logishrd\SP6_Uninstall\UI\images\assets\check.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925" y="3336925"/>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4207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idx="4294967295"/>
          </p:nvPr>
        </p:nvSpPr>
        <p:spPr>
          <a:xfrm>
            <a:off x="990600" y="76200"/>
            <a:ext cx="8001000" cy="1143000"/>
          </a:xfrm>
        </p:spPr>
        <p:txBody>
          <a:bodyPr/>
          <a:lstStyle/>
          <a:p>
            <a:pPr eaLnBrk="1" hangingPunct="1"/>
            <a:r>
              <a:rPr lang="en-US" smtClean="0"/>
              <a:t>“…you get what you need!”</a:t>
            </a:r>
          </a:p>
        </p:txBody>
      </p:sp>
      <p:graphicFrame>
        <p:nvGraphicFramePr>
          <p:cNvPr id="138243" name="Object 3"/>
          <p:cNvGraphicFramePr>
            <a:graphicFrameLocks noChangeAspect="1"/>
          </p:cNvGraphicFramePr>
          <p:nvPr/>
        </p:nvGraphicFramePr>
        <p:xfrm>
          <a:off x="1066800" y="1133475"/>
          <a:ext cx="6858000" cy="5572125"/>
        </p:xfrm>
        <a:graphic>
          <a:graphicData uri="http://schemas.openxmlformats.org/presentationml/2006/ole">
            <mc:AlternateContent xmlns:mc="http://schemas.openxmlformats.org/markup-compatibility/2006">
              <mc:Choice xmlns:v="urn:schemas-microsoft-com:vml" Requires="v">
                <p:oleObj spid="_x0000_s2153" name="Photo Editor Photo" r:id="rId4" imgW="3809524" imgH="3095238" progId="MSPhotoEd.3">
                  <p:embed/>
                </p:oleObj>
              </mc:Choice>
              <mc:Fallback>
                <p:oleObj name="Photo Editor Photo" r:id="rId4" imgW="3809524" imgH="3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33475"/>
                        <a:ext cx="6858000" cy="557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4216974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1232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7517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751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52400"/>
            <a:ext cx="6172200" cy="1015663"/>
          </a:xfrm>
          <a:prstGeom prst="rect">
            <a:avLst/>
          </a:prstGeom>
          <a:noFill/>
        </p:spPr>
        <p:txBody>
          <a:bodyPr wrap="square" rtlCol="0">
            <a:spAutoFit/>
          </a:bodyPr>
          <a:lstStyle/>
          <a:p>
            <a:pPr algn="ctr"/>
            <a:r>
              <a:rPr lang="en-US" sz="3600" b="1" dirty="0" smtClean="0">
                <a:solidFill>
                  <a:srgbClr val="0070C0"/>
                </a:solidFill>
              </a:rPr>
              <a:t>The Clarkson Years</a:t>
            </a:r>
          </a:p>
          <a:p>
            <a:pPr algn="ctr"/>
            <a:r>
              <a:rPr lang="en-US" sz="2400" b="1" dirty="0" smtClean="0">
                <a:solidFill>
                  <a:srgbClr val="0070C0"/>
                </a:solidFill>
              </a:rPr>
              <a:t>1956 - 1960</a:t>
            </a:r>
            <a:endParaRPr lang="en-US" sz="2400" b="1" dirty="0">
              <a:solidFill>
                <a:srgbClr val="0070C0"/>
              </a:solidFill>
            </a:endParaRPr>
          </a:p>
        </p:txBody>
      </p:sp>
      <p:sp>
        <p:nvSpPr>
          <p:cNvPr id="5" name="TextBox 4"/>
          <p:cNvSpPr txBox="1"/>
          <p:nvPr/>
        </p:nvSpPr>
        <p:spPr>
          <a:xfrm>
            <a:off x="1752600" y="1219200"/>
            <a:ext cx="4800600" cy="461665"/>
          </a:xfrm>
          <a:prstGeom prst="rect">
            <a:avLst/>
          </a:prstGeom>
          <a:noFill/>
        </p:spPr>
        <p:txBody>
          <a:bodyPr wrap="square" rtlCol="0">
            <a:spAutoFit/>
          </a:bodyPr>
          <a:lstStyle/>
          <a:p>
            <a:pPr algn="ctr"/>
            <a:r>
              <a:rPr lang="en-US" sz="2400" b="1" dirty="0" smtClean="0"/>
              <a:t>“Prelude”</a:t>
            </a:r>
            <a:endParaRPr lang="en-US" sz="2400" b="1" dirty="0"/>
          </a:p>
        </p:txBody>
      </p:sp>
      <p:sp>
        <p:nvSpPr>
          <p:cNvPr id="7" name="TextBox 6"/>
          <p:cNvSpPr txBox="1"/>
          <p:nvPr/>
        </p:nvSpPr>
        <p:spPr>
          <a:xfrm>
            <a:off x="304800" y="1676400"/>
            <a:ext cx="8610600" cy="2308324"/>
          </a:xfrm>
          <a:prstGeom prst="rect">
            <a:avLst/>
          </a:prstGeom>
          <a:noFill/>
        </p:spPr>
        <p:txBody>
          <a:bodyPr wrap="square" rtlCol="0">
            <a:spAutoFit/>
          </a:bodyPr>
          <a:lstStyle/>
          <a:p>
            <a:pPr marL="285750" indent="-285750">
              <a:buFont typeface="Arial" pitchFamily="34" charset="0"/>
              <a:buChar char="•"/>
            </a:pPr>
            <a:r>
              <a:rPr lang="en-US" dirty="0" smtClean="0"/>
              <a:t>Majored in “STEM” subjects in high school, anticipating an engineering career</a:t>
            </a:r>
          </a:p>
          <a:p>
            <a:pPr marL="285750" indent="-285750">
              <a:buFont typeface="Arial" pitchFamily="34" charset="0"/>
              <a:buChar char="•"/>
            </a:pPr>
            <a:r>
              <a:rPr lang="en-US" dirty="0" smtClean="0"/>
              <a:t>Initially accepted to RPI, Clarkson, after 1</a:t>
            </a:r>
            <a:r>
              <a:rPr lang="en-US" baseline="30000" dirty="0" smtClean="0"/>
              <a:t>st</a:t>
            </a:r>
            <a:r>
              <a:rPr lang="en-US" dirty="0" smtClean="0"/>
              <a:t> term senior year, 1952</a:t>
            </a:r>
          </a:p>
          <a:p>
            <a:pPr marL="285750" indent="-285750">
              <a:buFont typeface="Arial" pitchFamily="34" charset="0"/>
              <a:buChar char="•"/>
            </a:pPr>
            <a:r>
              <a:rPr lang="en-US" dirty="0" smtClean="0"/>
              <a:t>However, in 2</a:t>
            </a:r>
            <a:r>
              <a:rPr lang="en-US" baseline="30000" dirty="0" smtClean="0"/>
              <a:t>nd</a:t>
            </a:r>
            <a:r>
              <a:rPr lang="en-US" dirty="0" smtClean="0"/>
              <a:t> term discovered three “Laws of XY Physics”</a:t>
            </a:r>
          </a:p>
          <a:p>
            <a:pPr marL="742950" lvl="1" indent="-285750">
              <a:buFontTx/>
              <a:buChar char="-"/>
            </a:pPr>
            <a:r>
              <a:rPr lang="en-US" i="1" dirty="0" smtClean="0">
                <a:solidFill>
                  <a:srgbClr val="FF0000"/>
                </a:solidFill>
                <a:latin typeface="AR BLANCA" pitchFamily="2" charset="0"/>
                <a:cs typeface="Lucida Sans" pitchFamily="34" charset="0"/>
              </a:rPr>
              <a:t>Fast Cars</a:t>
            </a:r>
          </a:p>
          <a:p>
            <a:pPr marL="742950" lvl="1" indent="-285750">
              <a:buFontTx/>
              <a:buChar char="-"/>
            </a:pPr>
            <a:r>
              <a:rPr lang="en-US" dirty="0" smtClean="0">
                <a:solidFill>
                  <a:srgbClr val="0070C0"/>
                </a:solidFill>
                <a:latin typeface="AR ESSENCE" pitchFamily="2" charset="0"/>
              </a:rPr>
              <a:t>Cold Beer</a:t>
            </a:r>
          </a:p>
          <a:p>
            <a:pPr marL="742950" lvl="1" indent="-285750">
              <a:buFontTx/>
              <a:buChar char="-"/>
            </a:pPr>
            <a:r>
              <a:rPr lang="en-US" dirty="0" smtClean="0">
                <a:solidFill>
                  <a:srgbClr val="990033"/>
                </a:solidFill>
                <a:latin typeface="Showcard Gothic" pitchFamily="82" charset="0"/>
              </a:rPr>
              <a:t>Hot Women</a:t>
            </a:r>
          </a:p>
          <a:p>
            <a:pPr marL="285750" indent="-285750">
              <a:buFont typeface="Arial" pitchFamily="34" charset="0"/>
              <a:buChar char="•"/>
            </a:pPr>
            <a:r>
              <a:rPr lang="en-US" dirty="0" smtClean="0"/>
              <a:t>QED, flunked Trig and Physics...acceptance to RPI, Clarkson withdrawn, May 1953</a:t>
            </a:r>
          </a:p>
          <a:p>
            <a:pPr marL="285750" indent="-285750">
              <a:buFont typeface="Arial" pitchFamily="34" charset="0"/>
              <a:buChar char="•"/>
            </a:pPr>
            <a:r>
              <a:rPr lang="en-US" dirty="0" smtClean="0"/>
              <a:t>Hence, had to get a job at IBM Poughkeepsie...sigh...well, maybe it was for the best</a:t>
            </a:r>
          </a:p>
        </p:txBody>
      </p:sp>
      <p:sp>
        <p:nvSpPr>
          <p:cNvPr id="8" name="TextBox 7"/>
          <p:cNvSpPr txBox="1"/>
          <p:nvPr/>
        </p:nvSpPr>
        <p:spPr>
          <a:xfrm>
            <a:off x="1752600" y="4186535"/>
            <a:ext cx="4800600" cy="461665"/>
          </a:xfrm>
          <a:prstGeom prst="rect">
            <a:avLst/>
          </a:prstGeom>
          <a:noFill/>
        </p:spPr>
        <p:txBody>
          <a:bodyPr wrap="square" rtlCol="0">
            <a:spAutoFit/>
          </a:bodyPr>
          <a:lstStyle/>
          <a:p>
            <a:pPr algn="ctr"/>
            <a:r>
              <a:rPr lang="en-US" sz="2400" b="1" dirty="0" smtClean="0"/>
              <a:t>“Post-</a:t>
            </a:r>
            <a:r>
              <a:rPr lang="en-US" sz="2400" b="1" dirty="0" err="1" smtClean="0"/>
              <a:t>lude</a:t>
            </a:r>
            <a:r>
              <a:rPr lang="en-US" sz="2400" b="1" dirty="0" smtClean="0"/>
              <a:t>”</a:t>
            </a:r>
            <a:endParaRPr lang="en-US" sz="2400" b="1" dirty="0"/>
          </a:p>
        </p:txBody>
      </p:sp>
      <p:sp>
        <p:nvSpPr>
          <p:cNvPr id="9" name="TextBox 8"/>
          <p:cNvSpPr txBox="1"/>
          <p:nvPr/>
        </p:nvSpPr>
        <p:spPr>
          <a:xfrm>
            <a:off x="304800" y="4648200"/>
            <a:ext cx="8763000" cy="1754326"/>
          </a:xfrm>
          <a:prstGeom prst="rect">
            <a:avLst/>
          </a:prstGeom>
          <a:noFill/>
        </p:spPr>
        <p:txBody>
          <a:bodyPr wrap="square" rtlCol="0">
            <a:spAutoFit/>
          </a:bodyPr>
          <a:lstStyle/>
          <a:p>
            <a:pPr marL="285750" indent="-285750">
              <a:buFont typeface="Arial" pitchFamily="34" charset="0"/>
              <a:buChar char="•"/>
            </a:pPr>
            <a:r>
              <a:rPr lang="en-US" dirty="0" smtClean="0"/>
              <a:t>Urged by IBM management in 1956, especially by Richard J. Whalen, ’43, to consider re-applying to Clarkson</a:t>
            </a:r>
          </a:p>
          <a:p>
            <a:pPr marL="285750" indent="-285750">
              <a:buFont typeface="Arial" pitchFamily="34" charset="0"/>
              <a:buChar char="•"/>
            </a:pPr>
            <a:r>
              <a:rPr lang="en-US" dirty="0" smtClean="0"/>
              <a:t>Rejected again due to poor high school grades, but “conditionally accepted” pending passing a “make up” trig exam (got 100% !)</a:t>
            </a:r>
          </a:p>
          <a:p>
            <a:pPr marL="285750" indent="-285750">
              <a:buFont typeface="Arial" pitchFamily="34" charset="0"/>
              <a:buChar char="•"/>
            </a:pPr>
            <a:r>
              <a:rPr lang="en-US" dirty="0" smtClean="0"/>
              <a:t>Entered “Tech” fall of 1956 as “affirmative action” (due to advanced age of 21) freshman for the class of 1960</a:t>
            </a:r>
          </a:p>
        </p:txBody>
      </p:sp>
    </p:spTree>
    <p:extLst>
      <p:ext uri="{BB962C8B-B14F-4D97-AF65-F5344CB8AC3E}">
        <p14:creationId xmlns:p14="http://schemas.microsoft.com/office/powerpoint/2010/main" val="104721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bldLvl="2"/>
      <p:bldP spid="8" grpId="0"/>
      <p:bldP spid="9"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7517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7517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7517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7517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7517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7517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e:Pale Blue D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09400"/>
            <a:ext cx="3197951" cy="43338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le:Voya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4987671"/>
            <a:ext cx="2800350" cy="218983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iagram of solar system with an area outside the orbit of Pluto highligh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949987"/>
            <a:ext cx="28575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ale blue dot image with a wider field of view to show more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961850"/>
            <a:ext cx="28575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PAULMI~1\AppData\Local\Temp\scl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512" y="304800"/>
            <a:ext cx="4524375" cy="1533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838200"/>
            <a:ext cx="3429000" cy="2308324"/>
          </a:xfrm>
          <a:prstGeom prst="rect">
            <a:avLst/>
          </a:prstGeom>
          <a:noFill/>
        </p:spPr>
        <p:txBody>
          <a:bodyPr wrap="square" rtlCol="0">
            <a:spAutoFit/>
          </a:bodyPr>
          <a:lstStyle/>
          <a:p>
            <a:r>
              <a:rPr lang="en-US" dirty="0"/>
              <a:t>The Earth is the only world known, so far, to harbor life. To me, it underscores our responsibility to deal more kindly with one another and to preserve and cherish the pale blue dot, the only home we've ever known</a:t>
            </a:r>
            <a:r>
              <a:rPr lang="en-US" dirty="0" smtClean="0"/>
              <a:t>.  </a:t>
            </a:r>
            <a:r>
              <a:rPr lang="en-US" i="1" dirty="0" smtClean="0"/>
              <a:t>Carl Sagan, 1997.</a:t>
            </a:r>
            <a:endParaRPr lang="en-US" i="1" dirty="0"/>
          </a:p>
        </p:txBody>
      </p:sp>
      <p:sp>
        <p:nvSpPr>
          <p:cNvPr id="3" name="Rectangle 2"/>
          <p:cNvSpPr/>
          <p:nvPr/>
        </p:nvSpPr>
        <p:spPr>
          <a:xfrm>
            <a:off x="3886200" y="4303656"/>
            <a:ext cx="4572000" cy="646331"/>
          </a:xfrm>
          <a:prstGeom prst="rect">
            <a:avLst/>
          </a:prstGeom>
        </p:spPr>
        <p:txBody>
          <a:bodyPr>
            <a:spAutoFit/>
          </a:bodyPr>
          <a:lstStyle/>
          <a:p>
            <a:r>
              <a:rPr lang="de-DE" b="1" dirty="0"/>
              <a:t>September 9, 2012</a:t>
            </a:r>
            <a:r>
              <a:rPr lang="de-DE" dirty="0"/>
              <a:t>, </a:t>
            </a:r>
            <a:r>
              <a:rPr lang="de-DE" i="1" dirty="0"/>
              <a:t>Voyager 1</a:t>
            </a:r>
            <a:r>
              <a:rPr lang="de-DE" dirty="0"/>
              <a:t> was 121.836 AU (1.82264×10</a:t>
            </a:r>
            <a:r>
              <a:rPr lang="de-DE" baseline="30000" dirty="0"/>
              <a:t>10</a:t>
            </a:r>
            <a:r>
              <a:rPr lang="de-DE" dirty="0"/>
              <a:t> km; 1.13254×10</a:t>
            </a:r>
            <a:r>
              <a:rPr lang="de-DE" baseline="30000" dirty="0"/>
              <a:t>10</a:t>
            </a:r>
            <a:r>
              <a:rPr lang="de-DE" dirty="0"/>
              <a:t> mi) </a:t>
            </a:r>
            <a:endParaRPr lang="en-US" dirty="0"/>
          </a:p>
        </p:txBody>
      </p:sp>
      <p:pic>
        <p:nvPicPr>
          <p:cNvPr id="6156" name="Picture 12" descr="File:Voyagers Posit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4163393"/>
            <a:ext cx="4800600" cy="332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8737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71800" y="1360424"/>
            <a:ext cx="2085975" cy="4821376"/>
            <a:chOff x="2971800" y="1360424"/>
            <a:chExt cx="2085975" cy="4821376"/>
          </a:xfrm>
        </p:grpSpPr>
        <p:pic>
          <p:nvPicPr>
            <p:cNvPr id="13314" name="Picture 2" descr="C:\Users\PAULMI~1\AppData\Local\Temp\sc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360424"/>
              <a:ext cx="2085975" cy="3067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1800" y="4427474"/>
              <a:ext cx="2085975" cy="1754326"/>
            </a:xfrm>
            <a:prstGeom prst="rect">
              <a:avLst/>
            </a:prstGeom>
            <a:solidFill>
              <a:schemeClr val="bg1"/>
            </a:solidFill>
          </p:spPr>
          <p:txBody>
            <a:bodyPr wrap="square" rtlCol="0">
              <a:spAutoFit/>
            </a:bodyPr>
            <a:lstStyle/>
            <a:p>
              <a:pPr algn="ctr"/>
              <a:r>
                <a:rPr lang="en-US" dirty="0" smtClean="0"/>
                <a:t>January, 1987</a:t>
              </a:r>
            </a:p>
            <a:p>
              <a:pPr algn="ctr"/>
              <a:r>
                <a:rPr lang="en-US" dirty="0" smtClean="0"/>
                <a:t>C. W. Chu,               U. Houston, sees zero resistance at 91 °K in a mixed copper oxide </a:t>
              </a:r>
              <a:r>
                <a:rPr lang="en-US" dirty="0" err="1" smtClean="0"/>
                <a:t>perovskite</a:t>
              </a:r>
              <a:r>
                <a:rPr lang="en-US" dirty="0" smtClean="0"/>
                <a:t>!</a:t>
              </a:r>
              <a:endParaRPr lang="en-US" dirty="0"/>
            </a:p>
          </p:txBody>
        </p:sp>
      </p:grpSp>
    </p:spTree>
    <p:extLst>
      <p:ext uri="{BB962C8B-B14F-4D97-AF65-F5344CB8AC3E}">
        <p14:creationId xmlns:p14="http://schemas.microsoft.com/office/powerpoint/2010/main" val="146958296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p:txBody>
          <a:bodyPr>
            <a:normAutofit fontScale="90000"/>
          </a:bodyPr>
          <a:lstStyle/>
          <a:p>
            <a:pPr eaLnBrk="1" hangingPunct="1"/>
            <a:r>
              <a:rPr lang="en-US" smtClean="0"/>
              <a:t>Rio de Janeiro</a:t>
            </a:r>
            <a:br>
              <a:rPr lang="en-US" smtClean="0"/>
            </a:br>
            <a:r>
              <a:rPr lang="en-US" smtClean="0"/>
              <a:t>4-6 May 1988</a:t>
            </a:r>
          </a:p>
        </p:txBody>
      </p:sp>
      <p:pic>
        <p:nvPicPr>
          <p:cNvPr id="64515" name="Picture 2" descr="E:\PMG-EPRI\Presentations &amp; Travel\1997\Furnas97\AMKAM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36700"/>
            <a:ext cx="7391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0816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5.png"/>
          <p:cNvPicPr>
            <a:picLocks noChangeAspect="1"/>
          </p:cNvPicPr>
          <p:nvPr/>
        </p:nvPicPr>
        <p:blipFill>
          <a:blip r:embed="rId2"/>
          <a:stretch>
            <a:fillRect/>
          </a:stretch>
        </p:blipFill>
        <p:spPr>
          <a:xfrm>
            <a:off x="1997094" y="0"/>
            <a:ext cx="5149811" cy="6858000"/>
          </a:xfrm>
          <a:prstGeom prst="rect">
            <a:avLst/>
          </a:prstGeom>
        </p:spPr>
      </p:pic>
    </p:spTree>
    <p:extLst>
      <p:ext uri="{BB962C8B-B14F-4D97-AF65-F5344CB8AC3E}">
        <p14:creationId xmlns:p14="http://schemas.microsoft.com/office/powerpoint/2010/main" val="18678002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5527</TotalTime>
  <Words>5405</Words>
  <Application>Microsoft Office PowerPoint</Application>
  <PresentationFormat>On-screen Show (4:3)</PresentationFormat>
  <Paragraphs>769</Paragraphs>
  <Slides>143</Slides>
  <Notes>48</Notes>
  <HiddenSlides>1</HiddenSlides>
  <MMClips>3</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143</vt:i4>
      </vt:variant>
    </vt:vector>
  </HeadingPairs>
  <TitlesOfParts>
    <vt:vector size="149" baseType="lpstr">
      <vt:lpstr>Office Theme</vt:lpstr>
      <vt:lpstr>1_Default Design</vt:lpstr>
      <vt:lpstr>Equation</vt:lpstr>
      <vt:lpstr>Photo Editor Photo</vt:lpstr>
      <vt:lpstr>Worksheet</vt:lpstr>
      <vt:lpstr>Document</vt:lpstr>
      <vt:lpstr>PowerPoint Presentation</vt:lpstr>
      <vt:lpstr>PowerPoint Presentation</vt:lpstr>
      <vt:lpstr>Paul Michael Grant ’60 “Life-Line”</vt:lpstr>
      <vt:lpstr>…in their shoes…</vt:lpstr>
      <vt:lpstr>PMG Career Timeline</vt:lpstr>
      <vt:lpstr>PowerPoint Presentation</vt:lpstr>
      <vt:lpstr>PowerPoint Presentation</vt:lpstr>
      <vt:lpstr>1953 Project Sage – IBM/MIT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Almaden 1-2-3 Story: 1986-89</vt:lpstr>
      <vt:lpstr>Watch Physicists Behaving Badly!</vt:lpstr>
      <vt:lpstr>“The Great Communicator”</vt:lpstr>
      <vt:lpstr>Band of Brothers (and a Sister!) http://www.w2agz.com/The%20Picture%20Story.htm</vt:lpstr>
      <vt:lpstr>PowerPoint Presentation</vt:lpstr>
      <vt:lpstr>PowerPoint Presentation</vt:lpstr>
      <vt:lpstr>Nova 1988 PMG Questioned on Demise of IBM’s Josephson Computer Effort</vt:lpstr>
      <vt:lpstr>15 Nanoseconds of Fame</vt:lpstr>
      <vt:lpstr>PowerPoint Presentation</vt:lpstr>
      <vt:lpstr>PowerPoint Presentation</vt:lpstr>
      <vt:lpstr>PowerPoint Presentation</vt:lpstr>
      <vt:lpstr> Wires &amp; Films</vt:lpstr>
      <vt:lpstr> Medical Imaging</vt:lpstr>
      <vt:lpstr> High Energy Physics</vt:lpstr>
      <vt:lpstr>Various HTSC Cable Designs</vt:lpstr>
      <vt:lpstr> Rotating Machinery</vt:lpstr>
      <vt:lpstr>PowerPoint Presentation</vt:lpstr>
      <vt:lpstr>My Virtual Grandfather (@ 94)</vt:lpstr>
      <vt:lpstr>Implementation Technology The Hydricity SuperCable</vt:lpstr>
      <vt:lpstr>PowerPoint Presentation</vt:lpstr>
      <vt:lpstr>SuperCities &amp; SuperGrids</vt:lpstr>
      <vt:lpstr>SuperSuburb</vt:lpstr>
      <vt:lpstr>PowerPoint Presentation</vt:lpstr>
      <vt:lpstr>PowerPoint Presentation</vt:lpstr>
      <vt:lpstr>PowerPoint Presentation</vt:lpstr>
      <vt:lpstr>PowerPoint Presentation</vt:lpstr>
      <vt:lpstr>PowerPoint Presentation</vt:lpstr>
      <vt:lpstr>A Canadian’s View of the World</vt:lpstr>
      <vt:lpstr>The Mackenzie Valley Pipeline </vt:lpstr>
      <vt:lpstr>PowerPoint Presentation</vt:lpstr>
      <vt:lpstr>PowerPoint Presentation</vt:lpstr>
      <vt:lpstr>Transporting Tens of Gigawatts to the Green Market</vt:lpstr>
      <vt:lpstr>Go Where the Sun Shines</vt:lpstr>
      <vt:lpstr>Solar – PV &amp; Thermal</vt:lpstr>
      <vt:lpstr>Superconducting SolarPipe</vt:lpstr>
      <vt:lpstr>PowerPoint Presentation</vt:lpstr>
      <vt:lpstr>Potsdam, 2011</vt:lpstr>
      <vt:lpstr>From Where?  Poland! ..... To Where?  Brussels!</vt:lpstr>
      <vt:lpstr>PowerPoint Presentation</vt:lpstr>
      <vt:lpstr>PowerPoint Presentation</vt:lpstr>
      <vt:lpstr>PowerPoint Presentation</vt:lpstr>
      <vt:lpstr>PowerPoint Presentation</vt:lpstr>
      <vt:lpstr>PowerPoint Presentation</vt:lpstr>
      <vt:lpstr>From this:..faster, smaller, cooler…and cheaper!</vt:lpstr>
      <vt:lpstr>PowerPoint Presentation</vt:lpstr>
      <vt:lpstr>PowerPoint Presentation</vt:lpstr>
      <vt:lpstr>PowerPoint Presentation</vt:lpstr>
      <vt:lpstr>Bob Laughlin’s “Theory of Everything” (that’s important!) </vt:lpstr>
      <vt:lpstr>PowerPoint Presentation</vt:lpstr>
      <vt:lpstr>An Inconvenient Truth</vt:lpstr>
      <vt:lpstr>PowerPoint Presentation</vt:lpstr>
      <vt:lpstr>“Greenhouse Gases”</vt:lpstr>
      <vt:lpstr>“Expert Opinion”</vt:lpstr>
      <vt:lpstr>“Not-so-Expert Opinion”</vt:lpstr>
      <vt:lpstr>Carbon Dioxide – Where do we put it?</vt:lpstr>
      <vt:lpstr>World Population:  1850 - 2100</vt:lpstr>
      <vt:lpstr>PowerPoint Presentation</vt:lpstr>
      <vt:lpstr>Enfranchisement of Women</vt:lpstr>
      <vt:lpstr>Recent “Add-Ons”</vt:lpstr>
      <vt:lpstr>…But There Are Always Exceptions!</vt:lpstr>
      <vt:lpstr>PowerPoint Presentation</vt:lpstr>
      <vt:lpstr>PowerPoint Presentation</vt:lpstr>
      <vt:lpstr>“You can’t always get what you want…”</vt:lpstr>
      <vt:lpstr>“…you get what you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Rio de Janeiro 4-6 May 1988</vt:lpstr>
      <vt:lpstr>PowerPoint Presentation</vt:lpstr>
      <vt:lpstr>The Economic Troika That  Drives and Exploits  Technology Innovation</vt:lpstr>
      <vt:lpstr>Go Where the Sun Shines</vt:lpstr>
      <vt:lpstr>Solar – PV &amp; Thermal</vt:lpstr>
      <vt:lpstr>Cold Fusion After 20 Years</vt:lpstr>
      <vt:lpstr>PowerPoint Presentation</vt:lpstr>
      <vt:lpstr>Enfranchisement of Women</vt:lpstr>
      <vt:lpstr>Rotating Machinery - Wind Generators</vt:lpstr>
      <vt:lpstr>Wind Power Factoids</vt:lpstr>
      <vt:lpstr>Diablo Canyon</vt:lpstr>
      <vt:lpstr>PowerPoint Presentation</vt:lpstr>
      <vt:lpstr>PowerPoint Presentation</vt:lpstr>
      <vt:lpstr>California Coast Power</vt:lpstr>
      <vt:lpstr>PowerPoint Presentation</vt:lpstr>
      <vt:lpstr>Generalized Linhard Function</vt:lpstr>
      <vt:lpstr>PowerPoint Presentation</vt:lpstr>
      <vt:lpstr>Levitation of a magnet over a superconductor</vt:lpstr>
      <vt:lpstr>Altars to the Almighty - Yesterday</vt:lpstr>
      <vt:lpstr>Altars to the Almighty - Today</vt:lpstr>
      <vt:lpstr> Dark Matter</vt:lpstr>
      <vt:lpstr>Transporting Tens of Gigawatts to the Green Market</vt:lpstr>
      <vt:lpstr>Models of Metallic Conduction</vt:lpstr>
      <vt:lpstr>Room Temperature Superconductor Little, Ginzburg, 1963</vt:lpstr>
      <vt:lpstr>PowerPoint Presentation</vt:lpstr>
      <vt:lpstr>The Economic Troika That  Drives and Exploits  Technology Innovation</vt:lpstr>
      <vt:lpstr>Bob Laughlin’s “Theory of Everything” (that matters) </vt:lpstr>
      <vt:lpstr>Bob Laughlin’s “Theory of Everything” (that matters) </vt:lpstr>
      <vt:lpstr>PowerPoint Presentation</vt:lpstr>
      <vt:lpstr>SciAm – August, 2007 Issue</vt:lpstr>
      <vt:lpstr>Finished Cable</vt:lpstr>
      <vt:lpstr>A Canadian’s View of the World</vt:lpstr>
      <vt:lpstr>The Mackenzie Valley Pipeline </vt:lpstr>
      <vt:lpstr>MVP Specs</vt:lpstr>
      <vt:lpstr>PowerPoint Presentation</vt:lpstr>
      <vt:lpstr>Constructing Gas Pipelines</vt:lpstr>
      <vt:lpstr>2004 Natural Gas End Use</vt:lpstr>
      <vt:lpstr>Wellhead LNG + Electricity  MVP Scenario</vt:lpstr>
      <vt:lpstr>It’s 2030</vt:lpstr>
      <vt:lpstr>PowerPoint Presentation</vt:lpstr>
      <vt:lpstr>PowerPoint Presentation</vt:lpstr>
      <vt:lpstr>A North American Pipedream?</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Michael Grant</dc:creator>
  <cp:lastModifiedBy>Paul Michael Grant</cp:lastModifiedBy>
  <cp:revision>182</cp:revision>
  <cp:lastPrinted>2013-07-10T00:48:41Z</cp:lastPrinted>
  <dcterms:created xsi:type="dcterms:W3CDTF">2006-08-16T00:00:00Z</dcterms:created>
  <dcterms:modified xsi:type="dcterms:W3CDTF">2013-07-11T23:43:15Z</dcterms:modified>
</cp:coreProperties>
</file>