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2" r:id="rId9"/>
    <p:sldId id="264" r:id="rId10"/>
    <p:sldId id="260" r:id="rId11"/>
    <p:sldId id="261" r:id="rId12"/>
    <p:sldId id="266" r:id="rId13"/>
    <p:sldId id="267" r:id="rId14"/>
    <p:sldId id="265" r:id="rId15"/>
    <p:sldId id="269" r:id="rId16"/>
    <p:sldId id="268" r:id="rId17"/>
    <p:sldId id="270" r:id="rId18"/>
    <p:sldId id="271" r:id="rId19"/>
    <p:sldId id="272" r:id="rId2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8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A8B58BC-41BA-4E29-8186-DC4AD13D2C3C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9A2A34B-94F8-4C10-ADF2-F2BB28EB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5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1295" indent="-235572" defTabSz="9406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62440" indent="-235572" defTabSz="9406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33585" indent="-235572" defTabSz="9406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4729" indent="-235572" defTabSz="9406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EA170B7-C67A-4F42-B083-6F66C3514E98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8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889C1-2034-470F-9951-DEF5764D1204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47FF7-576C-41A4-8BC0-9DE2D1A2E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42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9A04D-7C1F-4C48-A268-E1BCB2B5FA71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67F29-3972-48C1-87CE-671B6BCFB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58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4AC3-C589-4E1F-90DF-BBCD899D0C3C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35C93-24EB-4A98-90F2-2ABDBCCBD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68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CA32-E559-43EB-BFBE-5CA92EACF3A6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68678-672C-4EF9-8325-AA2848A44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33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548A-0475-4151-80EC-C34CC28FE00A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D4D7-A4C7-418B-8E5D-793F5A7C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0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43399-6645-4227-A530-C25D52B383A3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D6E80-BD83-484B-8371-57E441EF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34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E670-1B56-40D3-96E3-CF7453AB2AE0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2F278-712E-4D50-B9C7-E5E1711FB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11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784F8-C4AE-4BA3-83A9-36F989BB10D1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4CCF7-F060-4C67-810C-AEEE71E9A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5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97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1" indent="0">
              <a:buNone/>
              <a:defRPr sz="2400"/>
            </a:lvl3pPr>
            <a:lvl4pPr marL="1371032" indent="0">
              <a:buNone/>
              <a:defRPr sz="2000"/>
            </a:lvl4pPr>
            <a:lvl5pPr marL="1828041" indent="0">
              <a:buNone/>
              <a:defRPr sz="2000"/>
            </a:lvl5pPr>
            <a:lvl6pPr marL="2285052" indent="0">
              <a:buNone/>
              <a:defRPr sz="2000"/>
            </a:lvl6pPr>
            <a:lvl7pPr marL="2742062" indent="0">
              <a:buNone/>
              <a:defRPr sz="2000"/>
            </a:lvl7pPr>
            <a:lvl8pPr marL="3199072" indent="0">
              <a:buNone/>
              <a:defRPr sz="2000"/>
            </a:lvl8pPr>
            <a:lvl9pPr marL="365608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655A8-9092-4965-B64A-A5B5D7AE530F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41160-D783-4637-A9FD-005C3BF25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9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C3D4-439C-4FCD-BDE5-0F6986781B9D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0BD72-8561-4630-9587-B8FA0E67D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53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4571-0B5F-4F29-9D36-19F9CE90E23B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8F4C7-26CF-4BDA-8A36-817D6F02B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7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454549BF-3F21-4394-95DA-BFB2B9224A34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62147AC8-1E56-4E5E-8355-D3EC7AF46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6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7AA07345-85D5-4F87-BAEB-8EED5F8643D0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785D1B7F-5612-4B8C-9322-40B7BF16B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88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9FAD3A9C-1C5D-4E0D-9A97-7D2A50D678AE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C26664E2-E1C6-4D88-8331-46124C2C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12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4B75AD09-EE24-4465-90DC-F8CA0999CB23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EF4ADC16-4A34-4080-A4D4-58E2A6DB2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46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CA4B1773-62F1-4CCA-86E6-998446454D39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84AA7594-AA17-4715-8650-268C81AA8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61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2F94D7BE-5280-4219-9414-280D62BEAFC7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C03DFA52-2291-4D86-A5A2-8CE5F8356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0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1587BE74-B773-4C46-B95B-5B5DC73548D0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E41263CC-80EB-4A37-B4BD-BEB8D0C08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1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68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4A3A59C3-B958-4628-949F-78E7F1313F8B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DB8AFDFF-1386-4EFA-8035-C87E94A5F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87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230FDC44-D02B-4ABD-B03D-B86E303724CB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CE6C2190-B11C-4E4A-B927-81A8415B8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90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4189DECD-00D9-41C5-9C03-B785912110C1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649F433F-2747-4350-83A1-BE987E9BE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42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FF57CF83-EC93-476F-B11A-53DFD3B529BD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EA6553FB-C581-454E-803B-63A52892B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93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4EF0F301-8F26-4627-9959-84A9238D9E89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BF93866A-47C7-441D-BD81-C7A1FBC5A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10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4823DCE2-E36A-4E73-A470-658EB32BCC3A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A2D67A3F-7899-4C99-9D2D-F46701870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39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B3CC135C-790B-4224-B696-CFBD910B8F2A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ABCC11C2-93D3-4A4F-8FE5-983F411A5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84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6F10B7EF-0F76-46A0-9E9C-CE7D86F45FCA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BA6F4F62-34AB-4C04-8256-389C4D70B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2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4D2B9A52-8DF7-4978-9D56-D025DF9EF491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7AD3CAC6-B4FC-4170-8F81-307AA0D7B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88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E9997AC2-B5CD-4410-B44D-49FC14BDF144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420B5109-E90A-42CD-B948-C05A1D12B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4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01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4D7B2ABA-53AB-49C3-8F41-B7758BB3DBCC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C80E674F-A8D4-45D1-8596-4A97439E2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11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5ACE9F0E-26A1-4044-9EEA-573ACFE62C30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D5A5B281-B214-4889-B014-8EB2423D5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21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E14081A3-C894-4BA5-940A-50E88E233FA5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F9A4CA5F-A201-43E6-B1FD-0E35449D6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83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6E5A4CE4-7622-477D-9923-47E7EB8740BD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7FFC2DC9-FA04-4A2E-B66E-CF3C79C25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80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1C49662B-FD91-41D4-A497-F54EECE5E458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2DB0E2DA-603C-475C-9E8A-F08D7A2F1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9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8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1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2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12F80-9D49-454A-9D84-D5F62365E5F7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l" defTabSz="91402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31AB95-8C0E-4EEE-A54A-BDA7942A95D0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ctr" defTabSz="91402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r" defTabSz="91402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6E64D-21CF-486B-BB8C-CD6CE8341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8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2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0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0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68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79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89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3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74AC3-51CF-44B6-AD19-99170D306E7F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54F144-3EE9-4889-8C47-9667C5B05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0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54A76E-3E17-4F63-8EC4-64CD46728D96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2EE3DB-83E4-4911-AADA-B32145B86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4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3075" y="81894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prstClr val="black"/>
                </a:solidFill>
              </a:rPr>
              <a:t>CuTe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T</a:t>
            </a:r>
            <a:r>
              <a:rPr lang="en-US" sz="2800" b="1" baseline="-25000" dirty="0" smtClean="0">
                <a:solidFill>
                  <a:prstClr val="black"/>
                </a:solidFill>
              </a:rPr>
              <a:t>C</a:t>
            </a:r>
            <a:endParaRPr lang="en-US" sz="2800" b="1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5800" y="0"/>
            <a:ext cx="2555542" cy="6723713"/>
            <a:chOff x="685800" y="0"/>
            <a:chExt cx="2555542" cy="6723713"/>
          </a:xfrm>
        </p:grpSpPr>
        <p:sp>
          <p:nvSpPr>
            <p:cNvPr id="6" name="TextBox 5"/>
            <p:cNvSpPr txBox="1"/>
            <p:nvPr/>
          </p:nvSpPr>
          <p:spPr>
            <a:xfrm>
              <a:off x="721056" y="4114800"/>
              <a:ext cx="247074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33513" algn="l"/>
                </a:tabLst>
              </a:pPr>
              <a:r>
                <a:rPr lang="en-US" sz="2000" b="1" dirty="0">
                  <a:solidFill>
                    <a:prstClr val="black"/>
                  </a:solidFill>
                  <a:sym typeface="Symbol"/>
                </a:rPr>
                <a:t></a:t>
              </a:r>
              <a:r>
                <a:rPr lang="en-US" sz="2000" b="1" baseline="-25000" dirty="0">
                  <a:solidFill>
                    <a:prstClr val="black"/>
                  </a:solidFill>
                  <a:sym typeface="Symbol"/>
                </a:rPr>
                <a:t>D</a:t>
              </a:r>
              <a:r>
                <a:rPr lang="en-US" sz="2000" b="1" dirty="0">
                  <a:solidFill>
                    <a:prstClr val="black"/>
                  </a:solidFill>
                  <a:sym typeface="Symbol"/>
                </a:rPr>
                <a:t> = </a:t>
              </a:r>
              <a:r>
                <a:rPr lang="en-US" sz="2000" b="1" dirty="0" smtClean="0">
                  <a:solidFill>
                    <a:prstClr val="black"/>
                  </a:solidFill>
                  <a:sym typeface="Symbol"/>
                </a:rPr>
                <a:t>327 K; </a:t>
              </a:r>
              <a:r>
                <a:rPr lang="en-US" sz="2000" b="1" baseline="30000" dirty="0" smtClean="0">
                  <a:solidFill>
                    <a:prstClr val="black"/>
                  </a:solidFill>
                  <a:sym typeface="Symbol"/>
                </a:rPr>
                <a:t>*</a:t>
              </a:r>
              <a:r>
                <a:rPr lang="en-US" sz="2000" b="1" dirty="0" smtClean="0">
                  <a:solidFill>
                    <a:prstClr val="black"/>
                  </a:solidFill>
                  <a:sym typeface="Symbol"/>
                </a:rPr>
                <a:t> = 0.0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prstClr val="black"/>
                  </a:solidFill>
                </a:rPr>
                <a:t>Cubic</a:t>
              </a:r>
              <a:endParaRPr lang="en-US" b="1" i="1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9144" y="6262048"/>
              <a:ext cx="2215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prstClr val="black"/>
                  </a:solidFill>
                </a:rPr>
                <a:t>T</a:t>
              </a:r>
              <a:r>
                <a:rPr lang="en-US" sz="2400" b="1" baseline="-25000" dirty="0" smtClean="0">
                  <a:solidFill>
                    <a:prstClr val="black"/>
                  </a:solidFill>
                </a:rPr>
                <a:t>C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(max) ~ </a:t>
              </a:r>
              <a:r>
                <a:rPr lang="en-US" sz="2400" b="1" u="sng" dirty="0" smtClean="0">
                  <a:solidFill>
                    <a:srgbClr val="4F81BD"/>
                  </a:solidFill>
                </a:rPr>
                <a:t>4.2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 K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13531"/>
              <a:ext cx="1989765" cy="1972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395536"/>
              <a:ext cx="2555542" cy="1724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560089"/>
              <a:ext cx="2555542" cy="1688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334000" y="0"/>
            <a:ext cx="2590801" cy="6705600"/>
            <a:chOff x="5334000" y="0"/>
            <a:chExt cx="2590801" cy="6705600"/>
          </a:xfrm>
        </p:grpSpPr>
        <p:sp>
          <p:nvSpPr>
            <p:cNvPr id="10" name="TextBox 9"/>
            <p:cNvSpPr txBox="1"/>
            <p:nvPr/>
          </p:nvSpPr>
          <p:spPr>
            <a:xfrm>
              <a:off x="6019800" y="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prstClr val="black"/>
                  </a:solidFill>
                </a:rPr>
                <a:t>Tetragonal</a:t>
              </a:r>
              <a:endParaRPr lang="en-US" b="1" i="1" dirty="0">
                <a:solidFill>
                  <a:prstClr val="black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2600" y="6243935"/>
              <a:ext cx="2215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prstClr val="black"/>
                  </a:solidFill>
                </a:rPr>
                <a:t>T</a:t>
              </a:r>
              <a:r>
                <a:rPr lang="en-US" sz="2400" b="1" baseline="-25000" dirty="0" smtClean="0">
                  <a:solidFill>
                    <a:prstClr val="black"/>
                  </a:solidFill>
                </a:rPr>
                <a:t>C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(max) ~ </a:t>
              </a:r>
              <a:r>
                <a:rPr lang="en-US" sz="2400" b="1" u="sng" dirty="0" smtClean="0">
                  <a:solidFill>
                    <a:srgbClr val="4F81BD"/>
                  </a:solidFill>
                </a:rPr>
                <a:t>45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 K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10200" y="4114800"/>
              <a:ext cx="247074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33513" algn="l"/>
                </a:tabLst>
              </a:pPr>
              <a:r>
                <a:rPr lang="en-US" sz="2000" b="1" dirty="0">
                  <a:solidFill>
                    <a:prstClr val="black"/>
                  </a:solidFill>
                  <a:sym typeface="Symbol"/>
                </a:rPr>
                <a:t></a:t>
              </a:r>
              <a:r>
                <a:rPr lang="en-US" sz="2000" b="1" baseline="-25000" dirty="0">
                  <a:solidFill>
                    <a:prstClr val="black"/>
                  </a:solidFill>
                  <a:sym typeface="Symbol"/>
                </a:rPr>
                <a:t>D</a:t>
              </a:r>
              <a:r>
                <a:rPr lang="en-US" sz="2000" b="1" dirty="0">
                  <a:solidFill>
                    <a:prstClr val="black"/>
                  </a:solidFill>
                  <a:sym typeface="Symbol"/>
                </a:rPr>
                <a:t> = </a:t>
              </a:r>
              <a:r>
                <a:rPr lang="en-US" sz="2000" b="1" dirty="0" smtClean="0">
                  <a:solidFill>
                    <a:prstClr val="black"/>
                  </a:solidFill>
                  <a:sym typeface="Symbol"/>
                </a:rPr>
                <a:t>490 K; </a:t>
              </a:r>
              <a:r>
                <a:rPr lang="en-US" sz="2000" b="1" baseline="30000" dirty="0" smtClean="0">
                  <a:solidFill>
                    <a:prstClr val="black"/>
                  </a:solidFill>
                  <a:sym typeface="Symbol"/>
                </a:rPr>
                <a:t>*</a:t>
              </a:r>
              <a:r>
                <a:rPr lang="en-US" sz="2000" b="1" dirty="0" smtClean="0">
                  <a:solidFill>
                    <a:prstClr val="black"/>
                  </a:solidFill>
                  <a:sym typeface="Symbol"/>
                </a:rPr>
                <a:t> = 0.0</a:t>
              </a:r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13530"/>
              <a:ext cx="2023983" cy="1972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1" y="2414205"/>
              <a:ext cx="2590800" cy="170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4514910"/>
              <a:ext cx="2590801" cy="170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085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3075" y="81894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CuS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T</a:t>
            </a:r>
            <a:r>
              <a:rPr lang="en-US" sz="2800" b="1" baseline="-25000" dirty="0" smtClean="0"/>
              <a:t>C</a:t>
            </a:r>
            <a:endParaRPr lang="en-US" sz="28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0544" y="0"/>
            <a:ext cx="2590799" cy="6723713"/>
            <a:chOff x="650544" y="0"/>
            <a:chExt cx="2590799" cy="672371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04800"/>
              <a:ext cx="2013541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44" y="2395537"/>
              <a:ext cx="2590799" cy="1719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45" y="4540058"/>
              <a:ext cx="2590798" cy="1632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21056" y="4114800"/>
              <a:ext cx="247074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33513" algn="l"/>
                </a:tabLst>
              </a:pPr>
              <a:r>
                <a:rPr lang="en-US" sz="2000" b="1" dirty="0">
                  <a:sym typeface="Symbol"/>
                </a:rPr>
                <a:t></a:t>
              </a:r>
              <a:r>
                <a:rPr lang="en-US" sz="2000" b="1" baseline="-25000" dirty="0">
                  <a:sym typeface="Symbol"/>
                </a:rPr>
                <a:t>D</a:t>
              </a:r>
              <a:r>
                <a:rPr lang="en-US" sz="2000" b="1" dirty="0">
                  <a:sym typeface="Symbol"/>
                </a:rPr>
                <a:t> = 525 </a:t>
              </a:r>
              <a:r>
                <a:rPr lang="en-US" sz="2000" b="1" dirty="0" smtClean="0">
                  <a:sym typeface="Symbol"/>
                </a:rPr>
                <a:t>K; </a:t>
              </a:r>
              <a:r>
                <a:rPr lang="en-US" sz="2000" b="1" baseline="30000" dirty="0" smtClean="0">
                  <a:sym typeface="Symbol"/>
                </a:rPr>
                <a:t>*</a:t>
              </a:r>
              <a:r>
                <a:rPr lang="en-US" sz="2000" b="1" dirty="0" smtClean="0">
                  <a:sym typeface="Symbol"/>
                </a:rPr>
                <a:t> = 0.0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Cubic</a:t>
              </a:r>
              <a:endParaRPr lang="en-US" b="1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9144" y="6262048"/>
              <a:ext cx="2215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T</a:t>
              </a:r>
              <a:r>
                <a:rPr lang="en-US" sz="2400" b="1" baseline="-25000" dirty="0" smtClean="0"/>
                <a:t>C</a:t>
              </a:r>
              <a:r>
                <a:rPr lang="en-US" sz="2400" b="1" dirty="0" smtClean="0"/>
                <a:t>(max) ~ 28 K</a:t>
              </a:r>
              <a:endParaRPr lang="en-US" sz="24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86400" y="0"/>
            <a:ext cx="2514600" cy="4514910"/>
            <a:chOff x="5486400" y="0"/>
            <a:chExt cx="2514600" cy="451491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9714" y="304800"/>
              <a:ext cx="2039815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172200" y="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Tetragonal</a:t>
              </a:r>
              <a:endParaRPr lang="en-US" b="1" i="1" dirty="0"/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2395537"/>
              <a:ext cx="2514600" cy="1719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530259" y="4114800"/>
              <a:ext cx="247074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33513" algn="l"/>
                </a:tabLst>
              </a:pPr>
              <a:r>
                <a:rPr lang="en-US" sz="2000" b="1" dirty="0" smtClean="0">
                  <a:sym typeface="Symbol"/>
                </a:rPr>
                <a:t></a:t>
              </a:r>
              <a:r>
                <a:rPr lang="en-US" sz="2000" b="1" baseline="-25000" dirty="0" smtClean="0">
                  <a:sym typeface="Symbol"/>
                </a:rPr>
                <a:t>D</a:t>
              </a:r>
              <a:r>
                <a:rPr lang="en-US" sz="2000" b="1" dirty="0" smtClean="0">
                  <a:sym typeface="Symbol"/>
                </a:rPr>
                <a:t> </a:t>
              </a:r>
              <a:r>
                <a:rPr lang="en-US" sz="2000" b="1" dirty="0">
                  <a:sym typeface="Symbol"/>
                </a:rPr>
                <a:t>= </a:t>
              </a:r>
              <a:r>
                <a:rPr lang="en-US" sz="2000" b="1" dirty="0" smtClean="0">
                  <a:sym typeface="Symbol"/>
                </a:rPr>
                <a:t>780 K; </a:t>
              </a:r>
              <a:r>
                <a:rPr lang="en-US" sz="2000" b="1" baseline="30000" dirty="0" smtClean="0">
                  <a:sym typeface="Symbol"/>
                </a:rPr>
                <a:t>*</a:t>
              </a:r>
              <a:r>
                <a:rPr lang="en-US" sz="2000" b="1" dirty="0" smtClean="0">
                  <a:sym typeface="Symbol"/>
                </a:rPr>
                <a:t> = 0.0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6800" y="4724400"/>
            <a:ext cx="3657600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Whoops!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Unphysically “negative” </a:t>
            </a:r>
            <a:r>
              <a:rPr lang="en-US" sz="2000" b="1" dirty="0" smtClean="0">
                <a:sym typeface="Symbol"/>
              </a:rPr>
              <a:t>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ym typeface="Symbol"/>
              </a:rPr>
              <a:t>Convergence issues?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ym typeface="Symbol"/>
              </a:rPr>
              <a:t>Symmetry issues?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ym typeface="Symbol"/>
              </a:rPr>
              <a:t>“Needs more work ;-)”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6456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/>
          <a:lstStyle/>
          <a:p>
            <a:r>
              <a:rPr lang="en-US" sz="3200" b="1" i="1" dirty="0" smtClean="0"/>
              <a:t>OK...Now What About CuO?  </a:t>
            </a:r>
            <a:r>
              <a:rPr lang="en-US" sz="3200" b="1" i="1" dirty="0" smtClean="0">
                <a:solidFill>
                  <a:srgbClr val="FF0000"/>
                </a:solidFill>
              </a:rPr>
              <a:t>Well</a:t>
            </a:r>
            <a:r>
              <a:rPr lang="en-US" sz="3200" b="1" i="1" dirty="0" smtClean="0"/>
              <a:t>?</a:t>
            </a:r>
            <a:endParaRPr lang="en-US" sz="3200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" y="762000"/>
            <a:ext cx="7354888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" name="Rounded Rectangular Callout 130"/>
          <p:cNvSpPr/>
          <p:nvPr/>
        </p:nvSpPr>
        <p:spPr>
          <a:xfrm>
            <a:off x="6172200" y="1295400"/>
            <a:ext cx="2895600" cy="2514600"/>
          </a:xfrm>
          <a:prstGeom prst="wedgeRoundRectCallout">
            <a:avLst>
              <a:gd name="adj1" fmla="val -105917"/>
              <a:gd name="adj2" fmla="val -590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Assume  a doping density </a:t>
            </a:r>
            <a:r>
              <a:rPr lang="en-US" b="1" dirty="0" err="1" smtClean="0">
                <a:solidFill>
                  <a:schemeClr val="tx1"/>
                </a:solidFill>
              </a:rPr>
              <a:t>for“g</a:t>
            </a:r>
            <a:r>
              <a:rPr lang="en-US" b="1" dirty="0" smtClean="0">
                <a:solidFill>
                  <a:schemeClr val="tx1"/>
                </a:solidFill>
              </a:rPr>
              <a:t> = 0.15 holes/CuO” in this region for experimentally determined Tet-CuO that effectively screens “U” such that we have an “ideal” Fermi liquid.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553200" y="40386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Then what does Gibbs2 and </a:t>
            </a:r>
            <a:r>
              <a:rPr lang="en-US" b="1" dirty="0" err="1" smtClean="0"/>
              <a:t>Eliashberg</a:t>
            </a:r>
            <a:r>
              <a:rPr lang="en-US" b="1" dirty="0" smtClean="0"/>
              <a:t>-McMillan tell us about the possibility of electron-phonon mediated superconducting copper oxide perovskites?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6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0999" y="762000"/>
            <a:ext cx="2743201" cy="5196988"/>
            <a:chOff x="228599" y="762000"/>
            <a:chExt cx="2743201" cy="519698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52" y="762000"/>
              <a:ext cx="2733948" cy="2669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9" y="3431381"/>
              <a:ext cx="2743201" cy="2527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352800" y="81894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CuO</a:t>
            </a:r>
          </a:p>
          <a:p>
            <a:pPr algn="ctr"/>
            <a:r>
              <a:rPr lang="en-US" sz="2800" b="1" dirty="0" smtClean="0"/>
              <a:t>(tetragonal)</a:t>
            </a:r>
          </a:p>
          <a:p>
            <a:pPr algn="ctr"/>
            <a:r>
              <a:rPr lang="en-US" sz="2800" b="1" u="sng" dirty="0" smtClean="0"/>
              <a:t>q = 0.15/CuO</a:t>
            </a:r>
            <a:endParaRPr lang="en-US" sz="2000" b="1" u="sng" dirty="0" smtClean="0"/>
          </a:p>
          <a:p>
            <a:pPr algn="ctr"/>
            <a:r>
              <a:rPr lang="en-US" sz="2800" b="1" dirty="0" smtClean="0"/>
              <a:t>T</a:t>
            </a:r>
            <a:r>
              <a:rPr lang="en-US" sz="2800" b="1" baseline="-25000" dirty="0" smtClean="0"/>
              <a:t>C</a:t>
            </a:r>
            <a:endParaRPr lang="en-US" sz="2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791200" y="76201"/>
            <a:ext cx="3276599" cy="2743200"/>
            <a:chOff x="5791200" y="76201"/>
            <a:chExt cx="3276599" cy="274320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12426"/>
              <a:ext cx="3276599" cy="2363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8122" y="76201"/>
              <a:ext cx="1300383" cy="364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905" y="2529624"/>
              <a:ext cx="2524463" cy="289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477514" y="717260"/>
              <a:ext cx="1264261" cy="3107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ym typeface="Symbol"/>
                </a:rPr>
                <a:t></a:t>
              </a:r>
              <a:r>
                <a:rPr lang="en-US" b="1" i="1" baseline="-25000" dirty="0" smtClean="0">
                  <a:sym typeface="Symbol"/>
                </a:rPr>
                <a:t>D  </a:t>
              </a:r>
              <a:r>
                <a:rPr lang="en-US" b="1" i="1" dirty="0" smtClean="0">
                  <a:sym typeface="Symbol"/>
                </a:rPr>
                <a:t>=  928 K</a:t>
              </a:r>
              <a:endParaRPr lang="en-US" b="1" i="1" dirty="0"/>
            </a:p>
          </p:txBody>
        </p:sp>
      </p:grp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93" y="2819401"/>
            <a:ext cx="1961307" cy="143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55452" y="4419600"/>
            <a:ext cx="2631348" cy="2362200"/>
            <a:chOff x="6055452" y="4419600"/>
            <a:chExt cx="2631348" cy="2362200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5452" y="4419600"/>
              <a:ext cx="2631348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263261" y="6320135"/>
              <a:ext cx="2215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prstClr val="black"/>
                  </a:solidFill>
                </a:rPr>
                <a:t>T</a:t>
              </a:r>
              <a:r>
                <a:rPr lang="en-US" sz="2400" b="1" baseline="-25000" dirty="0" smtClean="0">
                  <a:solidFill>
                    <a:prstClr val="black"/>
                  </a:solidFill>
                </a:rPr>
                <a:t>C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(</a:t>
              </a:r>
              <a:r>
                <a:rPr lang="en-US" sz="2400" b="1" dirty="0" err="1" smtClean="0">
                  <a:solidFill>
                    <a:prstClr val="black"/>
                  </a:solidFill>
                </a:rPr>
                <a:t>avg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) ~ </a:t>
              </a:r>
              <a:r>
                <a:rPr lang="en-US" sz="2400" b="1" u="sng" dirty="0">
                  <a:solidFill>
                    <a:srgbClr val="4F81BD"/>
                  </a:solidFill>
                </a:rPr>
                <a:t>7</a:t>
              </a:r>
              <a:r>
                <a:rPr lang="en-US" sz="2400" b="1" u="sng" dirty="0" smtClean="0">
                  <a:solidFill>
                    <a:srgbClr val="4F81BD"/>
                  </a:solidFill>
                </a:rPr>
                <a:t>5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 K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545784" y="4476646"/>
              <a:ext cx="11076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ym typeface="Symbol"/>
                </a:rPr>
                <a:t></a:t>
              </a:r>
              <a:r>
                <a:rPr lang="en-US" b="1" baseline="30000" dirty="0">
                  <a:sym typeface="Symbol"/>
                </a:rPr>
                <a:t>*</a:t>
              </a:r>
              <a:r>
                <a:rPr lang="en-US" b="1" dirty="0">
                  <a:sym typeface="Symbol"/>
                </a:rPr>
                <a:t> = </a:t>
              </a:r>
              <a:r>
                <a:rPr lang="en-US" b="1" dirty="0" smtClean="0">
                  <a:sym typeface="Symbol"/>
                </a:rPr>
                <a:t>0.05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00400" y="4939605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with maybe a little help from their spins!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200" y="204847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Ipso Facto...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At least at optimum doping...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3339502"/>
            <a:ext cx="281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the holes are paired by lattice shakes...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777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4000" b="1" i="1" dirty="0" smtClean="0"/>
              <a:t>So What Else is New?</a:t>
            </a:r>
            <a:endParaRPr lang="en-US" sz="4000" b="1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0" y="762000"/>
            <a:ext cx="3810000" cy="2819400"/>
            <a:chOff x="914400" y="914400"/>
            <a:chExt cx="6705600" cy="55626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563109"/>
              <a:ext cx="6705600" cy="4355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961" y="5898440"/>
              <a:ext cx="5522258" cy="578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914400" y="914400"/>
              <a:ext cx="6705600" cy="1032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ea typeface="SimSun" pitchFamily="2" charset="-122"/>
                </a:rPr>
                <a:t>Macfarlane, Rosen, Seki, SSC 63, 831 (1987)</a:t>
              </a:r>
            </a:p>
            <a:p>
              <a:pPr algn="ctr" eaLnBrk="1" hangingPunct="1"/>
              <a:r>
                <a:rPr lang="en-US" altLang="en-US" sz="1400" b="1" dirty="0" smtClean="0">
                  <a:ea typeface="SimSun" pitchFamily="2" charset="-122"/>
                </a:rPr>
                <a:t>Raman </a:t>
              </a:r>
              <a:r>
                <a:rPr lang="en-US" altLang="en-US" sz="1400" b="1" dirty="0">
                  <a:ea typeface="SimSun" pitchFamily="2" charset="-122"/>
                </a:rPr>
                <a:t>Spectroscopy of </a:t>
              </a:r>
              <a:r>
                <a:rPr lang="en-US" altLang="en-US" sz="1200" b="1" dirty="0">
                  <a:ea typeface="SimSun" pitchFamily="2" charset="-122"/>
                </a:rPr>
                <a:t>YBCO</a:t>
              </a:r>
              <a:endParaRPr lang="en-US" altLang="en-US" sz="1400" b="1" dirty="0">
                <a:ea typeface="SimSun" pitchFamily="2" charset="-122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1"/>
            <a:ext cx="2324341" cy="267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211" y="762000"/>
            <a:ext cx="2592589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244065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54" y="3200400"/>
            <a:ext cx="3017346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398345" y="4590871"/>
            <a:ext cx="2812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We can see Phonons have been there ever since the 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Creation!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844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12103"/>
            <a:ext cx="6781800" cy="559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504" y="0"/>
            <a:ext cx="8763000" cy="1143000"/>
          </a:xfrm>
        </p:spPr>
        <p:txBody>
          <a:bodyPr/>
          <a:lstStyle/>
          <a:p>
            <a:r>
              <a:rPr lang="en-US" sz="4000" b="1" dirty="0" smtClean="0"/>
              <a:t>At the End of the Day...</a:t>
            </a:r>
            <a:br>
              <a:rPr lang="en-US" sz="4000" b="1" dirty="0" smtClean="0"/>
            </a:br>
            <a:r>
              <a:rPr lang="en-US" sz="4000" b="1" dirty="0" smtClean="0"/>
              <a:t>Can We Actually Make Any of this Stuff?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5533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Aluminum</a:t>
            </a:r>
            <a:br>
              <a:rPr lang="en-US" dirty="0" smtClean="0"/>
            </a:br>
            <a:r>
              <a:rPr lang="en-US" sz="3200" dirty="0" smtClean="0"/>
              <a:t>(Quantum-ESPESSO Example)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43465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70375"/>
            <a:ext cx="432911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23186" y="4248090"/>
            <a:ext cx="1709058" cy="1528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1433513" algn="l"/>
              </a:tabLst>
            </a:pPr>
            <a:r>
              <a:rPr lang="en-US" sz="2000" b="1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sz="2000" b="1" baseline="30000" dirty="0">
                <a:solidFill>
                  <a:prstClr val="black"/>
                </a:solidFill>
                <a:sym typeface="Symbol"/>
              </a:rPr>
              <a:t>*</a:t>
            </a:r>
            <a:r>
              <a:rPr lang="en-US" sz="2000" b="1" dirty="0">
                <a:solidFill>
                  <a:prstClr val="black"/>
                </a:solidFill>
                <a:sym typeface="Symbol"/>
              </a:rPr>
              <a:t> = </a:t>
            </a:r>
            <a:r>
              <a:rPr lang="en-US" sz="2000" b="1" dirty="0" smtClean="0">
                <a:solidFill>
                  <a:prstClr val="black"/>
                </a:solidFill>
                <a:sym typeface="Symbol"/>
              </a:rPr>
              <a:t>0.1</a:t>
            </a:r>
          </a:p>
          <a:p>
            <a:pPr lvl="0" algn="ctr">
              <a:tabLst>
                <a:tab pos="1433513" algn="l"/>
              </a:tabLst>
            </a:pPr>
            <a:r>
              <a:rPr lang="en-US" sz="2000" b="1" dirty="0" err="1" smtClean="0">
                <a:solidFill>
                  <a:prstClr val="black"/>
                </a:solidFill>
                <a:sym typeface="Symbol"/>
              </a:rPr>
              <a:t>Log_w</a:t>
            </a:r>
            <a:r>
              <a:rPr lang="en-US" sz="2000" b="1" dirty="0" smtClean="0">
                <a:solidFill>
                  <a:prstClr val="black"/>
                </a:solidFill>
                <a:sym typeface="Symbol"/>
              </a:rPr>
              <a:t> ~ </a:t>
            </a:r>
            <a:r>
              <a:rPr lang="en-US" sz="2000" b="1" dirty="0">
                <a:sym typeface="Symbol"/>
              </a:rPr>
              <a:t></a:t>
            </a:r>
            <a:r>
              <a:rPr lang="en-US" sz="2000" b="1" baseline="-25000" dirty="0" smtClean="0">
                <a:sym typeface="Symbol"/>
              </a:rPr>
              <a:t>D</a:t>
            </a:r>
          </a:p>
          <a:p>
            <a:pPr lvl="0" algn="ctr">
              <a:tabLst>
                <a:tab pos="1433513" algn="l"/>
              </a:tabLst>
            </a:pPr>
            <a:endParaRPr lang="en-US" sz="2000" b="1" baseline="-25000" dirty="0" smtClean="0">
              <a:sym typeface="Symbol"/>
            </a:endParaRPr>
          </a:p>
          <a:p>
            <a:pPr lvl="0" algn="ctr">
              <a:tabLst>
                <a:tab pos="1433513" algn="l"/>
              </a:tabLst>
            </a:pPr>
            <a:r>
              <a:rPr lang="en-US" sz="2000" b="1" dirty="0" smtClean="0">
                <a:solidFill>
                  <a:srgbClr val="00B050"/>
                </a:solidFill>
              </a:rPr>
              <a:t>T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C</a:t>
            </a:r>
            <a:r>
              <a:rPr lang="en-US" sz="2000" b="1" dirty="0" smtClean="0">
                <a:solidFill>
                  <a:srgbClr val="00B050"/>
                </a:solidFill>
              </a:rPr>
              <a:t>(</a:t>
            </a:r>
            <a:r>
              <a:rPr lang="en-US" sz="2000" b="1" dirty="0" err="1" smtClean="0">
                <a:solidFill>
                  <a:srgbClr val="00B050"/>
                </a:solidFill>
              </a:rPr>
              <a:t>exp</a:t>
            </a:r>
            <a:r>
              <a:rPr lang="en-US" sz="2000" b="1" dirty="0" smtClean="0">
                <a:solidFill>
                  <a:srgbClr val="00B050"/>
                </a:solidFill>
              </a:rPr>
              <a:t>)</a:t>
            </a:r>
            <a:r>
              <a:rPr lang="en-US" sz="2000" b="1" dirty="0" smtClean="0">
                <a:solidFill>
                  <a:prstClr val="black"/>
                </a:solidFill>
              </a:rPr>
              <a:t> = 1.2 K</a:t>
            </a:r>
            <a:endParaRPr lang="en-US" sz="2000" b="1" baseline="-25000" dirty="0" smtClean="0">
              <a:sym typeface="Symbol"/>
            </a:endParaRPr>
          </a:p>
          <a:p>
            <a:pPr lvl="0" algn="ctr">
              <a:tabLst>
                <a:tab pos="1433513" algn="l"/>
              </a:tabLst>
            </a:pPr>
            <a:r>
              <a:rPr lang="en-US" sz="2000" b="1" dirty="0" smtClean="0">
                <a:solidFill>
                  <a:prstClr val="black"/>
                </a:solidFill>
                <a:sym typeface="Symbol"/>
              </a:rPr>
              <a:t> </a:t>
            </a:r>
            <a:endParaRPr lang="en-US" sz="2000" b="1" dirty="0">
              <a:solidFill>
                <a:prstClr val="black"/>
              </a:solidFill>
              <a:sym typeface="Symbo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1896" y="5117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sym typeface="Symbol"/>
              </a:rPr>
              <a:t>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2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39624" y="2209800"/>
            <a:ext cx="9067800" cy="120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2" rIns="91400" bIns="4570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B050"/>
                </a:solidFill>
                <a:latin typeface="Cooper Black" pitchFamily="18" charset="0"/>
                <a:cs typeface="Arial" charset="0"/>
              </a:rPr>
              <a:t>A DFT Study of Electron-Phonon Coupling in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B050"/>
                </a:solidFill>
                <a:latin typeface="Cooper Black" pitchFamily="18" charset="0"/>
                <a:cs typeface="Arial" charset="0"/>
              </a:rPr>
              <a:t>Proxy </a:t>
            </a:r>
            <a:r>
              <a:rPr lang="en-US" altLang="en-US" sz="2400" dirty="0" err="1" smtClean="0">
                <a:solidFill>
                  <a:srgbClr val="00B050"/>
                </a:solidFill>
                <a:latin typeface="Cooper Black" pitchFamily="18" charset="0"/>
                <a:cs typeface="Arial" charset="0"/>
              </a:rPr>
              <a:t>CuX</a:t>
            </a:r>
            <a:r>
              <a:rPr lang="en-US" altLang="en-US" sz="2400" dirty="0" smtClean="0">
                <a:solidFill>
                  <a:srgbClr val="00B050"/>
                </a:solidFill>
                <a:latin typeface="Cooper Black" pitchFamily="18" charset="0"/>
                <a:cs typeface="Arial" charset="0"/>
              </a:rPr>
              <a:t> (X = S, Se, </a:t>
            </a:r>
            <a:r>
              <a:rPr lang="en-US" altLang="en-US" sz="2400" dirty="0" err="1" smtClean="0">
                <a:solidFill>
                  <a:srgbClr val="00B050"/>
                </a:solidFill>
                <a:latin typeface="Cooper Black" pitchFamily="18" charset="0"/>
                <a:cs typeface="Arial" charset="0"/>
              </a:rPr>
              <a:t>Te</a:t>
            </a:r>
            <a:r>
              <a:rPr lang="en-US" altLang="en-US" sz="2400" dirty="0" smtClean="0">
                <a:solidFill>
                  <a:srgbClr val="00B050"/>
                </a:solidFill>
                <a:latin typeface="Cooper Black" pitchFamily="18" charset="0"/>
                <a:cs typeface="Arial" charset="0"/>
              </a:rPr>
              <a:t>) Structures and Its Relationship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B050"/>
                </a:solidFill>
                <a:latin typeface="Cooper Black" pitchFamily="18" charset="0"/>
                <a:cs typeface="Arial" charset="0"/>
              </a:rPr>
              <a:t>to Possible Manifestation of Superconductivity</a:t>
            </a:r>
            <a:endParaRPr lang="en-US" altLang="en-US" sz="2000" dirty="0" smtClean="0">
              <a:solidFill>
                <a:srgbClr val="00B050"/>
              </a:solidFill>
              <a:latin typeface="Cooper Black" pitchFamily="18" charset="0"/>
              <a:cs typeface="Arial" charset="0"/>
            </a:endParaRPr>
          </a:p>
        </p:txBody>
      </p:sp>
      <p:sp>
        <p:nvSpPr>
          <p:cNvPr id="30726" name="TextBox 2"/>
          <p:cNvSpPr txBox="1">
            <a:spLocks noChangeArrowheads="1"/>
          </p:cNvSpPr>
          <p:nvPr/>
        </p:nvSpPr>
        <p:spPr bwMode="auto">
          <a:xfrm>
            <a:off x="2209800" y="3886200"/>
            <a:ext cx="464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prstClr val="black"/>
                </a:solidFill>
                <a:cs typeface="Arial" charset="0"/>
              </a:rPr>
              <a:t>Paul M. Grant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  <a:cs typeface="Arial" charset="0"/>
              </a:rPr>
              <a:t>W2AGZ Technologies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prstClr val="black"/>
              </a:solidFill>
              <a:cs typeface="Arial" charset="0"/>
            </a:endParaRP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prstClr val="black"/>
                </a:solidFill>
                <a:cs typeface="Arial" charset="0"/>
              </a:rPr>
              <a:t>Robert H. Hammond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prstClr val="black"/>
                </a:solidFill>
                <a:cs typeface="Arial" charset="0"/>
              </a:rPr>
              <a:t>Stanford University</a:t>
            </a:r>
          </a:p>
        </p:txBody>
      </p:sp>
      <p:sp>
        <p:nvSpPr>
          <p:cNvPr id="30727" name="TextBox 3"/>
          <p:cNvSpPr txBox="1">
            <a:spLocks noChangeArrowheads="1"/>
          </p:cNvSpPr>
          <p:nvPr/>
        </p:nvSpPr>
        <p:spPr bwMode="auto">
          <a:xfrm>
            <a:off x="76200" y="6043613"/>
            <a:ext cx="3886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prstClr val="black"/>
                </a:solidFill>
                <a:cs typeface="Arial" charset="0"/>
              </a:rPr>
              <a:t>Session Q11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 smtClean="0">
                <a:solidFill>
                  <a:prstClr val="black"/>
                </a:solidFill>
                <a:cs typeface="Arial" charset="0"/>
              </a:rPr>
              <a:t>Chalcogenide Superconductors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prstClr val="black"/>
                </a:solidFill>
                <a:cs typeface="Arial" charset="0"/>
              </a:rPr>
              <a:t>2:30 PM – 4:54 PM, Wednesday, 4 March</a:t>
            </a:r>
          </a:p>
        </p:txBody>
      </p:sp>
      <p:sp>
        <p:nvSpPr>
          <p:cNvPr id="30728" name="TextBox 4"/>
          <p:cNvSpPr txBox="1">
            <a:spLocks noChangeArrowheads="1"/>
          </p:cNvSpPr>
          <p:nvPr/>
        </p:nvSpPr>
        <p:spPr bwMode="auto">
          <a:xfrm>
            <a:off x="6705600" y="6043613"/>
            <a:ext cx="2362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prstClr val="black"/>
                </a:solidFill>
                <a:cs typeface="Arial" charset="0"/>
              </a:rPr>
              <a:t>Paper 11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 smtClean="0">
                <a:solidFill>
                  <a:prstClr val="black"/>
                </a:solidFill>
                <a:cs typeface="Arial" charset="0"/>
              </a:rPr>
              <a:t>4:06 PM – 4:18 PM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prstClr val="black"/>
                </a:solidFill>
                <a:cs typeface="Arial" charset="0"/>
              </a:rPr>
              <a:t>Room 007B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28799" cy="171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76400"/>
            <a:ext cx="18335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46" y="0"/>
            <a:ext cx="731043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07" y="3529084"/>
            <a:ext cx="2702693" cy="249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79" y="3535268"/>
            <a:ext cx="2557177" cy="24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5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 – Our Computational Tool Box –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 marL="342758" indent="-342758">
              <a:defRPr/>
            </a:pPr>
            <a:r>
              <a:rPr lang="en-US" dirty="0" smtClean="0"/>
              <a:t>DFT + Hubbard U</a:t>
            </a:r>
          </a:p>
          <a:p>
            <a:pPr marL="742642" lvl="1" indent="-285630">
              <a:defRPr/>
            </a:pPr>
            <a:r>
              <a:rPr lang="en-US" dirty="0" smtClean="0"/>
              <a:t>Quantum Espresso</a:t>
            </a:r>
          </a:p>
          <a:p>
            <a:pPr marL="1142528" lvl="2" indent="-228506">
              <a:defRPr/>
            </a:pPr>
            <a:r>
              <a:rPr lang="en-US" dirty="0" err="1" smtClean="0"/>
              <a:t>Fermiologies</a:t>
            </a:r>
            <a:r>
              <a:rPr lang="en-US" dirty="0" smtClean="0"/>
              <a:t>, States (DOS), Phonons, e-p “Lambda”</a:t>
            </a:r>
          </a:p>
          <a:p>
            <a:pPr marL="342758" indent="-342758">
              <a:defRPr/>
            </a:pPr>
            <a:r>
              <a:rPr lang="en-US" dirty="0" smtClean="0"/>
              <a:t>Graphics</a:t>
            </a:r>
          </a:p>
          <a:p>
            <a:pPr marL="742642" lvl="1" indent="-285630">
              <a:defRPr/>
            </a:pPr>
            <a:r>
              <a:rPr lang="en-US" dirty="0" err="1" smtClean="0"/>
              <a:t>Xcrysden</a:t>
            </a:r>
            <a:r>
              <a:rPr lang="en-US" dirty="0" smtClean="0"/>
              <a:t>, XMGRACE</a:t>
            </a:r>
          </a:p>
          <a:p>
            <a:pPr marL="1142528" lvl="2" indent="-228506">
              <a:defRPr/>
            </a:pPr>
            <a:r>
              <a:rPr lang="en-US" dirty="0" smtClean="0"/>
              <a:t>Fermi Surfaces, Projected DOS</a:t>
            </a:r>
          </a:p>
          <a:p>
            <a:pPr marL="342758" indent="-342758">
              <a:defRPr/>
            </a:pPr>
            <a:r>
              <a:rPr lang="en-US" dirty="0" smtClean="0"/>
              <a:t>Modeling</a:t>
            </a:r>
          </a:p>
          <a:p>
            <a:pPr marL="742642" lvl="1" indent="-285630">
              <a:defRPr/>
            </a:pPr>
            <a:r>
              <a:rPr lang="en-US" dirty="0" smtClean="0"/>
              <a:t>Debye Temperatures a la Gibbs2 Package</a:t>
            </a:r>
          </a:p>
          <a:p>
            <a:pPr marL="1142692" lvl="2" indent="-285630">
              <a:defRPr/>
            </a:pPr>
            <a:r>
              <a:rPr lang="en-US" dirty="0" smtClean="0"/>
              <a:t>Thanks to Alberto Otero-de-la-Rosa</a:t>
            </a:r>
            <a:r>
              <a:rPr lang="en-US" dirty="0"/>
              <a:t>, http://azufre.quimica.uniovi.es/src/gibbs2/gibbs2.pdf</a:t>
            </a:r>
            <a:endParaRPr lang="en-US" dirty="0" smtClean="0"/>
          </a:p>
          <a:p>
            <a:pPr marL="742642" lvl="1" indent="-285630">
              <a:defRPr/>
            </a:pPr>
            <a:r>
              <a:rPr lang="en-US" dirty="0" smtClean="0"/>
              <a:t>Then Superconductivity via </a:t>
            </a:r>
            <a:r>
              <a:rPr lang="en-US" dirty="0" err="1" smtClean="0"/>
              <a:t>Eliashberg</a:t>
            </a:r>
            <a:r>
              <a:rPr lang="en-US" dirty="0" smtClean="0"/>
              <a:t>/McMillan!</a:t>
            </a:r>
          </a:p>
          <a:p>
            <a:pPr marL="457012" lvl="1" indent="0"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1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609600" y="6019800"/>
            <a:ext cx="76962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371600" y="609600"/>
            <a:ext cx="0" cy="5410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2" name="TextBox 15"/>
          <p:cNvSpPr txBox="1">
            <a:spLocks noChangeArrowheads="1"/>
          </p:cNvSpPr>
          <p:nvPr/>
        </p:nvSpPr>
        <p:spPr bwMode="auto">
          <a:xfrm>
            <a:off x="2819400" y="6172200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black"/>
                </a:solidFill>
                <a:cs typeface="Arial" charset="0"/>
              </a:rPr>
              <a:t>“Configuration/Coordination Space”</a:t>
            </a:r>
          </a:p>
        </p:txBody>
      </p:sp>
      <p:sp>
        <p:nvSpPr>
          <p:cNvPr id="32773" name="TextBox 16"/>
          <p:cNvSpPr txBox="1">
            <a:spLocks noChangeArrowheads="1"/>
          </p:cNvSpPr>
          <p:nvPr/>
        </p:nvSpPr>
        <p:spPr bwMode="auto">
          <a:xfrm>
            <a:off x="304800" y="2505075"/>
            <a:ext cx="99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black"/>
                </a:solidFill>
                <a:cs typeface="Arial" charset="0"/>
              </a:rPr>
              <a:t>Relative Ground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black"/>
                </a:solidFill>
                <a:cs typeface="Arial" charset="0"/>
              </a:rPr>
              <a:t>State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black"/>
                </a:solidFill>
                <a:cs typeface="Arial" charset="0"/>
              </a:rPr>
              <a:t>Energies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410200" y="3200400"/>
            <a:ext cx="3200400" cy="3962400"/>
            <a:chOff x="5410203" y="3200400"/>
            <a:chExt cx="3200400" cy="3962400"/>
          </a:xfrm>
        </p:grpSpPr>
        <p:grpSp>
          <p:nvGrpSpPr>
            <p:cNvPr id="32794" name="Group 12"/>
            <p:cNvGrpSpPr>
              <a:grpSpLocks/>
            </p:cNvGrpSpPr>
            <p:nvPr/>
          </p:nvGrpSpPr>
          <p:grpSpPr bwMode="auto">
            <a:xfrm>
              <a:off x="5410203" y="3657600"/>
              <a:ext cx="3200400" cy="3505200"/>
              <a:chOff x="1152053" y="1828800"/>
              <a:chExt cx="3115147" cy="3505200"/>
            </a:xfrm>
          </p:grpSpPr>
          <p:sp>
            <p:nvSpPr>
              <p:cNvPr id="14" name="Arc 13"/>
              <p:cNvSpPr/>
              <p:nvPr/>
            </p:nvSpPr>
            <p:spPr>
              <a:xfrm>
                <a:off x="2209800" y="1828800"/>
                <a:ext cx="2057400" cy="3505200"/>
              </a:xfrm>
              <a:prstGeom prst="arc">
                <a:avLst/>
              </a:prstGeom>
              <a:ln w="15875">
                <a:solidFill>
                  <a:srgbClr val="C00000"/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021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Arc 14"/>
              <p:cNvSpPr/>
              <p:nvPr/>
            </p:nvSpPr>
            <p:spPr>
              <a:xfrm>
                <a:off x="1152053" y="1828800"/>
                <a:ext cx="2057400" cy="3505200"/>
              </a:xfrm>
              <a:prstGeom prst="arc">
                <a:avLst/>
              </a:prstGeom>
              <a:ln w="15875">
                <a:solidFill>
                  <a:srgbClr val="C00000"/>
                </a:solidFill>
              </a:ln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021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27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741" y="3581400"/>
              <a:ext cx="1485900" cy="116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6" name="TextBox 17"/>
            <p:cNvSpPr txBox="1">
              <a:spLocks noChangeArrowheads="1"/>
            </p:cNvSpPr>
            <p:nvPr/>
          </p:nvSpPr>
          <p:spPr bwMode="auto">
            <a:xfrm>
              <a:off x="6952306" y="3200400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28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prstClr val="black"/>
                  </a:solidFill>
                  <a:cs typeface="Arial" charset="0"/>
                </a:rPr>
                <a:t>Tennorite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3400" y="0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021">
              <a:defRPr/>
            </a:pPr>
            <a:r>
              <a:rPr lang="en-US" sz="2800" b="1" dirty="0">
                <a:solidFill>
                  <a:prstClr val="black"/>
                </a:solidFill>
                <a:cs typeface="Arial" charset="0"/>
              </a:rPr>
              <a:t>The Various </a:t>
            </a:r>
            <a:r>
              <a:rPr lang="en-US" sz="2800" b="1" dirty="0">
                <a:solidFill>
                  <a:srgbClr val="00B0F0"/>
                </a:solidFill>
                <a:cs typeface="Arial" charset="0"/>
              </a:rPr>
              <a:t>F</a:t>
            </a:r>
            <a:r>
              <a:rPr lang="en-US" sz="2800" b="1" dirty="0">
                <a:solidFill>
                  <a:srgbClr val="F79646"/>
                </a:solidFill>
                <a:cs typeface="Arial" charset="0"/>
              </a:rPr>
              <a:t>l</a:t>
            </a:r>
            <a:r>
              <a:rPr lang="en-US" sz="2800" b="1" dirty="0">
                <a:solidFill>
                  <a:srgbClr val="C0504D"/>
                </a:solidFill>
                <a:cs typeface="Arial" charset="0"/>
              </a:rPr>
              <a:t>a</a:t>
            </a:r>
            <a:r>
              <a:rPr lang="en-US" sz="2800" b="1" dirty="0">
                <a:solidFill>
                  <a:srgbClr val="92D050"/>
                </a:solidFill>
                <a:cs typeface="Arial" charset="0"/>
              </a:rPr>
              <a:t>v</a:t>
            </a:r>
            <a:r>
              <a:rPr lang="en-US" sz="2800" b="1" dirty="0">
                <a:solidFill>
                  <a:srgbClr val="FFFF00"/>
                </a:solidFill>
                <a:cs typeface="Arial" charset="0"/>
              </a:rPr>
              <a:t>o</a:t>
            </a:r>
            <a:r>
              <a:rPr lang="en-US" sz="2800" b="1" dirty="0">
                <a:solidFill>
                  <a:srgbClr val="7030A0"/>
                </a:solidFill>
                <a:cs typeface="Arial" charset="0"/>
              </a:rPr>
              <a:t>r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s</a:t>
            </a:r>
            <a:r>
              <a:rPr lang="en-US" sz="2800" b="1" dirty="0">
                <a:solidFill>
                  <a:prstClr val="black"/>
                </a:solidFill>
                <a:cs typeface="Arial" charset="0"/>
              </a:rPr>
              <a:t> of Copper “Monoxide”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048000" y="1849438"/>
            <a:ext cx="3200400" cy="4246562"/>
            <a:chOff x="3048000" y="1849901"/>
            <a:chExt cx="3200400" cy="4246099"/>
          </a:xfrm>
        </p:grpSpPr>
        <p:grpSp>
          <p:nvGrpSpPr>
            <p:cNvPr id="32789" name="Group 9"/>
            <p:cNvGrpSpPr>
              <a:grpSpLocks/>
            </p:cNvGrpSpPr>
            <p:nvPr/>
          </p:nvGrpSpPr>
          <p:grpSpPr bwMode="auto">
            <a:xfrm>
              <a:off x="3048000" y="2590800"/>
              <a:ext cx="3200400" cy="3505200"/>
              <a:chOff x="1152053" y="1828800"/>
              <a:chExt cx="3115147" cy="3505200"/>
            </a:xfrm>
          </p:grpSpPr>
          <p:sp>
            <p:nvSpPr>
              <p:cNvPr id="11" name="Arc 10"/>
              <p:cNvSpPr/>
              <p:nvPr/>
            </p:nvSpPr>
            <p:spPr>
              <a:xfrm>
                <a:off x="2209800" y="1828800"/>
                <a:ext cx="2057400" cy="3505200"/>
              </a:xfrm>
              <a:prstGeom prst="arc">
                <a:avLst/>
              </a:prstGeom>
              <a:ln w="15875">
                <a:solidFill>
                  <a:srgbClr val="C00000"/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021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Arc 11"/>
              <p:cNvSpPr/>
              <p:nvPr/>
            </p:nvSpPr>
            <p:spPr>
              <a:xfrm>
                <a:off x="1152053" y="1828800"/>
                <a:ext cx="2057400" cy="3505200"/>
              </a:xfrm>
              <a:prstGeom prst="arc">
                <a:avLst/>
              </a:prstGeom>
              <a:ln w="15875">
                <a:solidFill>
                  <a:srgbClr val="C00000"/>
                </a:solidFill>
              </a:ln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021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279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193980"/>
              <a:ext cx="1211649" cy="169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1" name="TextBox 22"/>
            <p:cNvSpPr txBox="1">
              <a:spLocks noChangeArrowheads="1"/>
            </p:cNvSpPr>
            <p:nvPr/>
          </p:nvSpPr>
          <p:spPr bwMode="auto">
            <a:xfrm>
              <a:off x="4611988" y="1849901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28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prstClr val="black"/>
                  </a:solidFill>
                  <a:cs typeface="Arial" charset="0"/>
                </a:rPr>
                <a:t>“1-2-3”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62000" y="990600"/>
            <a:ext cx="3200400" cy="4038600"/>
            <a:chOff x="762000" y="990600"/>
            <a:chExt cx="3200400" cy="4038600"/>
          </a:xfrm>
        </p:grpSpPr>
        <p:grpSp>
          <p:nvGrpSpPr>
            <p:cNvPr id="32784" name="Group 8"/>
            <p:cNvGrpSpPr>
              <a:grpSpLocks/>
            </p:cNvGrpSpPr>
            <p:nvPr/>
          </p:nvGrpSpPr>
          <p:grpSpPr bwMode="auto">
            <a:xfrm>
              <a:off x="762000" y="1524000"/>
              <a:ext cx="3200400" cy="3505200"/>
              <a:chOff x="1152053" y="1828800"/>
              <a:chExt cx="3115147" cy="3505200"/>
            </a:xfrm>
          </p:grpSpPr>
          <p:sp>
            <p:nvSpPr>
              <p:cNvPr id="6" name="Arc 5"/>
              <p:cNvSpPr/>
              <p:nvPr/>
            </p:nvSpPr>
            <p:spPr>
              <a:xfrm>
                <a:off x="2209800" y="1828800"/>
                <a:ext cx="2057400" cy="3505200"/>
              </a:xfrm>
              <a:prstGeom prst="arc">
                <a:avLst/>
              </a:prstGeom>
              <a:ln w="15875">
                <a:solidFill>
                  <a:srgbClr val="C00000"/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021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Arc 6"/>
              <p:cNvSpPr/>
              <p:nvPr/>
            </p:nvSpPr>
            <p:spPr>
              <a:xfrm>
                <a:off x="1152053" y="1828800"/>
                <a:ext cx="2057400" cy="3505200"/>
              </a:xfrm>
              <a:prstGeom prst="arc">
                <a:avLst/>
              </a:prstGeom>
              <a:ln w="15875">
                <a:solidFill>
                  <a:srgbClr val="C00000"/>
                </a:solidFill>
              </a:ln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021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278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4" y="1371602"/>
              <a:ext cx="1301183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6" name="TextBox 23"/>
            <p:cNvSpPr txBox="1">
              <a:spLocks noChangeArrowheads="1"/>
            </p:cNvSpPr>
            <p:nvPr/>
          </p:nvSpPr>
          <p:spPr bwMode="auto">
            <a:xfrm>
              <a:off x="2160759" y="990600"/>
              <a:ext cx="1371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28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prstClr val="black"/>
                  </a:solidFill>
                  <a:cs typeface="Arial" charset="0"/>
                </a:rPr>
                <a:t>tet-rs-CuO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3532188" y="609600"/>
            <a:ext cx="3859212" cy="954088"/>
            <a:chOff x="3532359" y="609600"/>
            <a:chExt cx="3859040" cy="954107"/>
          </a:xfrm>
        </p:grpSpPr>
        <p:sp>
          <p:nvSpPr>
            <p:cNvPr id="32782" name="TextBox 24"/>
            <p:cNvSpPr txBox="1">
              <a:spLocks noChangeArrowheads="1"/>
            </p:cNvSpPr>
            <p:nvPr/>
          </p:nvSpPr>
          <p:spPr bwMode="auto">
            <a:xfrm>
              <a:off x="4523242" y="609600"/>
              <a:ext cx="2868157" cy="9541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altLang="en-US" sz="1400" smtClean="0">
                  <a:solidFill>
                    <a:prstClr val="black"/>
                  </a:solidFill>
                  <a:cs typeface="Arial" charset="0"/>
                </a:rPr>
                <a:t>Siemons, et al. (2009)</a:t>
              </a:r>
            </a:p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altLang="en-US" sz="1400" smtClean="0">
                  <a:solidFill>
                    <a:prstClr val="black"/>
                  </a:solidFill>
                  <a:cs typeface="Arial" charset="0"/>
                </a:rPr>
                <a:t>Grant (2008)</a:t>
              </a:r>
            </a:p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altLang="en-US" sz="1400" smtClean="0">
                  <a:solidFill>
                    <a:prstClr val="black"/>
                  </a:solidFill>
                  <a:cs typeface="Arial" charset="0"/>
                </a:rPr>
                <a:t>Franchini Group (2011)</a:t>
              </a:r>
            </a:p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altLang="en-US" sz="1400" smtClean="0">
                  <a:solidFill>
                    <a:prstClr val="black"/>
                  </a:solidFill>
                  <a:cs typeface="Arial" charset="0"/>
                </a:rPr>
                <a:t>Cococcioni Group (2011)</a:t>
              </a:r>
            </a:p>
          </p:txBody>
        </p:sp>
        <p:cxnSp>
          <p:nvCxnSpPr>
            <p:cNvPr id="29" name="Straight Arrow Connector 28"/>
            <p:cNvCxnSpPr>
              <a:stCxn id="32782" idx="1"/>
              <a:endCxn id="32786" idx="3"/>
            </p:cNvCxnSpPr>
            <p:nvPr/>
          </p:nvCxnSpPr>
          <p:spPr>
            <a:xfrm flipH="1">
              <a:off x="3532359" y="1087448"/>
              <a:ext cx="990556" cy="873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61" name="Group 15360"/>
          <p:cNvGrpSpPr>
            <a:grpSpLocks/>
          </p:cNvGrpSpPr>
          <p:nvPr/>
        </p:nvGrpSpPr>
        <p:grpSpPr bwMode="auto">
          <a:xfrm>
            <a:off x="1600200" y="2667000"/>
            <a:ext cx="2535238" cy="3070225"/>
            <a:chOff x="1600199" y="2667002"/>
            <a:chExt cx="2534495" cy="3070322"/>
          </a:xfrm>
        </p:grpSpPr>
        <p:sp>
          <p:nvSpPr>
            <p:cNvPr id="32780" name="TextBox 25"/>
            <p:cNvSpPr txBox="1">
              <a:spLocks noChangeArrowheads="1"/>
            </p:cNvSpPr>
            <p:nvPr/>
          </p:nvSpPr>
          <p:spPr bwMode="auto">
            <a:xfrm>
              <a:off x="1600199" y="3705999"/>
              <a:ext cx="2534495" cy="2031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prstClr val="black"/>
                  </a:solidFill>
                  <a:cs typeface="Arial" charset="0"/>
                </a:rPr>
                <a:t>Can we </a:t>
              </a:r>
              <a:r>
                <a:rPr lang="en-US" altLang="en-US" u="sng" smtClean="0">
                  <a:solidFill>
                    <a:prstClr val="black"/>
                  </a:solidFill>
                  <a:cs typeface="Arial" charset="0"/>
                </a:rPr>
                <a:t>compute/synthesize</a:t>
              </a:r>
              <a:r>
                <a:rPr lang="en-US" altLang="en-US" smtClean="0">
                  <a:solidFill>
                    <a:prstClr val="black"/>
                  </a:solidFill>
                  <a:cs typeface="Arial" charset="0"/>
                </a:rPr>
                <a:t> </a:t>
              </a:r>
            </a:p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prstClr val="black"/>
                  </a:solidFill>
                  <a:cs typeface="Arial" charset="0"/>
                </a:rPr>
                <a:t>the </a:t>
              </a:r>
              <a:r>
                <a:rPr lang="en-US" altLang="en-US" u="sng" smtClean="0">
                  <a:solidFill>
                    <a:prstClr val="black"/>
                  </a:solidFill>
                  <a:cs typeface="Arial" charset="0"/>
                </a:rPr>
                <a:t>S, Se, Te </a:t>
              </a:r>
              <a:r>
                <a:rPr lang="en-US" altLang="en-US" smtClean="0">
                  <a:solidFill>
                    <a:prstClr val="black"/>
                  </a:solidFill>
                  <a:cs typeface="Arial" charset="0"/>
                </a:rPr>
                <a:t>analogues</a:t>
              </a:r>
            </a:p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prstClr val="black"/>
                  </a:solidFill>
                  <a:cs typeface="Arial" charset="0"/>
                </a:rPr>
                <a:t>...and what would be their physical properties wrt magnetism and superconductivity?</a:t>
              </a:r>
            </a:p>
          </p:txBody>
        </p:sp>
        <p:cxnSp>
          <p:nvCxnSpPr>
            <p:cNvPr id="15360" name="Straight Arrow Connector 15359"/>
            <p:cNvCxnSpPr>
              <a:stCxn id="32780" idx="0"/>
              <a:endCxn id="32785" idx="2"/>
            </p:cNvCxnSpPr>
            <p:nvPr/>
          </p:nvCxnSpPr>
          <p:spPr>
            <a:xfrm flipH="1" flipV="1">
              <a:off x="2860305" y="2667002"/>
              <a:ext cx="7936" cy="10382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343400" y="44958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Magnetic properties revealed at APS MM Denver 2014.  Now superconductivity!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114800" y="1062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CuO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Ground State Energies via Gibbs2:  CuO &amp; </a:t>
            </a:r>
            <a:r>
              <a:rPr lang="en-US" sz="2800" b="1" u="sng" dirty="0" err="1" smtClean="0"/>
              <a:t>CuS</a:t>
            </a:r>
            <a:endParaRPr lang="en-US" sz="2800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42627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CuS</a:t>
            </a:r>
            <a:endParaRPr lang="en-U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00075" y="533400"/>
            <a:ext cx="3438525" cy="2947345"/>
            <a:chOff x="600075" y="533400"/>
            <a:chExt cx="3438525" cy="294734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5" y="963168"/>
              <a:ext cx="3438525" cy="2264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914400" y="3172968"/>
              <a:ext cx="2819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Min GSE at a0 = 4.13 Å</a:t>
              </a:r>
              <a:endParaRPr lang="en-US" sz="1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62200" y="935736"/>
              <a:ext cx="8382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(Cubic)</a:t>
              </a:r>
              <a:endParaRPr lang="en-US" sz="11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5334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Cubic</a:t>
              </a:r>
              <a:endParaRPr lang="en-US" b="1" i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00200" y="996470"/>
              <a:ext cx="13716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/>
                <a:t>CuO (Cubic)</a:t>
              </a:r>
              <a:endParaRPr lang="en-US" sz="1600" b="1" i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2600" y="1524000"/>
              <a:ext cx="13334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ym typeface="Symbol"/>
                </a:rPr>
                <a:t></a:t>
              </a:r>
              <a:r>
                <a:rPr lang="en-US" b="1" i="1" baseline="-25000" dirty="0" smtClean="0">
                  <a:sym typeface="Symbol"/>
                </a:rPr>
                <a:t>D  </a:t>
              </a:r>
              <a:r>
                <a:rPr lang="en-US" b="1" i="1" dirty="0" smtClean="0">
                  <a:sym typeface="Symbol"/>
                </a:rPr>
                <a:t>=  693 K</a:t>
              </a:r>
              <a:endParaRPr lang="en-US" b="1" i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29198" y="536448"/>
            <a:ext cx="3505201" cy="2944297"/>
            <a:chOff x="5029198" y="536448"/>
            <a:chExt cx="3505201" cy="2944297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198" y="990600"/>
              <a:ext cx="3505201" cy="2237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443728" y="3172968"/>
              <a:ext cx="2819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Min GSE at a0 = 3.9 Å,  c/a = 1.15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2200" y="53644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Tetragonal</a:t>
              </a:r>
              <a:endParaRPr lang="en-US" b="1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96000" y="1005840"/>
              <a:ext cx="13716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/>
                <a:t>CuO (Tet)</a:t>
              </a:r>
              <a:endParaRPr lang="en-US" sz="1600" b="1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29301" y="1535668"/>
              <a:ext cx="13334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ym typeface="Symbol"/>
                </a:rPr>
                <a:t></a:t>
              </a:r>
              <a:r>
                <a:rPr lang="en-US" b="1" i="1" baseline="-25000" dirty="0" smtClean="0">
                  <a:sym typeface="Symbol"/>
                </a:rPr>
                <a:t>D  </a:t>
              </a:r>
              <a:r>
                <a:rPr lang="en-US" b="1" i="1" dirty="0" smtClean="0">
                  <a:sym typeface="Symbol"/>
                </a:rPr>
                <a:t>=  733 K</a:t>
              </a:r>
              <a:endParaRPr lang="en-US" b="1" i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0075" y="4011168"/>
            <a:ext cx="3438525" cy="2542032"/>
            <a:chOff x="600075" y="4011168"/>
            <a:chExt cx="3438525" cy="254203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5" y="4011168"/>
              <a:ext cx="3438525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914400" y="6245423"/>
              <a:ext cx="2819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Min GSE at a0 = 4.75 Å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91640" y="4044470"/>
              <a:ext cx="13716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err="1" smtClean="0"/>
                <a:t>CuS</a:t>
              </a:r>
              <a:r>
                <a:rPr lang="en-US" sz="1600" b="1" i="1" dirty="0" smtClean="0"/>
                <a:t> (Cubic)</a:t>
              </a:r>
              <a:endParaRPr lang="en-US" sz="1600" b="1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4724400"/>
              <a:ext cx="13334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ym typeface="Symbol"/>
                </a:rPr>
                <a:t></a:t>
              </a:r>
              <a:r>
                <a:rPr lang="en-US" b="1" i="1" baseline="-25000" dirty="0" smtClean="0">
                  <a:sym typeface="Symbol"/>
                </a:rPr>
                <a:t>D  </a:t>
              </a:r>
              <a:r>
                <a:rPr lang="en-US" b="1" i="1" dirty="0" smtClean="0">
                  <a:sym typeface="Symbol"/>
                </a:rPr>
                <a:t>=  525 K</a:t>
              </a:r>
              <a:endParaRPr lang="en-US" b="1" i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29199" y="3990668"/>
            <a:ext cx="3505201" cy="2565509"/>
            <a:chOff x="5029199" y="3990668"/>
            <a:chExt cx="3505201" cy="256550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199" y="3990668"/>
              <a:ext cx="3505201" cy="230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449824" y="6248400"/>
              <a:ext cx="2819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Min GSE at a0 = 4.5 Å,  c/a = 1.12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96000" y="4017038"/>
              <a:ext cx="13716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err="1" smtClean="0"/>
                <a:t>CuS</a:t>
              </a:r>
              <a:r>
                <a:rPr lang="en-US" sz="1600" b="1" i="1" dirty="0" smtClean="0"/>
                <a:t>(Tet)</a:t>
              </a:r>
              <a:endParaRPr lang="en-US" sz="1600" b="1" i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05501" y="4723876"/>
              <a:ext cx="13334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ym typeface="Symbol"/>
                </a:rPr>
                <a:t></a:t>
              </a:r>
              <a:r>
                <a:rPr lang="en-US" b="1" i="1" baseline="-25000" dirty="0" smtClean="0">
                  <a:sym typeface="Symbol"/>
                </a:rPr>
                <a:t>D  </a:t>
              </a:r>
              <a:r>
                <a:rPr lang="en-US" b="1" i="1" dirty="0" smtClean="0">
                  <a:sym typeface="Symbol"/>
                </a:rPr>
                <a:t>=  780 K</a:t>
              </a:r>
              <a:endParaRPr lang="en-US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65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0" y="909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CuSe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14800" y="40341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CuTe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Ground State Energies via Gibbs2:  </a:t>
            </a:r>
            <a:r>
              <a:rPr lang="en-US" sz="2800" b="1" u="sng" dirty="0" err="1" smtClean="0"/>
              <a:t>CuSe</a:t>
            </a:r>
            <a:r>
              <a:rPr lang="en-US" sz="2800" b="1" u="sng" dirty="0" smtClean="0"/>
              <a:t> &amp; </a:t>
            </a:r>
            <a:r>
              <a:rPr lang="en-US" sz="2800" b="1" u="sng" dirty="0" err="1" smtClean="0"/>
              <a:t>CuTe</a:t>
            </a:r>
            <a:endParaRPr lang="en-US" sz="2800" b="1" u="sng" dirty="0"/>
          </a:p>
        </p:txBody>
      </p:sp>
      <p:grpSp>
        <p:nvGrpSpPr>
          <p:cNvPr id="9" name="Group 8"/>
          <p:cNvGrpSpPr/>
          <p:nvPr/>
        </p:nvGrpSpPr>
        <p:grpSpPr>
          <a:xfrm>
            <a:off x="381000" y="710255"/>
            <a:ext cx="3581400" cy="3099745"/>
            <a:chOff x="381000" y="710255"/>
            <a:chExt cx="3581400" cy="309974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016543"/>
              <a:ext cx="3581400" cy="2553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62000" y="3502223"/>
              <a:ext cx="2819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Min GSE at a0 = 5.0 Å</a:t>
              </a:r>
              <a:endParaRPr lang="en-US" sz="1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76400" y="710255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Cubic</a:t>
              </a:r>
              <a:endParaRPr lang="en-US" b="1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39240" y="1054679"/>
              <a:ext cx="13716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err="1" smtClean="0"/>
                <a:t>CuSe</a:t>
              </a:r>
              <a:r>
                <a:rPr lang="en-US" sz="1600" b="1" i="1" dirty="0" smtClean="0"/>
                <a:t> (Cubic)</a:t>
              </a:r>
              <a:endParaRPr lang="en-US" sz="1600" b="1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00200" y="1700855"/>
              <a:ext cx="13334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ym typeface="Symbol"/>
                </a:rPr>
                <a:t></a:t>
              </a:r>
              <a:r>
                <a:rPr lang="en-US" b="1" i="1" baseline="-25000" dirty="0" smtClean="0">
                  <a:sym typeface="Symbol"/>
                </a:rPr>
                <a:t>D  </a:t>
              </a:r>
              <a:r>
                <a:rPr lang="en-US" b="1" i="1" dirty="0" smtClean="0">
                  <a:sym typeface="Symbol"/>
                </a:rPr>
                <a:t>=  409 K</a:t>
              </a:r>
              <a:endParaRPr lang="en-US" b="1" i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0" y="3951490"/>
            <a:ext cx="3581400" cy="2754110"/>
            <a:chOff x="381000" y="3875290"/>
            <a:chExt cx="3581400" cy="275411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875290"/>
              <a:ext cx="3581400" cy="2488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62000" y="6321623"/>
              <a:ext cx="2819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Min GSE at a0 = 5.34 Å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24000" y="3898392"/>
              <a:ext cx="13716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err="1" smtClean="0"/>
                <a:t>CuTe</a:t>
              </a:r>
              <a:r>
                <a:rPr lang="en-US" sz="1600" b="1" i="1" dirty="0" smtClean="0"/>
                <a:t> (Cubic)</a:t>
              </a:r>
              <a:endParaRPr lang="en-US" sz="1600" b="1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0200" y="4800600"/>
              <a:ext cx="13334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ym typeface="Symbol"/>
                </a:rPr>
                <a:t></a:t>
              </a:r>
              <a:r>
                <a:rPr lang="en-US" b="1" i="1" baseline="-25000" dirty="0" smtClean="0">
                  <a:sym typeface="Symbol"/>
                </a:rPr>
                <a:t>D  </a:t>
              </a:r>
              <a:r>
                <a:rPr lang="en-US" b="1" i="1" dirty="0" smtClean="0">
                  <a:sym typeface="Symbol"/>
                </a:rPr>
                <a:t>=  327 K</a:t>
              </a:r>
              <a:endParaRPr lang="en-US" b="1" i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05400" y="710255"/>
            <a:ext cx="3429000" cy="3099745"/>
            <a:chOff x="5105400" y="536448"/>
            <a:chExt cx="3429000" cy="3099745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839687"/>
              <a:ext cx="3429000" cy="2553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410200" y="3328416"/>
              <a:ext cx="2819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Min GSE at a0 = 4.75 Å,  c/a = 1.1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72200" y="53644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Tetragonal</a:t>
              </a:r>
              <a:endParaRPr lang="en-US" b="1" i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44184" y="877824"/>
              <a:ext cx="13716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err="1" smtClean="0"/>
                <a:t>CuTe</a:t>
              </a:r>
              <a:r>
                <a:rPr lang="en-US" sz="1600" b="1" i="1" dirty="0" smtClean="0"/>
                <a:t> (Tet)</a:t>
              </a:r>
              <a:endParaRPr lang="en-US" sz="1600" b="1" i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34101" y="1524000"/>
              <a:ext cx="13334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ym typeface="Symbol"/>
                </a:rPr>
                <a:t></a:t>
              </a:r>
              <a:r>
                <a:rPr lang="en-US" b="1" i="1" baseline="-25000" dirty="0" smtClean="0">
                  <a:sym typeface="Symbol"/>
                </a:rPr>
                <a:t>D  </a:t>
              </a:r>
              <a:r>
                <a:rPr lang="en-US" b="1" i="1" dirty="0" smtClean="0">
                  <a:sym typeface="Symbol"/>
                </a:rPr>
                <a:t>=  622 K</a:t>
              </a:r>
              <a:endParaRPr lang="en-US" b="1" i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05400" y="3968844"/>
            <a:ext cx="3429000" cy="2736756"/>
            <a:chOff x="5105400" y="3880452"/>
            <a:chExt cx="3429000" cy="2736756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880452"/>
              <a:ext cx="3429000" cy="2483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449824" y="6309431"/>
              <a:ext cx="2819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Min GSE at a0 = 5.05 Å,  c/a = 1.1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72200" y="3913632"/>
              <a:ext cx="13716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err="1" smtClean="0"/>
                <a:t>CuTe</a:t>
              </a:r>
              <a:r>
                <a:rPr lang="en-US" sz="1600" b="1" i="1" dirty="0" smtClean="0"/>
                <a:t> (Tet)</a:t>
              </a:r>
              <a:endParaRPr lang="en-US" sz="1600" b="1" i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34101" y="4812268"/>
              <a:ext cx="13334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ym typeface="Symbol"/>
                </a:rPr>
                <a:t></a:t>
              </a:r>
              <a:r>
                <a:rPr lang="en-US" b="1" i="1" baseline="-25000" dirty="0" smtClean="0">
                  <a:sym typeface="Symbol"/>
                </a:rPr>
                <a:t>D  </a:t>
              </a:r>
              <a:r>
                <a:rPr lang="en-US" b="1" i="1" dirty="0" smtClean="0">
                  <a:sym typeface="Symbol"/>
                </a:rPr>
                <a:t>=  489 K</a:t>
              </a:r>
              <a:endParaRPr lang="en-US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8549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Superconductivity</a:t>
            </a:r>
            <a:r>
              <a:rPr lang="en-US" altLang="en-US" dirty="0"/>
              <a:t> </a:t>
            </a:r>
            <a:r>
              <a:rPr lang="en-US" altLang="en-US" dirty="0" smtClean="0"/>
              <a:t>and  Phonons</a:t>
            </a:r>
            <a:br>
              <a:rPr lang="en-US" altLang="en-US" dirty="0" smtClean="0"/>
            </a:br>
            <a:r>
              <a:rPr lang="en-US" altLang="en-US" sz="2800" dirty="0" smtClean="0">
                <a:latin typeface="Calibri" panose="020F0502020204030204" pitchFamily="34" charset="0"/>
              </a:rPr>
              <a:t>BCS via </a:t>
            </a:r>
            <a:r>
              <a:rPr lang="en-US" altLang="en-US" sz="2800" dirty="0" err="1" smtClean="0"/>
              <a:t>Eliashberg</a:t>
            </a:r>
            <a:r>
              <a:rPr lang="en-US" altLang="en-US" sz="2800" dirty="0" smtClean="0"/>
              <a:t>-McMillan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435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90912"/>
            <a:ext cx="81740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47912"/>
            <a:ext cx="6765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05312"/>
            <a:ext cx="405606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255712" y="5472112"/>
            <a:ext cx="6516688" cy="695325"/>
            <a:chOff x="-914338" y="4724400"/>
            <a:chExt cx="6516377" cy="694793"/>
          </a:xfrm>
        </p:grpSpPr>
        <p:sp>
          <p:nvSpPr>
            <p:cNvPr id="49160" name="TextBox 2"/>
            <p:cNvSpPr txBox="1">
              <a:spLocks noChangeArrowheads="1"/>
            </p:cNvSpPr>
            <p:nvPr/>
          </p:nvSpPr>
          <p:spPr bwMode="auto">
            <a:xfrm>
              <a:off x="-914338" y="4800542"/>
              <a:ext cx="4724175" cy="522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2813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dirty="0" smtClean="0">
                  <a:solidFill>
                    <a:srgbClr val="0070C0"/>
                  </a:solidFill>
                  <a:latin typeface="Comic Sans MS" pitchFamily="66" charset="0"/>
                  <a:cs typeface="Arial" charset="0"/>
                </a:rPr>
                <a:t>To get </a:t>
              </a:r>
              <a:r>
                <a:rPr lang="en-US" altLang="en-US" sz="2800" b="1" dirty="0" smtClean="0">
                  <a:solidFill>
                    <a:srgbClr val="0070C0"/>
                  </a:solidFill>
                  <a:latin typeface="Comic Sans MS" pitchFamily="66" charset="0"/>
                  <a:cs typeface="Arial" charset="0"/>
                  <a:sym typeface="Symbol"/>
                </a:rPr>
                <a:t>, </a:t>
              </a:r>
              <a:r>
                <a:rPr lang="en-US" altLang="en-US" sz="2800" dirty="0" smtClean="0">
                  <a:solidFill>
                    <a:srgbClr val="0070C0"/>
                  </a:solidFill>
                  <a:latin typeface="Comic Sans MS" pitchFamily="66" charset="0"/>
                  <a:cs typeface="Arial" charset="0"/>
                  <a:sym typeface="Symbol"/>
                </a:rPr>
                <a:t>n</a:t>
              </a:r>
              <a:r>
                <a:rPr lang="en-US" altLang="en-US" sz="2800" dirty="0" smtClean="0">
                  <a:solidFill>
                    <a:srgbClr val="0070C0"/>
                  </a:solidFill>
                  <a:latin typeface="Comic Sans MS" pitchFamily="66" charset="0"/>
                  <a:cs typeface="Arial" charset="0"/>
                </a:rPr>
                <a:t>eed to compute </a:t>
              </a:r>
            </a:p>
          </p:txBody>
        </p:sp>
        <p:pic>
          <p:nvPicPr>
            <p:cNvPr id="4916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4724400"/>
              <a:ext cx="990600" cy="694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2" name="TextBox 3"/>
            <p:cNvSpPr txBox="1">
              <a:spLocks noChangeArrowheads="1"/>
            </p:cNvSpPr>
            <p:nvPr/>
          </p:nvSpPr>
          <p:spPr bwMode="auto">
            <a:xfrm>
              <a:off x="5333764" y="4800542"/>
              <a:ext cx="268275" cy="518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2813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smtClean="0">
                  <a:solidFill>
                    <a:srgbClr val="0070C0"/>
                  </a:solidFill>
                  <a:latin typeface="Comic Sans MS" pitchFamily="66" charset="0"/>
                  <a:cs typeface="Arial" charset="0"/>
                </a:rPr>
                <a:t>!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29356" y="2347912"/>
            <a:ext cx="4144169" cy="3471862"/>
            <a:chOff x="4129356" y="2347912"/>
            <a:chExt cx="4144169" cy="3471862"/>
          </a:xfrm>
        </p:grpSpPr>
        <p:sp>
          <p:nvSpPr>
            <p:cNvPr id="3" name="Oval 2"/>
            <p:cNvSpPr/>
            <p:nvPr/>
          </p:nvSpPr>
          <p:spPr>
            <a:xfrm>
              <a:off x="4622800" y="2347912"/>
              <a:ext cx="3149600" cy="7762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29356" y="3124200"/>
              <a:ext cx="4144169" cy="2695574"/>
              <a:chOff x="4149904" y="3124200"/>
              <a:chExt cx="4144169" cy="2695574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4149904" y="3490912"/>
                <a:ext cx="4144169" cy="232886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NB!  The “double deltas” will be approximated by </a:t>
                </a:r>
                <a:r>
                  <a:rPr lang="en-US" b="1" i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two Gaussians </a:t>
                </a:r>
                <a:r>
                  <a:rPr lang="en-US" b="1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of width “sigma (</a:t>
                </a:r>
                <a:r>
                  <a:rPr lang="en-US" b="1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/>
                  </a:rPr>
                  <a:t>)” whose numerical convergence is governed by imposed precision limits and basis set symmetry. Con </a:t>
                </a:r>
                <a:r>
                  <a:rPr lang="en-US" b="1" i="1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/>
                  </a:rPr>
                  <a:t>Quidado</a:t>
                </a:r>
                <a:r>
                  <a:rPr lang="en-US" b="1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/>
                  </a:rPr>
                  <a:t>!</a:t>
                </a:r>
                <a:endParaRPr lang="en-US" b="1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 flipH="1" flipV="1">
                <a:off x="6221988" y="3124200"/>
                <a:ext cx="1" cy="36671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0310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Eliashberg</a:t>
            </a:r>
            <a:r>
              <a:rPr lang="en-US" dirty="0" smtClean="0"/>
              <a:t>-McMillan-Allen-Dynes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560539"/>
              </p:ext>
            </p:extLst>
          </p:nvPr>
        </p:nvGraphicFramePr>
        <p:xfrm>
          <a:off x="914400" y="1371600"/>
          <a:ext cx="676463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Equation" r:id="rId3" imgW="2489040" imgH="342720" progId="Equation.DSMT4">
                  <p:embed/>
                </p:oleObj>
              </mc:Choice>
              <mc:Fallback>
                <p:oleObj name="Equation" r:id="rId3" imgW="24890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371600"/>
                        <a:ext cx="6764635" cy="93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57204"/>
              </p:ext>
            </p:extLst>
          </p:nvPr>
        </p:nvGraphicFramePr>
        <p:xfrm>
          <a:off x="2036589" y="2667000"/>
          <a:ext cx="4211811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Equation" r:id="rId5" imgW="1841400" imgH="469800" progId="Equation.DSMT4">
                  <p:embed/>
                </p:oleObj>
              </mc:Choice>
              <mc:Fallback>
                <p:oleObj name="Equation" r:id="rId5" imgW="18414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6589" y="2667000"/>
                        <a:ext cx="4211811" cy="107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806153"/>
              </p:ext>
            </p:extLst>
          </p:nvPr>
        </p:nvGraphicFramePr>
        <p:xfrm>
          <a:off x="1752600" y="4114800"/>
          <a:ext cx="486156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Equation" r:id="rId7" imgW="2209680" imgH="507960" progId="Equation.DSMT4">
                  <p:embed/>
                </p:oleObj>
              </mc:Choice>
              <mc:Fallback>
                <p:oleObj name="Equation" r:id="rId7" imgW="22096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2600" y="4114800"/>
                        <a:ext cx="486156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726668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Let’s Go!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0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3075" y="81894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CuSe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T</a:t>
            </a:r>
            <a:r>
              <a:rPr lang="en-US" sz="2800" b="1" baseline="-25000" dirty="0" smtClean="0"/>
              <a:t>C</a:t>
            </a:r>
            <a:endParaRPr lang="en-US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650545" y="0"/>
            <a:ext cx="2590797" cy="6723713"/>
            <a:chOff x="650545" y="0"/>
            <a:chExt cx="2590797" cy="6723713"/>
          </a:xfrm>
        </p:grpSpPr>
        <p:sp>
          <p:nvSpPr>
            <p:cNvPr id="6" name="TextBox 5"/>
            <p:cNvSpPr txBox="1"/>
            <p:nvPr/>
          </p:nvSpPr>
          <p:spPr>
            <a:xfrm>
              <a:off x="721056" y="4114800"/>
              <a:ext cx="247074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33513" algn="l"/>
                </a:tabLst>
              </a:pPr>
              <a:r>
                <a:rPr lang="en-US" sz="2000" b="1" dirty="0">
                  <a:sym typeface="Symbol"/>
                </a:rPr>
                <a:t></a:t>
              </a:r>
              <a:r>
                <a:rPr lang="en-US" sz="2000" b="1" baseline="-25000" dirty="0">
                  <a:sym typeface="Symbol"/>
                </a:rPr>
                <a:t>D</a:t>
              </a:r>
              <a:r>
                <a:rPr lang="en-US" sz="2000" b="1" dirty="0">
                  <a:sym typeface="Symbol"/>
                </a:rPr>
                <a:t> = </a:t>
              </a:r>
              <a:r>
                <a:rPr lang="en-US" sz="2000" b="1" dirty="0" smtClean="0">
                  <a:sym typeface="Symbol"/>
                </a:rPr>
                <a:t>409 K; </a:t>
              </a:r>
              <a:r>
                <a:rPr lang="en-US" sz="2000" b="1" baseline="30000" dirty="0" smtClean="0">
                  <a:sym typeface="Symbol"/>
                </a:rPr>
                <a:t>*</a:t>
              </a:r>
              <a:r>
                <a:rPr lang="en-US" sz="2000" b="1" dirty="0" smtClean="0">
                  <a:sym typeface="Symbol"/>
                </a:rPr>
                <a:t> = 0.0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Cubic</a:t>
              </a:r>
              <a:endParaRPr lang="en-US" b="1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9144" y="6262048"/>
              <a:ext cx="2215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T</a:t>
              </a:r>
              <a:r>
                <a:rPr lang="en-US" sz="2400" b="1" baseline="-25000" dirty="0" smtClean="0"/>
                <a:t>C</a:t>
              </a:r>
              <a:r>
                <a:rPr lang="en-US" sz="2400" b="1" dirty="0" smtClean="0"/>
                <a:t>(max) ~ </a:t>
              </a:r>
              <a:r>
                <a:rPr lang="en-US" sz="2400" b="1" u="sng" dirty="0" smtClean="0">
                  <a:solidFill>
                    <a:schemeClr val="accent1"/>
                  </a:solidFill>
                </a:rPr>
                <a:t>17</a:t>
              </a:r>
              <a:r>
                <a:rPr lang="en-US" sz="2400" b="1" dirty="0" smtClean="0"/>
                <a:t> K</a:t>
              </a:r>
              <a:endParaRPr lang="en-US" sz="2400" b="1" dirty="0"/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399" y="304800"/>
              <a:ext cx="2023385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45" y="2395536"/>
              <a:ext cx="2590797" cy="1719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526" y="4514910"/>
              <a:ext cx="2589816" cy="1658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334001" y="0"/>
            <a:ext cx="2590800" cy="6705600"/>
            <a:chOff x="5334001" y="0"/>
            <a:chExt cx="2590800" cy="6705600"/>
          </a:xfrm>
        </p:grpSpPr>
        <p:sp>
          <p:nvSpPr>
            <p:cNvPr id="10" name="TextBox 9"/>
            <p:cNvSpPr txBox="1"/>
            <p:nvPr/>
          </p:nvSpPr>
          <p:spPr>
            <a:xfrm>
              <a:off x="6172200" y="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Tetragonal</a:t>
              </a:r>
              <a:endParaRPr lang="en-US" b="1" i="1" dirty="0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522" y="341313"/>
              <a:ext cx="1993588" cy="1944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1" y="2395537"/>
              <a:ext cx="2590800" cy="1719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1" y="4521050"/>
              <a:ext cx="2590800" cy="1664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562600" y="6243935"/>
              <a:ext cx="2215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T</a:t>
              </a:r>
              <a:r>
                <a:rPr lang="en-US" sz="2400" b="1" baseline="-25000" dirty="0" smtClean="0"/>
                <a:t>C</a:t>
              </a:r>
              <a:r>
                <a:rPr lang="en-US" sz="2400" b="1" dirty="0" smtClean="0"/>
                <a:t>(max) ~ </a:t>
              </a:r>
              <a:r>
                <a:rPr lang="en-US" sz="2400" b="1" u="sng" dirty="0" smtClean="0">
                  <a:solidFill>
                    <a:schemeClr val="accent1"/>
                  </a:solidFill>
                </a:rPr>
                <a:t>36</a:t>
              </a:r>
              <a:r>
                <a:rPr lang="en-US" sz="2400" b="1" dirty="0" smtClean="0"/>
                <a:t> K</a:t>
              </a:r>
              <a:endParaRPr lang="en-US" sz="2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10200" y="4114800"/>
              <a:ext cx="247074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tabLst>
                  <a:tab pos="1433513" algn="l"/>
                </a:tabLst>
              </a:pPr>
              <a:r>
                <a:rPr lang="en-US" sz="2000" b="1" dirty="0">
                  <a:sym typeface="Symbol"/>
                </a:rPr>
                <a:t></a:t>
              </a:r>
              <a:r>
                <a:rPr lang="en-US" sz="2000" b="1" baseline="-25000" dirty="0">
                  <a:sym typeface="Symbol"/>
                </a:rPr>
                <a:t>D</a:t>
              </a:r>
              <a:r>
                <a:rPr lang="en-US" sz="2000" b="1" dirty="0">
                  <a:sym typeface="Symbol"/>
                </a:rPr>
                <a:t> = </a:t>
              </a:r>
              <a:r>
                <a:rPr lang="en-US" sz="2000" b="1" dirty="0" smtClean="0">
                  <a:sym typeface="Symbol"/>
                </a:rPr>
                <a:t>623 K; </a:t>
              </a:r>
              <a:r>
                <a:rPr lang="en-US" sz="2000" b="1" baseline="30000" dirty="0" smtClean="0">
                  <a:sym typeface="Symbol"/>
                </a:rPr>
                <a:t>*</a:t>
              </a:r>
              <a:r>
                <a:rPr lang="en-US" sz="2000" b="1" dirty="0" smtClean="0">
                  <a:sym typeface="Symbol"/>
                </a:rPr>
                <a:t> = 0.0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07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12184</TotalTime>
  <Words>702</Words>
  <Application>Microsoft Office PowerPoint</Application>
  <PresentationFormat>On-screen Show (4:3)</PresentationFormat>
  <Paragraphs>139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Blank</vt:lpstr>
      <vt:lpstr>3_Blank</vt:lpstr>
      <vt:lpstr>2_Blank</vt:lpstr>
      <vt:lpstr>4_Blank</vt:lpstr>
      <vt:lpstr>Equation</vt:lpstr>
      <vt:lpstr>Setup</vt:lpstr>
      <vt:lpstr>PowerPoint Presentation</vt:lpstr>
      <vt:lpstr> – Our Computational Tool Box – </vt:lpstr>
      <vt:lpstr>PowerPoint Presentation</vt:lpstr>
      <vt:lpstr>PowerPoint Presentation</vt:lpstr>
      <vt:lpstr>PowerPoint Presentation</vt:lpstr>
      <vt:lpstr>Superconductivity and  Phonons BCS via Eliashberg-McMillan</vt:lpstr>
      <vt:lpstr>Eliashberg-McMillan-Allen-Dynes</vt:lpstr>
      <vt:lpstr>PowerPoint Presentation</vt:lpstr>
      <vt:lpstr>PowerPoint Presentation</vt:lpstr>
      <vt:lpstr>PowerPoint Presentation</vt:lpstr>
      <vt:lpstr>OK...Now What About CuO?  Well?</vt:lpstr>
      <vt:lpstr>PowerPoint Presentation</vt:lpstr>
      <vt:lpstr>So What Else is New?</vt:lpstr>
      <vt:lpstr>At the End of the Day... Can We Actually Make Any of this Stuff?</vt:lpstr>
      <vt:lpstr>Aluminum (Quantum-ESPESSO Example)</vt:lpstr>
    </vt:vector>
  </TitlesOfParts>
  <Company>W2AGZ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Michael Grant</dc:creator>
  <cp:lastModifiedBy>Paul Michael Grant</cp:lastModifiedBy>
  <cp:revision>95</cp:revision>
  <cp:lastPrinted>2015-02-10T22:17:43Z</cp:lastPrinted>
  <dcterms:created xsi:type="dcterms:W3CDTF">2015-02-09T00:41:57Z</dcterms:created>
  <dcterms:modified xsi:type="dcterms:W3CDTF">2015-02-28T19:14:14Z</dcterms:modified>
</cp:coreProperties>
</file>