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7" r:id="rId4"/>
    <p:sldId id="256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218D6-4A5B-4AD0-B512-449C29C9666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CAA8D-E395-46B4-8B80-312E18DD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A266-D2C5-475C-A6AC-AECD15B5EE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6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5C56-63A9-4ECF-B822-12C4021C733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3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5C56-63A9-4ECF-B822-12C4021C733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CAA8D-E395-46B4-8B80-312E18DD7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98E094-08F2-4240-B01A-560398A6A288}" type="slidenum">
              <a:rPr lang="en-US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/>
            <a:fld id="{6CDFFBC2-F202-4FC4-BB18-C9A456CE9453}" type="slidenum">
              <a:rPr lang="en-US" altLang="en-US" sz="1100"/>
              <a:pPr algn="r"/>
              <a:t>11</a:t>
            </a:fld>
            <a:endParaRPr lang="en-US" altLang="en-US" sz="11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0225"/>
            <a:ext cx="5026025" cy="4446588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BD98E4-AC6B-4620-856B-4217DEA550F8}" type="slidenum">
              <a:rPr lang="en-US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/>
            <a:fld id="{6D504ECC-C03F-4FC4-8729-CC420BE08A61}" type="slidenum">
              <a:rPr lang="en-US" altLang="en-US" sz="1100"/>
              <a:pPr algn="r"/>
              <a:t>12</a:t>
            </a:fld>
            <a:endParaRPr lang="en-US" altLang="en-US" sz="11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0225"/>
            <a:ext cx="5026025" cy="4446588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F0C80-28FD-4499-91B5-266464E214F5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950B3-1EF6-4952-B0AA-DB1830A4B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A6393E-F507-4961-ABB2-1DA4AD109135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A0325-EB65-418A-A624-850336D7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7E15E-2A68-4072-8C0E-8A707EFA8A1F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641DD-BCFC-4A58-AB5C-7C44FEEC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D6A5F-1973-4B8F-B37E-8860A39B0917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7D446-02CA-43A0-AFAE-4E77F805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18CE1-CF50-4748-A5F8-446DD1D11C1C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BB289F-B144-4D43-99E4-4A0EB69E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F1C2ED-E9BB-4282-81EA-149E56979A33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B3CF8-38CF-4476-BC33-8F940756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66FFC-FE8C-4610-9FEA-38279C88DD61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D1212-F6F5-4640-BB3B-C130FF675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9B0A1-4FA7-4EC5-983F-6C6320483569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7EAE33-6378-4CC8-A177-5174E6D0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85880-CDB3-4DE9-A6AB-FDD2E321B1FE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A1533-17F7-4DF2-BB4D-932A19D8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B6E33-E491-4502-B2F1-E058200A4457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FC3BC-7200-415A-8DF8-A8FBE271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3A276-06E0-42F5-B317-4409670BD3E6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A3917-554C-4918-A86C-4D724BDBB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9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5154-EAA4-4C3A-9BFE-8A53B4335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ED36-1707-4EF9-AFF2-1B1A6542FC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F344-287B-4526-A29E-4898170B3A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D657-483B-4E14-BE9D-9117EC7B5D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1244-445F-4168-A854-CFD5ADB371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B55F-B350-46F7-AC95-C36B4ED59D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47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5613-DABF-44D6-9694-FC89E0E5F3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73AA-2DC3-4ACF-B126-007559BE2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07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A4C2-CD32-4579-BB49-C5D9B84CB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A092-007B-4C9C-A168-DA34A772BF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17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C173-2FF4-4C08-AFDF-D588A0FA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71A1-B83A-457C-A261-EED4BCF674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5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C2CE-AADE-41EF-9BA8-839A8CB97F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E371-E2EC-4068-9FF3-A3EC011B06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4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3F54-9A42-40E3-8E27-87E918271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E87D-36EC-466B-B9DE-79558E91A5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FCD1-3929-4A3A-B6D9-59593F16CD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2F30-30D2-4106-836B-04F0917565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D211-6744-4229-BCE9-65AA17A27A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BB79-6E17-461C-9C41-A9C983C8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9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E2F5-0599-44E4-86E1-31E6568585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7DFD-DD24-4311-93B3-9B90A17A30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128BD-AEBD-42CF-801E-041318C85BCF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43BC7-B4A3-4F9F-A6C0-F60D8B5012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99AEB0-61DA-4E68-B068-32FE7ECE3F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2F18F-5A73-464C-9598-CEBEFBF905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1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1"/>
          <p:cNvGrpSpPr>
            <a:grpSpLocks/>
          </p:cNvGrpSpPr>
          <p:nvPr/>
        </p:nvGrpSpPr>
        <p:grpSpPr bwMode="auto">
          <a:xfrm>
            <a:off x="304800" y="152400"/>
            <a:ext cx="8534400" cy="2171700"/>
            <a:chOff x="152400" y="112729"/>
            <a:chExt cx="8839200" cy="2439988"/>
          </a:xfrm>
        </p:grpSpPr>
        <p:grpSp>
          <p:nvGrpSpPr>
            <p:cNvPr id="53256" name="Group 4"/>
            <p:cNvGrpSpPr>
              <a:grpSpLocks/>
            </p:cNvGrpSpPr>
            <p:nvPr/>
          </p:nvGrpSpPr>
          <p:grpSpPr bwMode="auto">
            <a:xfrm>
              <a:off x="3048000" y="112729"/>
              <a:ext cx="3048000" cy="2438400"/>
              <a:chOff x="3124200" y="304800"/>
              <a:chExt cx="3048000" cy="2438400"/>
            </a:xfrm>
          </p:grpSpPr>
          <p:pic>
            <p:nvPicPr>
              <p:cNvPr id="53265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14775" y="1600200"/>
                <a:ext cx="1419225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itle 3"/>
              <p:cNvSpPr txBox="1">
                <a:spLocks/>
              </p:cNvSpPr>
              <p:nvPr/>
            </p:nvSpPr>
            <p:spPr bwMode="auto">
              <a:xfrm>
                <a:off x="3124030" y="304800"/>
                <a:ext cx="3048340" cy="11432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To 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Electric</a:t>
                </a:r>
                <a:br>
                  <a:rPr lang="en-US" altLang="en-US" sz="2000" b="1" kern="0" dirty="0" smtClean="0">
                    <a:solidFill>
                      <a:srgbClr val="000000"/>
                    </a:solidFill>
                  </a:rPr>
                </a:b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Power Delivered</a:t>
                </a:r>
              </a:p>
            </p:txBody>
          </p:sp>
        </p:grpSp>
        <p:grpSp>
          <p:nvGrpSpPr>
            <p:cNvPr id="53257" name="Group 7"/>
            <p:cNvGrpSpPr>
              <a:grpSpLocks/>
            </p:cNvGrpSpPr>
            <p:nvPr/>
          </p:nvGrpSpPr>
          <p:grpSpPr bwMode="auto">
            <a:xfrm>
              <a:off x="152400" y="112729"/>
              <a:ext cx="2743200" cy="2439988"/>
              <a:chOff x="6324600" y="457200"/>
              <a:chExt cx="2743200" cy="2439988"/>
            </a:xfrm>
          </p:grpSpPr>
          <p:sp>
            <p:nvSpPr>
              <p:cNvPr id="9" name="Title 3"/>
              <p:cNvSpPr txBox="1">
                <a:spLocks/>
              </p:cNvSpPr>
              <p:nvPr/>
            </p:nvSpPr>
            <p:spPr bwMode="auto">
              <a:xfrm>
                <a:off x="6324600" y="457200"/>
                <a:ext cx="2742520" cy="11432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From </a:t>
                </a:r>
                <a:br>
                  <a:rPr lang="en-US" altLang="en-US" sz="2000" b="1" kern="0" dirty="0" smtClean="0">
                    <a:solidFill>
                      <a:srgbClr val="000000"/>
                    </a:solidFill>
                  </a:rPr>
                </a:b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Electrons</a:t>
                </a:r>
                <a:br>
                  <a:rPr lang="en-US" altLang="en-US" sz="2000" b="1" kern="0" dirty="0" smtClean="0">
                    <a:solidFill>
                      <a:srgbClr val="000000"/>
                    </a:solidFill>
                  </a:rPr>
                </a:b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Paired</a:t>
                </a:r>
              </a:p>
            </p:txBody>
          </p:sp>
          <p:pic>
            <p:nvPicPr>
              <p:cNvPr id="53264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15538" y="1752600"/>
                <a:ext cx="1524000" cy="114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258" name="Group 10"/>
            <p:cNvGrpSpPr>
              <a:grpSpLocks/>
            </p:cNvGrpSpPr>
            <p:nvPr/>
          </p:nvGrpSpPr>
          <p:grpSpPr bwMode="auto">
            <a:xfrm>
              <a:off x="6248400" y="112729"/>
              <a:ext cx="2743200" cy="2438400"/>
              <a:chOff x="6248400" y="304800"/>
              <a:chExt cx="2743200" cy="2438400"/>
            </a:xfrm>
          </p:grpSpPr>
          <p:grpSp>
            <p:nvGrpSpPr>
              <p:cNvPr id="53259" name="Group 2"/>
              <p:cNvGrpSpPr>
                <a:grpSpLocks/>
              </p:cNvGrpSpPr>
              <p:nvPr/>
            </p:nvGrpSpPr>
            <p:grpSpPr bwMode="auto">
              <a:xfrm>
                <a:off x="6248400" y="304800"/>
                <a:ext cx="2743200" cy="2438400"/>
                <a:chOff x="6324600" y="457200"/>
                <a:chExt cx="2743200" cy="2438400"/>
              </a:xfrm>
            </p:grpSpPr>
            <p:sp>
              <p:nvSpPr>
                <p:cNvPr id="14" name="Title 3"/>
                <p:cNvSpPr txBox="1">
                  <a:spLocks/>
                </p:cNvSpPr>
                <p:nvPr/>
              </p:nvSpPr>
              <p:spPr bwMode="auto">
                <a:xfrm>
                  <a:off x="6325280" y="457200"/>
                  <a:ext cx="2742520" cy="1143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kern="0" dirty="0" smtClean="0">
                      <a:solidFill>
                        <a:srgbClr val="000000"/>
                      </a:solidFill>
                    </a:rPr>
                    <a:t>…And…   </a:t>
                  </a:r>
                  <a:br>
                    <a:rPr lang="en-US" altLang="en-US" sz="2000" b="1" kern="0" dirty="0" smtClean="0">
                      <a:solidFill>
                        <a:srgbClr val="000000"/>
                      </a:solidFill>
                    </a:rPr>
                  </a:br>
                  <a:r>
                    <a:rPr lang="en-US" altLang="en-US" sz="2000" b="1" kern="0" dirty="0" smtClean="0">
                      <a:solidFill>
                        <a:srgbClr val="000000"/>
                      </a:solidFill>
                    </a:rPr>
                    <a:t>Back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kern="0" dirty="0" smtClean="0">
                      <a:solidFill>
                        <a:srgbClr val="000000"/>
                      </a:solidFill>
                    </a:rPr>
                    <a:t>Again</a:t>
                  </a:r>
                </a:p>
              </p:txBody>
            </p:sp>
            <p:pic>
              <p:nvPicPr>
                <p:cNvPr id="53262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15538" y="1751012"/>
                  <a:ext cx="1524000" cy="1144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7248752" y="1992101"/>
                <a:ext cx="723446" cy="3692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BBE0E3">
                        <a:lumMod val="75000"/>
                      </a:srgbClr>
                    </a:solidFill>
                    <a:latin typeface="Arial" charset="0"/>
                    <a:cs typeface="Arial" charset="0"/>
                  </a:rPr>
                  <a:t>?</a:t>
                </a:r>
              </a:p>
            </p:txBody>
          </p:sp>
        </p:grp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2438400"/>
            <a:ext cx="83312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70C0"/>
                </a:solidFill>
              </a:rPr>
              <a:t>-- A Personal Journey in Applied Physics --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70C0"/>
                </a:solidFill>
              </a:rPr>
              <a:t>-- IBM, EPRI, and Beyond --</a:t>
            </a:r>
          </a:p>
        </p:txBody>
      </p:sp>
      <p:sp>
        <p:nvSpPr>
          <p:cNvPr id="53252" name="TextBox 16"/>
          <p:cNvSpPr txBox="1">
            <a:spLocks noChangeArrowheads="1"/>
          </p:cNvSpPr>
          <p:nvPr/>
        </p:nvSpPr>
        <p:spPr bwMode="auto">
          <a:xfrm>
            <a:off x="2038350" y="3200400"/>
            <a:ext cx="512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Paul M. Grant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3733800"/>
            <a:ext cx="25146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prstClr val="black"/>
                </a:solidFill>
                <a:cs typeface="Arial" charset="0"/>
              </a:rPr>
              <a:t>IBM (1953-1993)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Joined 1953 (age 17)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SAGE/NORAD (MIT)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Clarkson/Harvard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Magneto-optics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Displays/Printers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Organic Conductors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DFT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Superconductivity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High-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Tc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Sabbatical (UNAM)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0088" y="3733800"/>
            <a:ext cx="25146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prstClr val="black"/>
                </a:solidFill>
                <a:cs typeface="Arial" charset="0"/>
              </a:rPr>
              <a:t>EPRI (1993-2005)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High-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Tc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 Power Apps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Wide 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Bandgap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 SCs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Power Electronics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“Hot” Fusion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“Smart Grid”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“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SuperGrid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Visionary Energy Societies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732213"/>
            <a:ext cx="28194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prstClr val="black"/>
                </a:solidFill>
                <a:cs typeface="Arial" charset="0"/>
              </a:rPr>
              <a:t>W2AGZ (2005-?)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Tet-CuO (Stanford)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“Proxy” DFT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RTSC via DFT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IASS Potsdam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solidFill>
                  <a:srgbClr val="009900"/>
                </a:solidFill>
                <a:cs typeface="Arial" charset="0"/>
              </a:rPr>
              <a:t>Dual Use of NG Pipeline ROWs for Co-transport of Electricity via HTSC Cables (e.g., Keystone)</a:t>
            </a:r>
          </a:p>
        </p:txBody>
      </p:sp>
    </p:spTree>
    <p:extLst>
      <p:ext uri="{BB962C8B-B14F-4D97-AF65-F5344CB8AC3E}">
        <p14:creationId xmlns:p14="http://schemas.microsoft.com/office/powerpoint/2010/main" val="33187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The Take-Home...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7696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Wisdom gained (</a:t>
            </a:r>
            <a:r>
              <a:rPr lang="en-US" sz="3600" i="1" u="sng"/>
              <a:t>so far</a:t>
            </a:r>
            <a:r>
              <a:rPr lang="en-US" sz="3600"/>
              <a:t>!) from a lifetime career in </a:t>
            </a:r>
          </a:p>
          <a:p>
            <a:pPr algn="ctr"/>
            <a:r>
              <a:rPr lang="en-US" sz="3600"/>
              <a:t>Industrial and Applied Physics...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3810000"/>
            <a:ext cx="838200" cy="1905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“You can’t always get what you want…”</a:t>
            </a:r>
          </a:p>
        </p:txBody>
      </p:sp>
      <p:graphicFrame>
        <p:nvGraphicFramePr>
          <p:cNvPr id="2105" name="Object 57"/>
          <p:cNvGraphicFramePr>
            <a:graphicFrameLocks noChangeAspect="1"/>
          </p:cNvGraphicFramePr>
          <p:nvPr/>
        </p:nvGraphicFramePr>
        <p:xfrm>
          <a:off x="609600" y="1624013"/>
          <a:ext cx="792480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4" imgW="2619048" imgH="1628571" progId="">
                  <p:embed/>
                </p:oleObj>
              </mc:Choice>
              <mc:Fallback>
                <p:oleObj name="Photo Editor Photo" r:id="rId4" imgW="2619048" imgH="16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24013"/>
                        <a:ext cx="7924800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3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“…you get what you need!”</a:t>
            </a:r>
          </a:p>
        </p:txBody>
      </p:sp>
      <p:graphicFrame>
        <p:nvGraphicFramePr>
          <p:cNvPr id="3128" name="Object 56"/>
          <p:cNvGraphicFramePr>
            <a:graphicFrameLocks noChangeAspect="1"/>
          </p:cNvGraphicFramePr>
          <p:nvPr/>
        </p:nvGraphicFramePr>
        <p:xfrm>
          <a:off x="1066800" y="1133475"/>
          <a:ext cx="68580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hoto Editor Photo" r:id="rId4" imgW="3809524" imgH="3095238" progId="">
                  <p:embed/>
                </p:oleObj>
              </mc:Choice>
              <mc:Fallback>
                <p:oleObj name="Photo Editor Photo" r:id="rId4" imgW="3809524" imgH="30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33475"/>
                        <a:ext cx="6858000" cy="557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The 2014 PMG </a:t>
            </a:r>
            <a:r>
              <a:rPr lang="en-US" sz="4000" b="1" dirty="0" smtClean="0">
                <a:solidFill>
                  <a:srgbClr val="00B0F0"/>
                </a:solidFill>
                <a:latin typeface="Goudy Stout" panose="0202090407030B020401" pitchFamily="18" charset="0"/>
              </a:rPr>
              <a:t>DLAP Tour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August - November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Applied Superconductivity Conference (Charlotte, Luncheon Speaker)</a:t>
            </a:r>
          </a:p>
          <a:p>
            <a:r>
              <a:rPr lang="en-US" dirty="0" smtClean="0"/>
              <a:t>Clarkson University (Potsdam NY, Physics Colloquium &amp; Lunch)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NY APA </a:t>
            </a:r>
            <a:r>
              <a:rPr lang="en-US" u="sng" dirty="0" smtClean="0"/>
              <a:t>Sectional</a:t>
            </a:r>
            <a:r>
              <a:rPr lang="en-US" dirty="0" smtClean="0"/>
              <a:t> (SUNY Plattsburg, Plenary &amp; Lunches)</a:t>
            </a:r>
          </a:p>
          <a:p>
            <a:r>
              <a:rPr lang="en-US" dirty="0" smtClean="0"/>
              <a:t>Mid-Hudson Valley (Meetings with Physics faculty, Marist and Vassar Colleges)</a:t>
            </a:r>
          </a:p>
          <a:p>
            <a:r>
              <a:rPr lang="en-US" dirty="0" smtClean="0"/>
              <a:t>Mid-Atlantic </a:t>
            </a:r>
            <a:r>
              <a:rPr lang="en-US" u="sng" dirty="0" smtClean="0"/>
              <a:t>Sectional</a:t>
            </a:r>
            <a:r>
              <a:rPr lang="en-US" dirty="0" smtClean="0"/>
              <a:t> (Penn State, Panel Discussion)</a:t>
            </a:r>
          </a:p>
          <a:p>
            <a:r>
              <a:rPr lang="en-US" dirty="0" smtClean="0"/>
              <a:t>St. Mary’s Honors College (St. </a:t>
            </a:r>
            <a:r>
              <a:rPr lang="en-US" dirty="0" err="1" smtClean="0"/>
              <a:t>Marys</a:t>
            </a:r>
            <a:r>
              <a:rPr lang="en-US" dirty="0" smtClean="0"/>
              <a:t> MD., Invited Lecture &amp; Lunch)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Four Corners </a:t>
            </a:r>
            <a:r>
              <a:rPr lang="en-US" u="sng" dirty="0" smtClean="0"/>
              <a:t>Sectional</a:t>
            </a:r>
            <a:r>
              <a:rPr lang="en-US" dirty="0" smtClean="0"/>
              <a:t> (UVU, Orem UT, Plenary &amp; Lunches)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Far West </a:t>
            </a:r>
            <a:r>
              <a:rPr lang="en-US" u="sng" dirty="0" smtClean="0"/>
              <a:t>Sectional </a:t>
            </a:r>
            <a:r>
              <a:rPr lang="en-US" dirty="0" smtClean="0"/>
              <a:t>(UN Reno, Invited  Talk &amp; Lunches)</a:t>
            </a:r>
          </a:p>
          <a:p>
            <a:r>
              <a:rPr lang="en-US" dirty="0" smtClean="0"/>
              <a:t>San Jose State University (San Jose, Monthly Science Seminar &amp; Lunch-Student Discussions)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err="1" smtClean="0"/>
              <a:t>Ohlone</a:t>
            </a:r>
            <a:r>
              <a:rPr lang="en-US" dirty="0" smtClean="0"/>
              <a:t> College (Fremont CA, Discussions with Science Students &amp; Faculty)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18386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400" b="1" i="1" dirty="0" smtClean="0">
                <a:solidFill>
                  <a:srgbClr val="00B050"/>
                </a:solidFill>
              </a:rPr>
              <a:t>The most fun. 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Buiochas</a:t>
            </a:r>
            <a:r>
              <a:rPr lang="en-US" sz="2400" b="1" i="1" dirty="0" smtClean="0">
                <a:solidFill>
                  <a:srgbClr val="00B050"/>
                </a:solidFill>
              </a:rPr>
              <a:t>,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Alainn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Garnion</a:t>
            </a:r>
            <a:r>
              <a:rPr lang="en-US" sz="2400" b="1" i="1" dirty="0" smtClean="0">
                <a:solidFill>
                  <a:srgbClr val="00B050"/>
                </a:solidFill>
              </a:rPr>
              <a:t> Crystal!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54496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75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largest percentage of Physics PhDs found initial employment in Postdoctoral and other temporary positions…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1354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75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…but a significant number of graduates went straight into potentially permanent employment in the private sector.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90448"/>
            <a:ext cx="5969558" cy="428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385440" y="2722180"/>
            <a:ext cx="990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0"/>
            <a:ext cx="625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EB80A">
                    <a:lumMod val="75000"/>
                  </a:srgbClr>
                </a:solidFill>
                <a:latin typeface="Arial" charset="0"/>
                <a:cs typeface="Arial" charset="0"/>
              </a:rPr>
              <a:t>What are PhDs doing with their degrees?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Data courtesy of Crystal Bailey, bailey@aps.org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762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Recall that the majority (57%) of graduates who initially went into permanent employment positions were in the private sector.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51507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According to the NSF Survey of Doctoral Recipients, in 2010 the private sector was the largest single employment base of Physics PhDs:  about 47% (the next highest was 4 year colleges, at 38%).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572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fact, the same data has shown consistent support for Physics PhDs in the private sector since 1971.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2590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This was also true in 2001, when the private sector employed 46% of Physics PhDs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…and was also true in 1993, when the private sector again employed 46% of Physics PhDs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486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 dirty="0">
                <a:solidFill>
                  <a:prstClr val="black"/>
                </a:solidFill>
              </a:rPr>
              <a:t>1</a:t>
            </a:r>
            <a:r>
              <a:rPr lang="en-US" sz="1000" dirty="0">
                <a:solidFill>
                  <a:prstClr val="black"/>
                </a:solidFill>
              </a:rPr>
              <a:t>NSF Survey of Doctoral Recipients, 2001</a:t>
            </a:r>
          </a:p>
          <a:p>
            <a:pPr algn="r"/>
            <a:r>
              <a:rPr lang="en-US" sz="1000" baseline="30000" dirty="0">
                <a:solidFill>
                  <a:prstClr val="black"/>
                </a:solidFill>
              </a:rPr>
              <a:t>2</a:t>
            </a:r>
            <a:r>
              <a:rPr lang="en-US" sz="1000" dirty="0">
                <a:solidFill>
                  <a:prstClr val="black"/>
                </a:solidFill>
              </a:rPr>
              <a:t>NSF Integrated Survey Data, 1993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57544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Industry has been the largest employment base for Physics PhDs for decades.</a:t>
            </a:r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>
          <a:xfrm>
            <a:off x="762000" y="76200"/>
            <a:ext cx="8077200" cy="609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spc="-100" dirty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84AA33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PhD Employment in the Private Sector</a:t>
            </a:r>
          </a:p>
        </p:txBody>
      </p:sp>
      <p:graphicFrame>
        <p:nvGraphicFramePr>
          <p:cNvPr id="30721" name="Chart 10"/>
          <p:cNvGraphicFramePr>
            <a:graphicFrameLocks/>
          </p:cNvGraphicFramePr>
          <p:nvPr/>
        </p:nvGraphicFramePr>
        <p:xfrm>
          <a:off x="4745037" y="3200400"/>
          <a:ext cx="42465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7431668" imgH="3383573" progId="Excel.Sheet.8">
                  <p:embed/>
                </p:oleObj>
              </mc:Choice>
              <mc:Fallback>
                <p:oleObj r:id="rId4" imgW="7431668" imgH="338357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7" y="3200400"/>
                        <a:ext cx="4246563" cy="2286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4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906" y="457200"/>
            <a:ext cx="469629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94942"/>
            <a:ext cx="3581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Not only does the private sector provide the largest number of jobs for physics PhDs, it also provides the highest-paying jobs, with a starting salary of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$90K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429470"/>
            <a:ext cx="3733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By comparison, average typical starting salaries at Universities and 4-year colleges is around $50K…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77270"/>
            <a:ext cx="3581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…and a University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postdoc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position typically offers between $40K and $50K.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25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So, the private sector also offers well-paying employment to Physics PhDs.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990600"/>
            <a:ext cx="1371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Heroes, Mentors and Buddies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12394" y="914399"/>
            <a:ext cx="2226006" cy="1828802"/>
            <a:chOff x="212394" y="914399"/>
            <a:chExt cx="2226006" cy="18288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94" y="914401"/>
              <a:ext cx="1173172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914399"/>
              <a:ext cx="1047750" cy="18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16510" y="2743199"/>
            <a:ext cx="2550490" cy="1835152"/>
            <a:chOff x="116510" y="2743199"/>
            <a:chExt cx="2550490" cy="1835152"/>
          </a:xfrm>
        </p:grpSpPr>
        <p:grpSp>
          <p:nvGrpSpPr>
            <p:cNvPr id="3" name="Group 2"/>
            <p:cNvGrpSpPr/>
            <p:nvPr/>
          </p:nvGrpSpPr>
          <p:grpSpPr>
            <a:xfrm>
              <a:off x="116510" y="2743201"/>
              <a:ext cx="1180728" cy="1835150"/>
              <a:chOff x="-100115" y="2743201"/>
              <a:chExt cx="1397353" cy="18351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0115" y="2743201"/>
                <a:ext cx="1397353" cy="1835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510" y="2743201"/>
                <a:ext cx="502089" cy="97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743199"/>
              <a:ext cx="1371600" cy="183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0" y="4578350"/>
            <a:ext cx="2234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3121"/>
            <a:ext cx="1600200" cy="19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aas.org/files/styles/medium/public/_obit/Deceased_Philip_Edward_Seiden_2001-04-21_small.png?itok=otzaxg0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14" y="2824480"/>
            <a:ext cx="1593786" cy="18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14" y="4744014"/>
            <a:ext cx="1638570" cy="203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4772"/>
            <a:ext cx="1524000" cy="20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16" y="2824480"/>
            <a:ext cx="1547884" cy="20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14" y="4851027"/>
            <a:ext cx="1667664" cy="199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Three Famous Applied Physicists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9906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90600"/>
            <a:ext cx="1885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8" y="990600"/>
            <a:ext cx="1771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636588" y="3276600"/>
            <a:ext cx="19986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Scottish-American</a:t>
            </a:r>
          </a:p>
        </p:txBody>
      </p:sp>
      <p:sp>
        <p:nvSpPr>
          <p:cNvPr id="55302" name="TextBox 9"/>
          <p:cNvSpPr txBox="1">
            <a:spLocks noChangeArrowheads="1"/>
          </p:cNvSpPr>
          <p:nvPr/>
        </p:nvSpPr>
        <p:spPr bwMode="auto">
          <a:xfrm>
            <a:off x="3429000" y="3276600"/>
            <a:ext cx="19986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English</a:t>
            </a:r>
          </a:p>
        </p:txBody>
      </p:sp>
      <p:sp>
        <p:nvSpPr>
          <p:cNvPr id="55303" name="TextBox 10"/>
          <p:cNvSpPr txBox="1">
            <a:spLocks noChangeArrowheads="1"/>
          </p:cNvSpPr>
          <p:nvPr/>
        </p:nvSpPr>
        <p:spPr bwMode="auto">
          <a:xfrm>
            <a:off x="6270625" y="3287713"/>
            <a:ext cx="19970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Irish-born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9125" y="3276600"/>
            <a:ext cx="19986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Joseph Henry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52813" y="3287713"/>
            <a:ext cx="19970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Michael Faraday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70625" y="3276600"/>
            <a:ext cx="19970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William Thomson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38200" y="3733800"/>
            <a:ext cx="7315200" cy="3017838"/>
            <a:chOff x="838200" y="3733800"/>
            <a:chExt cx="7315200" cy="3018589"/>
          </a:xfrm>
        </p:grpSpPr>
        <p:pic>
          <p:nvPicPr>
            <p:cNvPr id="553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3733800"/>
              <a:ext cx="7315200" cy="301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1" name="TextBox 5"/>
            <p:cNvSpPr txBox="1">
              <a:spLocks noChangeArrowheads="1"/>
            </p:cNvSpPr>
            <p:nvPr/>
          </p:nvSpPr>
          <p:spPr bwMode="auto">
            <a:xfrm>
              <a:off x="3524250" y="3962400"/>
              <a:ext cx="42481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prstClr val="black"/>
                  </a:solidFill>
                  <a:cs typeface="Arial" charset="0"/>
                </a:rPr>
                <a:t>The Transatlantic Cable (1854 – 1866)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538" y="6019800"/>
            <a:ext cx="3725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0000"/>
                </a:solidFill>
                <a:cs typeface="Arial" charset="0"/>
              </a:rPr>
              <a:t>“A Thread Across The Ocean”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0000"/>
                </a:solidFill>
                <a:cs typeface="Arial" charset="0"/>
              </a:rPr>
              <a:t>John Steele Gordon (2002)</a:t>
            </a:r>
          </a:p>
        </p:txBody>
      </p:sp>
      <p:sp>
        <p:nvSpPr>
          <p:cNvPr id="54285" name="Text Box 16"/>
          <p:cNvSpPr txBox="1">
            <a:spLocks noChangeArrowheads="1"/>
          </p:cNvSpPr>
          <p:nvPr/>
        </p:nvSpPr>
        <p:spPr bwMode="auto">
          <a:xfrm>
            <a:off x="1905000" y="4495800"/>
            <a:ext cx="6019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Arial" charset="0"/>
                <a:cs typeface="Arial" charset="0"/>
              </a:rPr>
              <a:t>The First Thread in the World Wide Web!</a:t>
            </a:r>
          </a:p>
        </p:txBody>
      </p:sp>
    </p:spTree>
    <p:extLst>
      <p:ext uri="{BB962C8B-B14F-4D97-AF65-F5344CB8AC3E}">
        <p14:creationId xmlns:p14="http://schemas.microsoft.com/office/powerpoint/2010/main" val="20014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/>
      <p:bldP spid="542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228600" y="11113"/>
            <a:ext cx="8763000" cy="1143000"/>
          </a:xfrm>
        </p:spPr>
        <p:txBody>
          <a:bodyPr/>
          <a:lstStyle/>
          <a:p>
            <a:r>
              <a:rPr lang="en-US" smtClean="0"/>
              <a:t>Two Other Famous Applied Physicists</a:t>
            </a:r>
          </a:p>
        </p:txBody>
      </p:sp>
      <p:grpSp>
        <p:nvGrpSpPr>
          <p:cNvPr id="56322" name="Group 7"/>
          <p:cNvGrpSpPr>
            <a:grpSpLocks/>
          </p:cNvGrpSpPr>
          <p:nvPr/>
        </p:nvGrpSpPr>
        <p:grpSpPr bwMode="auto">
          <a:xfrm>
            <a:off x="2133600" y="1806575"/>
            <a:ext cx="4419600" cy="4975225"/>
            <a:chOff x="2133600" y="1806390"/>
            <a:chExt cx="4419600" cy="497541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2690051" y="2133601"/>
              <a:ext cx="3558349" cy="4648199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1516000"/>
              </a:camera>
              <a:lightRig rig="threePt" dir="t"/>
            </a:scene3d>
            <a:extLst/>
          </p:spPr>
        </p:pic>
        <p:sp>
          <p:nvSpPr>
            <p:cNvPr id="56331" name="TextBox 4"/>
            <p:cNvSpPr txBox="1">
              <a:spLocks noChangeArrowheads="1"/>
            </p:cNvSpPr>
            <p:nvPr/>
          </p:nvSpPr>
          <p:spPr bwMode="auto">
            <a:xfrm>
              <a:off x="2133600" y="1806390"/>
              <a:ext cx="441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70C0"/>
                  </a:solidFill>
                  <a:cs typeface="Arial" charset="0"/>
                </a:rPr>
                <a:t>A Simple Household Refrigerator!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2735263"/>
            <a:ext cx="2095500" cy="3055937"/>
            <a:chOff x="228600" y="2343150"/>
            <a:chExt cx="2095500" cy="3055382"/>
          </a:xfrm>
        </p:grpSpPr>
        <p:pic>
          <p:nvPicPr>
            <p:cNvPr id="5632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2343150"/>
              <a:ext cx="209550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TextBox 5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2095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Leo Szilard</a:t>
              </a: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00" y="2735263"/>
            <a:ext cx="2095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3163" y="914400"/>
            <a:ext cx="6142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3975" y="1322388"/>
            <a:ext cx="6067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5562600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4181" y="5769114"/>
            <a:ext cx="4899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In your career in Industrial Physics, you can have both PRLs and Patents!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...and Finally One More...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5768975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0000"/>
                </a:solidFill>
                <a:cs typeface="Arial" charset="0"/>
              </a:rPr>
              <a:t>“There’s Plenty of Room at the Bottom!”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738" y="1371600"/>
            <a:ext cx="2633662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28194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5257800"/>
            <a:ext cx="877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cs typeface="Arial" charset="0"/>
              </a:rPr>
              <a:t>Richard P. Feynman...The Spiritual Father of Nanotechnology (1959)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1371600"/>
            <a:ext cx="2743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cs typeface="Arial" charset="0"/>
              </a:rPr>
              <a:t>Feynman was “inspired” by the classic 1959 British film, “Room at the Top,” wherein an ambitious young worker colludes with the daughter of a factory magnate as part of a plot to take over the company.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138" y="1066800"/>
            <a:ext cx="53006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3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487</TotalTime>
  <Words>717</Words>
  <Application>Microsoft Office PowerPoint</Application>
  <PresentationFormat>On-screen Show (4:3)</PresentationFormat>
  <Paragraphs>97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Blank</vt:lpstr>
      <vt:lpstr>3_Blank</vt:lpstr>
      <vt:lpstr>Office Theme</vt:lpstr>
      <vt:lpstr>Microsoft Excel 97-2003 Worksheet</vt:lpstr>
      <vt:lpstr>Photo Editor Photo</vt:lpstr>
      <vt:lpstr>PowerPoint Presentation</vt:lpstr>
      <vt:lpstr>The 2014 PMG DLAP Tour August - November</vt:lpstr>
      <vt:lpstr>PowerPoint Presentation</vt:lpstr>
      <vt:lpstr>PowerPoint Presentation</vt:lpstr>
      <vt:lpstr>PowerPoint Presentation</vt:lpstr>
      <vt:lpstr>Heroes, Mentors and Buddies</vt:lpstr>
      <vt:lpstr>Three Famous Applied Physicists</vt:lpstr>
      <vt:lpstr>Two Other Famous Applied Physicists</vt:lpstr>
      <vt:lpstr>...and Finally One More...</vt:lpstr>
      <vt:lpstr>The Take-Home...</vt:lpstr>
      <vt:lpstr>“You can’t always get what you want…”</vt:lpstr>
      <vt:lpstr>“…you get what you need!”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2014 DLAP Tour</dc:title>
  <dc:creator>Paul Michael Grant</dc:creator>
  <cp:lastModifiedBy>Paul Michael Grant</cp:lastModifiedBy>
  <cp:revision>26</cp:revision>
  <dcterms:created xsi:type="dcterms:W3CDTF">2015-02-13T02:24:51Z</dcterms:created>
  <dcterms:modified xsi:type="dcterms:W3CDTF">2015-02-13T10:32:15Z</dcterms:modified>
</cp:coreProperties>
</file>