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85" r:id="rId3"/>
    <p:sldId id="269" r:id="rId4"/>
    <p:sldId id="258" r:id="rId5"/>
    <p:sldId id="259" r:id="rId6"/>
    <p:sldId id="260" r:id="rId7"/>
    <p:sldId id="262" r:id="rId8"/>
    <p:sldId id="261" r:id="rId9"/>
    <p:sldId id="286" r:id="rId10"/>
    <p:sldId id="288" r:id="rId11"/>
    <p:sldId id="293" r:id="rId12"/>
    <p:sldId id="294" r:id="rId13"/>
    <p:sldId id="290" r:id="rId14"/>
    <p:sldId id="287" r:id="rId15"/>
    <p:sldId id="274" r:id="rId16"/>
    <p:sldId id="264" r:id="rId17"/>
    <p:sldId id="272" r:id="rId18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79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95AD0410-1A3B-4120-908D-6F5A871AADFD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B22F8C94-4FC1-48E3-AA7A-5A7490CC2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363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B0738E9-0847-4172-88EB-DEC5231993CF}" type="slidenum">
              <a:rPr lang="en-US" altLang="en-US" smtClean="0"/>
              <a:pPr eaLnBrk="1" hangingPunct="1"/>
              <a:t>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65529" indent="-29443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77737" indent="-235548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48832" indent="-235548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19927" indent="-235548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91021" indent="-235548" defTabSz="94055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62116" indent="-235548" defTabSz="94055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533211" indent="-235548" defTabSz="94055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004306" indent="-235548" defTabSz="94055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1EA170B7-C67A-4F42-B083-6F66C3514E98}" type="slidenum">
              <a:rPr lang="en-US" altLang="en-US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86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670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182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CF749-3593-4C79-8C3E-087E81EAA3D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EE04B-731A-4ECB-A812-035EEF6CDFA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51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D4B62-01E1-480E-A01A-BACBB18F38F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F50CB-2CCE-487B-8A10-39E307056D3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523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F758F-8002-4055-9D6B-75C042F432A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6B3AD-CDB1-4162-949F-CCB8186FBAA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500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9178C-AF22-4045-A59E-AE15D2A025E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2C8B6-449D-4176-ACB7-9CC998CDBFA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01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92B2B-BAB1-416D-BAE8-E1310C3DA2E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829CE-C07E-46C6-BED4-3D9A075FCF3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556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B8A7B-F4AF-4167-B7E7-E9AD7D554B9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79138-988C-40A4-9A39-A6355FCA0F4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318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A9F13-4DFD-4104-8706-5AF85F4769E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1A8D8-F365-49DA-8AA9-A0C7B738757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444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21DA5-AD69-4411-B76D-21ABE135517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FDC6C-5E65-491B-8430-87C19ED0B05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531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3971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44C98-70C9-47E9-A6D1-C9772F6F968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51ABB-7856-40E3-B24C-398AB247A15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9881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E15D9-2B03-4A19-8EB7-2305D4B4FA9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DBD44-9131-4306-AB79-038B55D2AAE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0230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49BA1-27D2-4A40-87E2-746B7B3B82D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B88B7-E9BB-4815-B20F-5D6D3DFA668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858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768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00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93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98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816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123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6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12F80-9D49-454A-9D84-D5F62365E5F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EB223-DC37-4CB4-83DA-57DAA8CF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3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F3CF662-161E-44F5-9303-F490C388A5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E0B554D-FFD4-4A65-A90B-90F94B61665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97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47000">
              <a:srgbClr val="21D6E0">
                <a:lumMod val="78000"/>
                <a:lumOff val="22000"/>
              </a:srgbClr>
            </a:gs>
            <a:gs pos="84000">
              <a:srgbClr val="0087E6"/>
            </a:gs>
            <a:gs pos="100000">
              <a:srgbClr val="005CB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Bridget Mullin Whalen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990600"/>
            <a:ext cx="3100388" cy="49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altLang="en-US" sz="4800" dirty="0" smtClean="0">
                <a:latin typeface="Victorian LET" pitchFamily="2" charset="0"/>
              </a:rPr>
              <a:t>St. Patrick’s Day - 2016</a:t>
            </a:r>
          </a:p>
        </p:txBody>
      </p:sp>
      <p:sp>
        <p:nvSpPr>
          <p:cNvPr id="11268" name="TextBox 4"/>
          <p:cNvSpPr txBox="1">
            <a:spLocks noChangeArrowheads="1"/>
          </p:cNvSpPr>
          <p:nvPr/>
        </p:nvSpPr>
        <p:spPr bwMode="auto">
          <a:xfrm>
            <a:off x="2397125" y="6091535"/>
            <a:ext cx="3783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 dirty="0">
                <a:latin typeface="Victorian LET" pitchFamily="2" charset="0"/>
              </a:rPr>
              <a:t>Bridget Ann Mullen-Whalen</a:t>
            </a:r>
          </a:p>
        </p:txBody>
      </p:sp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219200"/>
            <a:ext cx="24765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013" y="1295400"/>
            <a:ext cx="2770187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5818187" y="2819400"/>
            <a:ext cx="33258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 b="1" dirty="0" smtClean="0">
                <a:solidFill>
                  <a:srgbClr val="00B050"/>
                </a:solidFill>
                <a:latin typeface="Victorian LET" pitchFamily="2" charset="0"/>
              </a:rPr>
              <a:t>Paul Michael Patrick Grant</a:t>
            </a:r>
            <a:endParaRPr lang="en-US" altLang="en-US" sz="2400" b="1" dirty="0">
              <a:solidFill>
                <a:srgbClr val="00B050"/>
              </a:solidFill>
              <a:latin typeface="Victorian LET" pitchFamily="2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5867400" y="3200400"/>
            <a:ext cx="3124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Victorian LET"/>
              </a:rPr>
              <a:t>Grandson of </a:t>
            </a:r>
          </a:p>
          <a:p>
            <a:r>
              <a:rPr lang="en-US" sz="3200" dirty="0" smtClean="0">
                <a:latin typeface="Victorian LET"/>
              </a:rPr>
              <a:t>Two Proud Lands</a:t>
            </a: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47919" y="3505200"/>
            <a:ext cx="2667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 smtClean="0">
              <a:latin typeface="Victorian LET"/>
            </a:endParaRPr>
          </a:p>
          <a:p>
            <a:r>
              <a:rPr lang="en-US" sz="2400" dirty="0" smtClean="0">
                <a:solidFill>
                  <a:srgbClr val="00B050"/>
                </a:solidFill>
                <a:latin typeface="Victorian LET"/>
              </a:rPr>
              <a:t>P</a:t>
            </a:r>
            <a:r>
              <a:rPr lang="en-US" sz="2400" dirty="0" smtClean="0">
                <a:solidFill>
                  <a:srgbClr val="FF0000"/>
                </a:solidFill>
                <a:latin typeface="Victorian LET"/>
              </a:rPr>
              <a:t>M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Victorian LET"/>
              </a:rPr>
              <a:t>P</a:t>
            </a:r>
            <a:r>
              <a:rPr lang="en-US" sz="2400" dirty="0" smtClean="0">
                <a:solidFill>
                  <a:srgbClr val="0070C0"/>
                </a:solidFill>
                <a:latin typeface="Victorian LET"/>
              </a:rPr>
              <a:t>G</a:t>
            </a:r>
            <a:r>
              <a:rPr lang="en-US" sz="2400" dirty="0" smtClean="0">
                <a:latin typeface="Victorian LET"/>
              </a:rPr>
              <a:t> Accepted as a Dual National by the Republic of Ireland</a:t>
            </a:r>
          </a:p>
        </p:txBody>
      </p:sp>
      <p:sp>
        <p:nvSpPr>
          <p:cNvPr id="2" name="Rectangle 1"/>
          <p:cNvSpPr/>
          <p:nvPr/>
        </p:nvSpPr>
        <p:spPr>
          <a:xfrm>
            <a:off x="663153" y="3048000"/>
            <a:ext cx="14205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atin typeface="Victorian LET"/>
              </a:rPr>
              <a:t>     </a:t>
            </a:r>
            <a:r>
              <a:rPr lang="en-US" sz="2800" b="1" dirty="0" smtClean="0">
                <a:latin typeface="Victorian LET"/>
              </a:rPr>
              <a:t>-</a:t>
            </a:r>
            <a:r>
              <a:rPr lang="en-US" sz="2800" b="1" dirty="0">
                <a:latin typeface="Victorian LET"/>
              </a:rPr>
              <a:t>2014-   </a:t>
            </a:r>
            <a:endParaRPr lang="en-US" b="1" dirty="0">
              <a:latin typeface="Victorian LET"/>
            </a:endParaRPr>
          </a:p>
        </p:txBody>
      </p:sp>
    </p:spTree>
    <p:extLst>
      <p:ext uri="{BB962C8B-B14F-4D97-AF65-F5344CB8AC3E}">
        <p14:creationId xmlns:p14="http://schemas.microsoft.com/office/powerpoint/2010/main" val="276698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 smtClean="0"/>
              <a:t>Superconductivity</a:t>
            </a:r>
            <a:r>
              <a:rPr lang="en-US" altLang="en-US" dirty="0"/>
              <a:t> </a:t>
            </a:r>
            <a:r>
              <a:rPr lang="en-US" altLang="en-US" dirty="0" smtClean="0"/>
              <a:t>and  Phonons</a:t>
            </a:r>
            <a:br>
              <a:rPr lang="en-US" altLang="en-US" dirty="0" smtClean="0"/>
            </a:br>
            <a:r>
              <a:rPr lang="en-US" altLang="en-US" sz="2800" dirty="0" smtClean="0"/>
              <a:t>BCS via </a:t>
            </a:r>
            <a:r>
              <a:rPr lang="en-US" altLang="en-US" sz="2800" dirty="0" err="1" smtClean="0"/>
              <a:t>Eliashberg</a:t>
            </a:r>
            <a:r>
              <a:rPr lang="en-US" altLang="en-US" sz="2800" dirty="0" smtClean="0"/>
              <a:t>-McMillan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295400"/>
            <a:ext cx="5435600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490913"/>
            <a:ext cx="8174038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2347913"/>
            <a:ext cx="6765925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62200" y="4405313"/>
            <a:ext cx="4056063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255713" y="5472113"/>
            <a:ext cx="6516687" cy="695325"/>
            <a:chOff x="-914338" y="4724400"/>
            <a:chExt cx="6516377" cy="694793"/>
          </a:xfrm>
        </p:grpSpPr>
        <p:sp>
          <p:nvSpPr>
            <p:cNvPr id="29708" name="TextBox 2"/>
            <p:cNvSpPr txBox="1">
              <a:spLocks noChangeArrowheads="1"/>
            </p:cNvSpPr>
            <p:nvPr/>
          </p:nvSpPr>
          <p:spPr bwMode="auto">
            <a:xfrm>
              <a:off x="-914338" y="4800542"/>
              <a:ext cx="4724175" cy="522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2813"/>
              <a:r>
                <a:rPr lang="en-US" altLang="en-US" sz="2800">
                  <a:solidFill>
                    <a:srgbClr val="0070C0"/>
                  </a:solidFill>
                  <a:latin typeface="Comic Sans MS" pitchFamily="66" charset="0"/>
                </a:rPr>
                <a:t>To get </a:t>
              </a:r>
              <a:r>
                <a:rPr lang="en-US" altLang="en-US" sz="2800" b="1">
                  <a:solidFill>
                    <a:srgbClr val="0070C0"/>
                  </a:solidFill>
                  <a:latin typeface="Comic Sans MS" pitchFamily="66" charset="0"/>
                  <a:sym typeface="Symbol" pitchFamily="18" charset="2"/>
                </a:rPr>
                <a:t>, </a:t>
              </a:r>
              <a:r>
                <a:rPr lang="en-US" altLang="en-US" sz="2800">
                  <a:solidFill>
                    <a:srgbClr val="0070C0"/>
                  </a:solidFill>
                  <a:latin typeface="Comic Sans MS" pitchFamily="66" charset="0"/>
                  <a:sym typeface="Symbol" pitchFamily="18" charset="2"/>
                </a:rPr>
                <a:t>n</a:t>
              </a:r>
              <a:r>
                <a:rPr lang="en-US" altLang="en-US" sz="2800">
                  <a:solidFill>
                    <a:srgbClr val="0070C0"/>
                  </a:solidFill>
                  <a:latin typeface="Comic Sans MS" pitchFamily="66" charset="0"/>
                </a:rPr>
                <a:t>eed to compute </a:t>
              </a:r>
            </a:p>
          </p:txBody>
        </p:sp>
        <p:pic>
          <p:nvPicPr>
            <p:cNvPr id="29709" name="Pictur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886200" y="4724400"/>
              <a:ext cx="990600" cy="6947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10" name="TextBox 3"/>
            <p:cNvSpPr txBox="1">
              <a:spLocks noChangeArrowheads="1"/>
            </p:cNvSpPr>
            <p:nvPr/>
          </p:nvSpPr>
          <p:spPr bwMode="auto">
            <a:xfrm>
              <a:off x="5333764" y="4800542"/>
              <a:ext cx="268275" cy="518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2813"/>
              <a:r>
                <a:rPr lang="en-US" altLang="en-US" sz="2800">
                  <a:solidFill>
                    <a:srgbClr val="0070C0"/>
                  </a:solidFill>
                  <a:latin typeface="Comic Sans MS" pitchFamily="66" charset="0"/>
                </a:rPr>
                <a:t>!</a:t>
              </a:r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4129088" y="2347913"/>
            <a:ext cx="4144962" cy="3471862"/>
            <a:chOff x="4129356" y="2347912"/>
            <a:chExt cx="4144169" cy="3471862"/>
          </a:xfrm>
        </p:grpSpPr>
        <p:sp>
          <p:nvSpPr>
            <p:cNvPr id="3" name="Oval 2"/>
            <p:cNvSpPr/>
            <p:nvPr/>
          </p:nvSpPr>
          <p:spPr>
            <a:xfrm>
              <a:off x="4622974" y="2347912"/>
              <a:ext cx="3148997" cy="77628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29705" name="Group 5"/>
            <p:cNvGrpSpPr>
              <a:grpSpLocks/>
            </p:cNvGrpSpPr>
            <p:nvPr/>
          </p:nvGrpSpPr>
          <p:grpSpPr bwMode="auto">
            <a:xfrm>
              <a:off x="4129356" y="3124200"/>
              <a:ext cx="4144169" cy="2695574"/>
              <a:chOff x="4149904" y="3124200"/>
              <a:chExt cx="4144169" cy="2695574"/>
            </a:xfrm>
          </p:grpSpPr>
          <p:sp>
            <p:nvSpPr>
              <p:cNvPr id="2" name="Rounded Rectangle 1"/>
              <p:cNvSpPr/>
              <p:nvPr/>
            </p:nvSpPr>
            <p:spPr>
              <a:xfrm>
                <a:off x="4149904" y="3490912"/>
                <a:ext cx="4144169" cy="2328862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b="1" i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NB!  The “double deltas” will be approximated by </a:t>
                </a:r>
                <a:r>
                  <a:rPr lang="en-US" b="1" i="1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two Gaussians </a:t>
                </a:r>
                <a:r>
                  <a:rPr lang="en-US" b="1" i="1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of width “sigma (</a:t>
                </a:r>
                <a:r>
                  <a:rPr lang="en-US" b="1" i="1" dirty="0">
                    <a:solidFill>
                      <a:srgbClr val="FF0000"/>
                    </a:solidFill>
                    <a:latin typeface="Comic Sans MS" panose="030F0702030302020204" pitchFamily="66" charset="0"/>
                    <a:sym typeface="Symbol"/>
                  </a:rPr>
                  <a:t>)” whose numerical convergence is governed by imposed precision limits and basis set symmetry. Con </a:t>
                </a:r>
                <a:r>
                  <a:rPr lang="en-US" b="1" i="1" dirty="0" err="1">
                    <a:solidFill>
                      <a:srgbClr val="FF0000"/>
                    </a:solidFill>
                    <a:latin typeface="Comic Sans MS" panose="030F0702030302020204" pitchFamily="66" charset="0"/>
                    <a:sym typeface="Symbol"/>
                  </a:rPr>
                  <a:t>Quidado</a:t>
                </a:r>
                <a:r>
                  <a:rPr lang="en-US" b="1" i="1" dirty="0">
                    <a:solidFill>
                      <a:srgbClr val="FF0000"/>
                    </a:solidFill>
                    <a:latin typeface="Comic Sans MS" panose="030F0702030302020204" pitchFamily="66" charset="0"/>
                    <a:sym typeface="Symbol"/>
                  </a:rPr>
                  <a:t>!</a:t>
                </a:r>
                <a:endParaRPr lang="en-US" b="1" i="1" dirty="0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  <p:cxnSp>
            <p:nvCxnSpPr>
              <p:cNvPr id="5" name="Straight Connector 4"/>
              <p:cNvCxnSpPr/>
              <p:nvPr/>
            </p:nvCxnSpPr>
            <p:spPr>
              <a:xfrm flipH="1" flipV="1">
                <a:off x="6221195" y="3124199"/>
                <a:ext cx="1588" cy="366713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0037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mtClean="0"/>
              <a:t>e-p Interaction in the DFT/LDA Formalism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981200"/>
            <a:ext cx="53943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3048000"/>
            <a:ext cx="3808413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848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09800" y="4419600"/>
            <a:ext cx="45720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329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80999" y="762000"/>
            <a:ext cx="2743201" cy="5196988"/>
            <a:chOff x="228599" y="762000"/>
            <a:chExt cx="2743201" cy="5196988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852" y="762000"/>
              <a:ext cx="2733948" cy="2669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" y="3431381"/>
              <a:ext cx="2743201" cy="25276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3352800" y="81894"/>
            <a:ext cx="2133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CuO</a:t>
            </a:r>
          </a:p>
          <a:p>
            <a:pPr algn="ctr"/>
            <a:r>
              <a:rPr lang="en-US" sz="2800" b="1" dirty="0" smtClean="0"/>
              <a:t>(tetragonal)</a:t>
            </a:r>
          </a:p>
          <a:p>
            <a:pPr algn="ctr"/>
            <a:r>
              <a:rPr lang="en-US" sz="2800" b="1" u="sng" dirty="0" smtClean="0"/>
              <a:t>q = 0.15/CuO</a:t>
            </a:r>
            <a:endParaRPr lang="en-US" sz="2000" b="1" u="sng" dirty="0" smtClean="0"/>
          </a:p>
          <a:p>
            <a:pPr algn="ctr"/>
            <a:r>
              <a:rPr lang="en-US" sz="2800" b="1" dirty="0" smtClean="0"/>
              <a:t>T</a:t>
            </a:r>
            <a:r>
              <a:rPr lang="en-US" sz="2800" b="1" baseline="-25000" dirty="0" smtClean="0"/>
              <a:t>C</a:t>
            </a:r>
            <a:endParaRPr lang="en-US" sz="28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5791200" y="76201"/>
            <a:ext cx="3276599" cy="2743200"/>
            <a:chOff x="5791200" y="76201"/>
            <a:chExt cx="3276599" cy="2743200"/>
          </a:xfrm>
        </p:grpSpPr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1200" y="212426"/>
              <a:ext cx="3276599" cy="23639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8122" y="76201"/>
              <a:ext cx="1300383" cy="364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6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6905" y="2529624"/>
              <a:ext cx="2524463" cy="289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6477514" y="717260"/>
              <a:ext cx="1264261" cy="31071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i="1" dirty="0" smtClean="0">
                  <a:sym typeface="Symbol"/>
                </a:rPr>
                <a:t></a:t>
              </a:r>
              <a:r>
                <a:rPr lang="en-US" b="1" i="1" baseline="-25000" dirty="0" smtClean="0">
                  <a:sym typeface="Symbol"/>
                </a:rPr>
                <a:t>D  </a:t>
              </a:r>
              <a:r>
                <a:rPr lang="en-US" b="1" i="1" dirty="0" smtClean="0">
                  <a:sym typeface="Symbol"/>
                </a:rPr>
                <a:t>=  928 K</a:t>
              </a:r>
              <a:endParaRPr lang="en-US" b="1" i="1" dirty="0"/>
            </a:p>
          </p:txBody>
        </p:sp>
      </p:grp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693" y="2819401"/>
            <a:ext cx="1961307" cy="143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6055452" y="4419600"/>
            <a:ext cx="2631348" cy="2362200"/>
            <a:chOff x="6055452" y="4419600"/>
            <a:chExt cx="2631348" cy="2362200"/>
          </a:xfrm>
        </p:grpSpPr>
        <p:pic>
          <p:nvPicPr>
            <p:cNvPr id="5128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5452" y="4419600"/>
              <a:ext cx="2631348" cy="1905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6263261" y="6320135"/>
              <a:ext cx="22154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prstClr val="black"/>
                  </a:solidFill>
                </a:rPr>
                <a:t>T</a:t>
              </a:r>
              <a:r>
                <a:rPr lang="en-US" sz="2400" b="1" baseline="-25000" dirty="0" smtClean="0">
                  <a:solidFill>
                    <a:prstClr val="black"/>
                  </a:solidFill>
                </a:rPr>
                <a:t>C</a:t>
              </a:r>
              <a:r>
                <a:rPr lang="en-US" sz="2400" b="1" dirty="0" smtClean="0">
                  <a:solidFill>
                    <a:prstClr val="black"/>
                  </a:solidFill>
                </a:rPr>
                <a:t>(</a:t>
              </a:r>
              <a:r>
                <a:rPr lang="en-US" sz="2400" b="1" dirty="0" err="1" smtClean="0">
                  <a:solidFill>
                    <a:prstClr val="black"/>
                  </a:solidFill>
                </a:rPr>
                <a:t>avg</a:t>
              </a:r>
              <a:r>
                <a:rPr lang="en-US" sz="2400" b="1" dirty="0" smtClean="0">
                  <a:solidFill>
                    <a:prstClr val="black"/>
                  </a:solidFill>
                </a:rPr>
                <a:t>) ~ </a:t>
              </a:r>
              <a:r>
                <a:rPr lang="en-US" sz="2400" b="1" u="sng" dirty="0">
                  <a:solidFill>
                    <a:srgbClr val="4F81BD"/>
                  </a:solidFill>
                </a:rPr>
                <a:t>7</a:t>
              </a:r>
              <a:r>
                <a:rPr lang="en-US" sz="2400" b="1" u="sng" dirty="0" smtClean="0">
                  <a:solidFill>
                    <a:srgbClr val="4F81BD"/>
                  </a:solidFill>
                </a:rPr>
                <a:t>5</a:t>
              </a:r>
              <a:r>
                <a:rPr lang="en-US" sz="2400" b="1" dirty="0" smtClean="0">
                  <a:solidFill>
                    <a:prstClr val="black"/>
                  </a:solidFill>
                </a:rPr>
                <a:t> K</a:t>
              </a:r>
              <a:endParaRPr lang="en-US" sz="2400" b="1" dirty="0">
                <a:solidFill>
                  <a:prstClr val="black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7545784" y="4476646"/>
              <a:ext cx="110762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ym typeface="Symbol"/>
                </a:rPr>
                <a:t></a:t>
              </a:r>
              <a:r>
                <a:rPr lang="en-US" b="1" baseline="30000" dirty="0">
                  <a:sym typeface="Symbol"/>
                </a:rPr>
                <a:t>*</a:t>
              </a:r>
              <a:r>
                <a:rPr lang="en-US" b="1" dirty="0">
                  <a:sym typeface="Symbol"/>
                </a:rPr>
                <a:t> = </a:t>
              </a:r>
              <a:r>
                <a:rPr lang="en-US" b="1" dirty="0" smtClean="0">
                  <a:sym typeface="Symbol"/>
                </a:rPr>
                <a:t>0.05</a:t>
              </a:r>
              <a:endParaRPr lang="en-US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200400" y="4939605"/>
            <a:ext cx="259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FF0000"/>
                </a:solidFill>
              </a:rPr>
              <a:t>with maybe a little help from their </a:t>
            </a:r>
            <a:r>
              <a:rPr lang="en-US" sz="2800" b="1" i="1" dirty="0" smtClean="0">
                <a:solidFill>
                  <a:srgbClr val="FF0000"/>
                </a:solidFill>
              </a:rPr>
              <a:t>spins?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24200" y="2048470"/>
            <a:ext cx="281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FF0000"/>
                </a:solidFill>
              </a:rPr>
              <a:t>Ipso Facto...</a:t>
            </a:r>
          </a:p>
          <a:p>
            <a:pPr algn="ctr"/>
            <a:r>
              <a:rPr lang="en-US" sz="2400" b="1" i="1" dirty="0">
                <a:solidFill>
                  <a:srgbClr val="FF0000"/>
                </a:solidFill>
              </a:rPr>
              <a:t>At least at optimum doping...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124200" y="3339502"/>
            <a:ext cx="2819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FF0000"/>
                </a:solidFill>
              </a:rPr>
              <a:t>the holes are paired by lattice shakes...</a:t>
            </a:r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4675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9638" y="962025"/>
            <a:ext cx="73247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9501" y="2428875"/>
            <a:ext cx="88582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657600"/>
            <a:ext cx="4810125" cy="278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05400" y="3886200"/>
            <a:ext cx="4010025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76200"/>
            <a:ext cx="8229600" cy="685800"/>
          </a:xfrm>
          <a:prstGeom prst="rect">
            <a:avLst/>
          </a:prstGeom>
        </p:spPr>
        <p:txBody>
          <a:bodyPr rtlCol="0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i="1" dirty="0" smtClean="0"/>
              <a:t>Voice from the Past!</a:t>
            </a:r>
            <a:endParaRPr lang="en-US" sz="4000" b="1" i="1" dirty="0"/>
          </a:p>
        </p:txBody>
      </p:sp>
      <p:grpSp>
        <p:nvGrpSpPr>
          <p:cNvPr id="14" name="Group 13"/>
          <p:cNvGrpSpPr/>
          <p:nvPr/>
        </p:nvGrpSpPr>
        <p:grpSpPr>
          <a:xfrm>
            <a:off x="3733800" y="1700212"/>
            <a:ext cx="1524000" cy="661988"/>
            <a:chOff x="3733800" y="1700212"/>
            <a:chExt cx="1524000" cy="661988"/>
          </a:xfrm>
        </p:grpSpPr>
        <p:sp>
          <p:nvSpPr>
            <p:cNvPr id="2" name="Oval 1"/>
            <p:cNvSpPr/>
            <p:nvPr/>
          </p:nvSpPr>
          <p:spPr>
            <a:xfrm>
              <a:off x="4038600" y="1700212"/>
              <a:ext cx="914400" cy="28098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733800" y="2005012"/>
              <a:ext cx="1524000" cy="35718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/>
          <p:cNvSpPr/>
          <p:nvPr/>
        </p:nvSpPr>
        <p:spPr>
          <a:xfrm>
            <a:off x="1295400" y="3124200"/>
            <a:ext cx="7705725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5105400" y="5051425"/>
            <a:ext cx="3733800" cy="1670824"/>
            <a:chOff x="5105400" y="5051425"/>
            <a:chExt cx="3733800" cy="1670824"/>
          </a:xfrm>
        </p:grpSpPr>
        <p:sp>
          <p:nvSpPr>
            <p:cNvPr id="5" name="Rectangle 4"/>
            <p:cNvSpPr/>
            <p:nvPr/>
          </p:nvSpPr>
          <p:spPr>
            <a:xfrm>
              <a:off x="5105400" y="5051425"/>
              <a:ext cx="1295400" cy="885825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257800" y="6075918"/>
              <a:ext cx="3581400" cy="646331"/>
            </a:xfrm>
            <a:prstGeom prst="rect">
              <a:avLst/>
            </a:prstGeom>
            <a:noFill/>
            <a:ln w="28575">
              <a:solidFill>
                <a:srgbClr val="00B050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en-US" b="1" i="1" dirty="0" smtClean="0"/>
                <a:t>Why not repeat this experiment on the CuO perovskites?</a:t>
              </a:r>
              <a:endParaRPr lang="en-US" b="1" i="1" dirty="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5867400" y="5937250"/>
              <a:ext cx="0" cy="138668"/>
            </a:xfrm>
            <a:prstGeom prst="line">
              <a:avLst/>
            </a:prstGeom>
            <a:ln w="317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0686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914400"/>
            <a:ext cx="332150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itle 1"/>
          <p:cNvSpPr>
            <a:spLocks/>
          </p:cNvSpPr>
          <p:nvPr/>
        </p:nvSpPr>
        <p:spPr bwMode="auto">
          <a:xfrm>
            <a:off x="1066800" y="5986463"/>
            <a:ext cx="6477000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defTabSz="457200" eaLnBrk="0" hangingPunct="0"/>
            <a:r>
              <a:rPr lang="en-US" sz="3100" b="1" dirty="0" smtClean="0">
                <a:latin typeface="Comic Sans MS" pitchFamily="66" charset="0"/>
              </a:rPr>
              <a:t>Maybe it </a:t>
            </a:r>
            <a:r>
              <a:rPr lang="en-US" sz="3100" b="1" dirty="0">
                <a:latin typeface="Comic Sans MS" pitchFamily="66" charset="0"/>
              </a:rPr>
              <a:t>takes two to </a:t>
            </a:r>
            <a:r>
              <a:rPr lang="en-US" sz="3100" b="1" dirty="0" smtClean="0">
                <a:latin typeface="Comic Sans MS" pitchFamily="66" charset="0"/>
              </a:rPr>
              <a:t>Tango!</a:t>
            </a:r>
            <a:endParaRPr lang="en-US" sz="3100" b="1" dirty="0">
              <a:latin typeface="Comic Sans MS" pitchFamily="66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b="1" dirty="0" smtClean="0">
                <a:solidFill>
                  <a:schemeClr val="folHlink"/>
                </a:solidFill>
              </a:rPr>
              <a:t>So is it Shakes and/or Spins?</a:t>
            </a:r>
          </a:p>
        </p:txBody>
      </p:sp>
    </p:spTree>
    <p:extLst>
      <p:ext uri="{BB962C8B-B14F-4D97-AF65-F5344CB8AC3E}">
        <p14:creationId xmlns:p14="http://schemas.microsoft.com/office/powerpoint/2010/main" val="319838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rmAutofit/>
          </a:bodyPr>
          <a:lstStyle/>
          <a:p>
            <a:r>
              <a:rPr lang="en-US" sz="6600" b="1" i="1" dirty="0" smtClean="0">
                <a:solidFill>
                  <a:srgbClr val="7030A0"/>
                </a:solidFill>
              </a:rPr>
              <a:t>Stay Tuned!</a:t>
            </a:r>
            <a:endParaRPr lang="en-US" sz="66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95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9" name="Group 2"/>
          <p:cNvGrpSpPr>
            <a:grpSpLocks/>
          </p:cNvGrpSpPr>
          <p:nvPr/>
        </p:nvGrpSpPr>
        <p:grpSpPr bwMode="auto">
          <a:xfrm>
            <a:off x="3486150" y="1447800"/>
            <a:ext cx="3581400" cy="4229100"/>
            <a:chOff x="2832" y="528"/>
            <a:chExt cx="2256" cy="2976"/>
          </a:xfrm>
        </p:grpSpPr>
        <p:sp>
          <p:nvSpPr>
            <p:cNvPr id="22569" name="Rectangle 3"/>
            <p:cNvSpPr>
              <a:spLocks noChangeArrowheads="1"/>
            </p:cNvSpPr>
            <p:nvPr/>
          </p:nvSpPr>
          <p:spPr bwMode="auto">
            <a:xfrm>
              <a:off x="2832" y="528"/>
              <a:ext cx="2256" cy="2976"/>
            </a:xfrm>
            <a:prstGeom prst="rect">
              <a:avLst/>
            </a:prstGeom>
            <a:gradFill rotWithShape="1">
              <a:gsLst>
                <a:gs pos="0">
                  <a:srgbClr val="762F00"/>
                </a:gs>
                <a:gs pos="100000">
                  <a:srgbClr val="FF6600"/>
                </a:gs>
              </a:gsLst>
              <a:lin ang="189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570" name="Text Box 4"/>
            <p:cNvSpPr txBox="1">
              <a:spLocks noChangeArrowheads="1"/>
            </p:cNvSpPr>
            <p:nvPr/>
          </p:nvSpPr>
          <p:spPr bwMode="auto">
            <a:xfrm>
              <a:off x="3120" y="1589"/>
              <a:ext cx="1872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 b="1">
                  <a:solidFill>
                    <a:srgbClr val="000000"/>
                  </a:solidFill>
                </a:rPr>
                <a:t>“Real Metal”</a:t>
              </a:r>
              <a:br>
                <a:rPr lang="en-US" altLang="en-US" sz="2000" b="1">
                  <a:solidFill>
                    <a:srgbClr val="000000"/>
                  </a:solidFill>
                </a:rPr>
              </a:br>
              <a:r>
                <a:rPr lang="en-US" altLang="en-US" sz="2000" b="1">
                  <a:solidFill>
                    <a:srgbClr val="000000"/>
                  </a:solidFill>
                </a:rPr>
                <a:t>“Fermi Liquid”</a:t>
              </a:r>
            </a:p>
          </p:txBody>
        </p:sp>
      </p:grpSp>
      <p:sp>
        <p:nvSpPr>
          <p:cNvPr id="22530" name="AutoShape 5"/>
          <p:cNvSpPr>
            <a:spLocks noChangeArrowheads="1"/>
          </p:cNvSpPr>
          <p:nvPr/>
        </p:nvSpPr>
        <p:spPr bwMode="auto">
          <a:xfrm rot="10800000">
            <a:off x="1524000" y="1447800"/>
            <a:ext cx="2752725" cy="421957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2147483647 h 21600"/>
              <a:gd name="T4" fmla="*/ 0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497 w 21600"/>
              <a:gd name="T13" fmla="*/ 4502 h 21600"/>
              <a:gd name="T14" fmla="*/ 17103 w 21600"/>
              <a:gd name="T15" fmla="*/ 1709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765E76"/>
              </a:gs>
              <a:gs pos="100000">
                <a:srgbClr val="FFCC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531" name="Group 6"/>
          <p:cNvGrpSpPr>
            <a:grpSpLocks/>
          </p:cNvGrpSpPr>
          <p:nvPr/>
        </p:nvGrpSpPr>
        <p:grpSpPr bwMode="auto">
          <a:xfrm>
            <a:off x="1524000" y="1447800"/>
            <a:ext cx="2752725" cy="4219575"/>
            <a:chOff x="960" y="816"/>
            <a:chExt cx="1734" cy="2658"/>
          </a:xfrm>
        </p:grpSpPr>
        <p:sp>
          <p:nvSpPr>
            <p:cNvPr id="22567" name="AutoShape 7"/>
            <p:cNvSpPr>
              <a:spLocks noChangeArrowheads="1"/>
            </p:cNvSpPr>
            <p:nvPr/>
          </p:nvSpPr>
          <p:spPr bwMode="auto">
            <a:xfrm rot="10800000">
              <a:off x="960" y="816"/>
              <a:ext cx="1734" cy="265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7 w 21600"/>
                <a:gd name="T13" fmla="*/ 4502 h 21600"/>
                <a:gd name="T14" fmla="*/ 17103 w 21600"/>
                <a:gd name="T15" fmla="*/ 1709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765E76"/>
                </a:gs>
                <a:gs pos="100000">
                  <a:srgbClr val="FFCC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8" name="Text Box 8"/>
            <p:cNvSpPr txBox="1">
              <a:spLocks noChangeArrowheads="1"/>
            </p:cNvSpPr>
            <p:nvPr/>
          </p:nvSpPr>
          <p:spPr bwMode="auto">
            <a:xfrm rot="4789700">
              <a:off x="1321" y="1655"/>
              <a:ext cx="1584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00"/>
                  </a:solidFill>
                </a:rPr>
                <a:t>“Funny Metal”</a:t>
              </a:r>
              <a:br>
                <a:rPr lang="en-US" altLang="en-US" b="1">
                  <a:solidFill>
                    <a:srgbClr val="000000"/>
                  </a:solidFill>
                </a:rPr>
              </a:br>
              <a:r>
                <a:rPr lang="en-US" altLang="en-US" b="1">
                  <a:solidFill>
                    <a:srgbClr val="000000"/>
                  </a:solidFill>
                </a:rPr>
                <a:t>“Pseudogap”</a:t>
              </a:r>
              <a:br>
                <a:rPr lang="en-US" altLang="en-US" b="1">
                  <a:solidFill>
                    <a:srgbClr val="000000"/>
                  </a:solidFill>
                </a:rPr>
              </a:br>
              <a:r>
                <a:rPr lang="en-US" altLang="en-US" b="1">
                  <a:solidFill>
                    <a:srgbClr val="000000"/>
                  </a:solidFill>
                </a:rPr>
                <a:t>“Fond AF Memories”</a:t>
              </a:r>
            </a:p>
          </p:txBody>
        </p:sp>
      </p:grpSp>
      <p:grpSp>
        <p:nvGrpSpPr>
          <p:cNvPr id="22532" name="Group 9"/>
          <p:cNvGrpSpPr>
            <a:grpSpLocks/>
          </p:cNvGrpSpPr>
          <p:nvPr/>
        </p:nvGrpSpPr>
        <p:grpSpPr bwMode="auto">
          <a:xfrm>
            <a:off x="2667000" y="4572000"/>
            <a:ext cx="2819400" cy="2286000"/>
            <a:chOff x="1344" y="1104"/>
            <a:chExt cx="1776" cy="1440"/>
          </a:xfrm>
        </p:grpSpPr>
        <p:grpSp>
          <p:nvGrpSpPr>
            <p:cNvPr id="22563" name="Group 10"/>
            <p:cNvGrpSpPr>
              <a:grpSpLocks/>
            </p:cNvGrpSpPr>
            <p:nvPr/>
          </p:nvGrpSpPr>
          <p:grpSpPr bwMode="auto">
            <a:xfrm>
              <a:off x="1344" y="1104"/>
              <a:ext cx="1776" cy="1440"/>
              <a:chOff x="1344" y="1104"/>
              <a:chExt cx="1776" cy="1440"/>
            </a:xfrm>
          </p:grpSpPr>
          <p:sp>
            <p:nvSpPr>
              <p:cNvPr id="22565" name="Oval 11"/>
              <p:cNvSpPr>
                <a:spLocks noChangeArrowheads="1"/>
              </p:cNvSpPr>
              <p:nvPr/>
            </p:nvSpPr>
            <p:spPr bwMode="auto">
              <a:xfrm>
                <a:off x="1344" y="1104"/>
                <a:ext cx="1776" cy="1344"/>
              </a:xfrm>
              <a:prstGeom prst="ellipse">
                <a:avLst/>
              </a:prstGeom>
              <a:gradFill rotWithShape="1">
                <a:gsLst>
                  <a:gs pos="0">
                    <a:srgbClr val="99FF66"/>
                  </a:gs>
                  <a:gs pos="100000">
                    <a:srgbClr val="47762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alt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66" name="Rectangle 12"/>
              <p:cNvSpPr>
                <a:spLocks noChangeArrowheads="1"/>
              </p:cNvSpPr>
              <p:nvPr/>
            </p:nvSpPr>
            <p:spPr bwMode="auto">
              <a:xfrm>
                <a:off x="1344" y="1824"/>
                <a:ext cx="1776" cy="72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alt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2564" name="Text Box 13"/>
            <p:cNvSpPr txBox="1">
              <a:spLocks noChangeArrowheads="1"/>
            </p:cNvSpPr>
            <p:nvPr/>
          </p:nvSpPr>
          <p:spPr bwMode="auto">
            <a:xfrm>
              <a:off x="1632" y="1468"/>
              <a:ext cx="129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00"/>
                  </a:solidFill>
                </a:rPr>
                <a:t>Superconductivity</a:t>
              </a:r>
            </a:p>
          </p:txBody>
        </p:sp>
      </p:grpSp>
      <p:grpSp>
        <p:nvGrpSpPr>
          <p:cNvPr id="22533" name="Group 14"/>
          <p:cNvGrpSpPr>
            <a:grpSpLocks/>
          </p:cNvGrpSpPr>
          <p:nvPr/>
        </p:nvGrpSpPr>
        <p:grpSpPr bwMode="auto">
          <a:xfrm>
            <a:off x="1524000" y="247650"/>
            <a:ext cx="1162050" cy="5410200"/>
            <a:chOff x="960" y="54"/>
            <a:chExt cx="732" cy="3408"/>
          </a:xfrm>
        </p:grpSpPr>
        <p:sp>
          <p:nvSpPr>
            <p:cNvPr id="22561" name="Arc 15"/>
            <p:cNvSpPr>
              <a:spLocks/>
            </p:cNvSpPr>
            <p:nvPr/>
          </p:nvSpPr>
          <p:spPr bwMode="auto">
            <a:xfrm>
              <a:off x="972" y="54"/>
              <a:ext cx="720" cy="340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gradFill rotWithShape="1">
              <a:gsLst>
                <a:gs pos="0">
                  <a:srgbClr val="CCECFF"/>
                </a:gs>
                <a:gs pos="100000">
                  <a:srgbClr val="6699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2" name="Text Box 16"/>
            <p:cNvSpPr txBox="1">
              <a:spLocks noChangeArrowheads="1"/>
            </p:cNvSpPr>
            <p:nvPr/>
          </p:nvSpPr>
          <p:spPr bwMode="auto">
            <a:xfrm>
              <a:off x="960" y="1680"/>
              <a:ext cx="624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600" b="1">
                  <a:solidFill>
                    <a:srgbClr val="000000"/>
                  </a:solidFill>
                </a:rPr>
                <a:t>“SDW”</a:t>
              </a:r>
              <a:br>
                <a:rPr lang="en-US" altLang="en-US" sz="1600" b="1">
                  <a:solidFill>
                    <a:srgbClr val="000000"/>
                  </a:solidFill>
                </a:rPr>
              </a:br>
              <a:r>
                <a:rPr lang="en-US" altLang="en-US" sz="1600" b="1">
                  <a:solidFill>
                    <a:srgbClr val="000000"/>
                  </a:solidFill>
                </a:rPr>
                <a:t>“NEEL”</a:t>
              </a:r>
              <a:br>
                <a:rPr lang="en-US" altLang="en-US" sz="1600" b="1">
                  <a:solidFill>
                    <a:srgbClr val="000000"/>
                  </a:solidFill>
                </a:rPr>
              </a:br>
              <a:r>
                <a:rPr lang="en-US" altLang="en-US" sz="1600" b="1">
                  <a:solidFill>
                    <a:srgbClr val="000000"/>
                  </a:solidFill>
                </a:rPr>
                <a:t>“A-F”</a:t>
              </a:r>
            </a:p>
          </p:txBody>
        </p:sp>
      </p:grpSp>
      <p:sp>
        <p:nvSpPr>
          <p:cNvPr id="22534" name="Line 17"/>
          <p:cNvSpPr>
            <a:spLocks noChangeShapeType="1"/>
          </p:cNvSpPr>
          <p:nvPr/>
        </p:nvSpPr>
        <p:spPr bwMode="auto">
          <a:xfrm>
            <a:off x="1524000" y="5686425"/>
            <a:ext cx="594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35" name="Text Box 18"/>
          <p:cNvSpPr txBox="1">
            <a:spLocks noChangeArrowheads="1"/>
          </p:cNvSpPr>
          <p:nvPr/>
        </p:nvSpPr>
        <p:spPr bwMode="auto">
          <a:xfrm>
            <a:off x="1066800" y="885825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22536" name="Text Box 19"/>
          <p:cNvSpPr txBox="1">
            <a:spLocks noChangeArrowheads="1"/>
          </p:cNvSpPr>
          <p:nvPr/>
        </p:nvSpPr>
        <p:spPr bwMode="auto">
          <a:xfrm>
            <a:off x="7315200" y="5686425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i="1">
                <a:solidFill>
                  <a:srgbClr val="000000"/>
                </a:solidFill>
                <a:latin typeface="Times New Roman" pitchFamily="18" charset="0"/>
              </a:rPr>
              <a:t>g</a:t>
            </a:r>
          </a:p>
        </p:txBody>
      </p:sp>
      <p:grpSp>
        <p:nvGrpSpPr>
          <p:cNvPr id="22537" name="Group 20"/>
          <p:cNvGrpSpPr>
            <a:grpSpLocks/>
          </p:cNvGrpSpPr>
          <p:nvPr/>
        </p:nvGrpSpPr>
        <p:grpSpPr bwMode="auto">
          <a:xfrm>
            <a:off x="1524000" y="5562600"/>
            <a:ext cx="5553075" cy="946150"/>
            <a:chOff x="960" y="3330"/>
            <a:chExt cx="3498" cy="596"/>
          </a:xfrm>
        </p:grpSpPr>
        <p:sp>
          <p:nvSpPr>
            <p:cNvPr id="22555" name="Text Box 21"/>
            <p:cNvSpPr txBox="1">
              <a:spLocks noChangeArrowheads="1"/>
            </p:cNvSpPr>
            <p:nvPr/>
          </p:nvSpPr>
          <p:spPr bwMode="auto">
            <a:xfrm>
              <a:off x="2352" y="3408"/>
              <a:ext cx="72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 b="1" i="1">
                  <a:solidFill>
                    <a:srgbClr val="000000"/>
                  </a:solidFill>
                  <a:latin typeface="Times New Roman" pitchFamily="18" charset="0"/>
                </a:rPr>
                <a:t>g*</a:t>
              </a:r>
              <a:r>
                <a:rPr lang="en-US" altLang="en-US" sz="2400" b="1" i="1" baseline="-25000">
                  <a:solidFill>
                    <a:srgbClr val="000000"/>
                  </a:solidFill>
                  <a:latin typeface="Times New Roman" pitchFamily="18" charset="0"/>
                </a:rPr>
                <a:t/>
              </a:r>
              <a:br>
                <a:rPr lang="en-US" altLang="en-US" sz="2400" b="1" i="1" baseline="-25000">
                  <a:solidFill>
                    <a:srgbClr val="000000"/>
                  </a:solidFill>
                  <a:latin typeface="Times New Roman" pitchFamily="18" charset="0"/>
                </a:rPr>
              </a:br>
              <a:endParaRPr lang="en-US" altLang="en-US" sz="2400" b="1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556" name="Oval 22"/>
            <p:cNvSpPr>
              <a:spLocks noChangeArrowheads="1"/>
            </p:cNvSpPr>
            <p:nvPr/>
          </p:nvSpPr>
          <p:spPr bwMode="auto">
            <a:xfrm>
              <a:off x="2628" y="3330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557" name="AutoShape 23"/>
            <p:cNvSpPr>
              <a:spLocks noChangeArrowheads="1"/>
            </p:cNvSpPr>
            <p:nvPr/>
          </p:nvSpPr>
          <p:spPr bwMode="auto">
            <a:xfrm>
              <a:off x="960" y="3384"/>
              <a:ext cx="1668" cy="48"/>
            </a:xfrm>
            <a:prstGeom prst="flowChartTerminator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558" name="AutoShape 24"/>
            <p:cNvSpPr>
              <a:spLocks noChangeArrowheads="1"/>
            </p:cNvSpPr>
            <p:nvPr/>
          </p:nvSpPr>
          <p:spPr bwMode="auto">
            <a:xfrm>
              <a:off x="2790" y="3384"/>
              <a:ext cx="1668" cy="48"/>
            </a:xfrm>
            <a:prstGeom prst="flowChartTerminator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559" name="Text Box 25"/>
            <p:cNvSpPr txBox="1">
              <a:spLocks noChangeArrowheads="1"/>
            </p:cNvSpPr>
            <p:nvPr/>
          </p:nvSpPr>
          <p:spPr bwMode="auto">
            <a:xfrm>
              <a:off x="960" y="3456"/>
              <a:ext cx="15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00"/>
                  </a:solidFill>
                </a:rPr>
                <a:t>“Insulator”</a:t>
              </a:r>
            </a:p>
          </p:txBody>
        </p:sp>
        <p:sp>
          <p:nvSpPr>
            <p:cNvPr id="22560" name="Text Box 26"/>
            <p:cNvSpPr txBox="1">
              <a:spLocks noChangeArrowheads="1"/>
            </p:cNvSpPr>
            <p:nvPr/>
          </p:nvSpPr>
          <p:spPr bwMode="auto">
            <a:xfrm>
              <a:off x="2832" y="3456"/>
              <a:ext cx="15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>
                  <a:solidFill>
                    <a:srgbClr val="000000"/>
                  </a:solidFill>
                </a:rPr>
                <a:t>“Conductor”</a:t>
              </a:r>
            </a:p>
          </p:txBody>
        </p:sp>
      </p:grpSp>
      <p:sp>
        <p:nvSpPr>
          <p:cNvPr id="22538" name="Line 30"/>
          <p:cNvSpPr>
            <a:spLocks noChangeShapeType="1"/>
          </p:cNvSpPr>
          <p:nvPr/>
        </p:nvSpPr>
        <p:spPr bwMode="auto">
          <a:xfrm flipV="1">
            <a:off x="7086600" y="1419225"/>
            <a:ext cx="0" cy="426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9" name="Rectangle 31"/>
          <p:cNvSpPr>
            <a:spLocks noChangeArrowheads="1"/>
          </p:cNvSpPr>
          <p:nvPr/>
        </p:nvSpPr>
        <p:spPr bwMode="auto">
          <a:xfrm>
            <a:off x="1533525" y="152400"/>
            <a:ext cx="914400" cy="12382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40" name="Line 32"/>
          <p:cNvSpPr>
            <a:spLocks noChangeShapeType="1"/>
          </p:cNvSpPr>
          <p:nvPr/>
        </p:nvSpPr>
        <p:spPr bwMode="auto">
          <a:xfrm>
            <a:off x="1524000" y="1419225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1" name="Line 33"/>
          <p:cNvSpPr>
            <a:spLocks noChangeShapeType="1"/>
          </p:cNvSpPr>
          <p:nvPr/>
        </p:nvSpPr>
        <p:spPr bwMode="auto">
          <a:xfrm>
            <a:off x="4105275" y="4572000"/>
            <a:ext cx="171450" cy="990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2" name="Line 34"/>
          <p:cNvSpPr>
            <a:spLocks noChangeShapeType="1"/>
          </p:cNvSpPr>
          <p:nvPr/>
        </p:nvSpPr>
        <p:spPr bwMode="auto">
          <a:xfrm flipV="1">
            <a:off x="1524000" y="1114425"/>
            <a:ext cx="0" cy="457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3" name="Text Box 35"/>
          <p:cNvSpPr txBox="1">
            <a:spLocks noChangeArrowheads="1"/>
          </p:cNvSpPr>
          <p:nvPr/>
        </p:nvSpPr>
        <p:spPr bwMode="auto">
          <a:xfrm rot="4789700">
            <a:off x="2097882" y="2780506"/>
            <a:ext cx="25146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rgbClr val="000000"/>
                </a:solidFill>
              </a:rPr>
              <a:t>“Funny Metal”</a:t>
            </a:r>
            <a:br>
              <a:rPr lang="en-US" altLang="en-US" b="1">
                <a:solidFill>
                  <a:srgbClr val="000000"/>
                </a:solidFill>
              </a:rPr>
            </a:br>
            <a:r>
              <a:rPr lang="en-US" altLang="en-US" b="1">
                <a:solidFill>
                  <a:srgbClr val="000000"/>
                </a:solidFill>
              </a:rPr>
              <a:t>“Pseudogap”</a:t>
            </a:r>
            <a:br>
              <a:rPr lang="en-US" altLang="en-US" b="1">
                <a:solidFill>
                  <a:srgbClr val="000000"/>
                </a:solidFill>
              </a:rPr>
            </a:br>
            <a:r>
              <a:rPr lang="en-US" altLang="en-US" b="1">
                <a:solidFill>
                  <a:srgbClr val="000000"/>
                </a:solidFill>
              </a:rPr>
              <a:t>“Fond AF Memories”</a:t>
            </a:r>
          </a:p>
        </p:txBody>
      </p:sp>
      <p:sp>
        <p:nvSpPr>
          <p:cNvPr id="22544" name="TextBox 6"/>
          <p:cNvSpPr txBox="1">
            <a:spLocks noChangeArrowheads="1"/>
          </p:cNvSpPr>
          <p:nvPr/>
        </p:nvSpPr>
        <p:spPr bwMode="auto">
          <a:xfrm>
            <a:off x="1676400" y="3810000"/>
            <a:ext cx="76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U = 6</a:t>
            </a:r>
          </a:p>
        </p:txBody>
      </p:sp>
      <p:sp>
        <p:nvSpPr>
          <p:cNvPr id="22545" name="TextBox 51"/>
          <p:cNvSpPr txBox="1">
            <a:spLocks noChangeArrowheads="1"/>
          </p:cNvSpPr>
          <p:nvPr/>
        </p:nvSpPr>
        <p:spPr bwMode="auto">
          <a:xfrm>
            <a:off x="2667000" y="1676400"/>
            <a:ext cx="76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U = 3</a:t>
            </a:r>
          </a:p>
        </p:txBody>
      </p:sp>
      <p:sp>
        <p:nvSpPr>
          <p:cNvPr id="22546" name="TextBox 52"/>
          <p:cNvSpPr txBox="1">
            <a:spLocks noChangeArrowheads="1"/>
          </p:cNvSpPr>
          <p:nvPr/>
        </p:nvSpPr>
        <p:spPr bwMode="auto">
          <a:xfrm>
            <a:off x="5029200" y="2590800"/>
            <a:ext cx="76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U = 0</a:t>
            </a:r>
          </a:p>
        </p:txBody>
      </p:sp>
      <p:sp>
        <p:nvSpPr>
          <p:cNvPr id="3" name="Oval 2"/>
          <p:cNvSpPr/>
          <p:nvPr/>
        </p:nvSpPr>
        <p:spPr>
          <a:xfrm>
            <a:off x="3048000" y="1866900"/>
            <a:ext cx="4495800" cy="6477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prstClr val="black"/>
                </a:solidFill>
              </a:rPr>
              <a:t>Is it “shakes or spins”...or both?</a:t>
            </a:r>
          </a:p>
        </p:txBody>
      </p:sp>
      <p:sp>
        <p:nvSpPr>
          <p:cNvPr id="40" name="Oval 39"/>
          <p:cNvSpPr/>
          <p:nvPr/>
        </p:nvSpPr>
        <p:spPr>
          <a:xfrm>
            <a:off x="2447925" y="4572000"/>
            <a:ext cx="4257675" cy="6477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prstClr val="black"/>
                </a:solidFill>
              </a:rPr>
              <a:t>Is “bulk SC” a function of g* ?</a:t>
            </a:r>
          </a:p>
        </p:txBody>
      </p:sp>
      <p:sp>
        <p:nvSpPr>
          <p:cNvPr id="41" name="Oval 40"/>
          <p:cNvSpPr/>
          <p:nvPr/>
        </p:nvSpPr>
        <p:spPr>
          <a:xfrm>
            <a:off x="2209800" y="4073525"/>
            <a:ext cx="4724400" cy="42227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prstClr val="black"/>
                </a:solidFill>
              </a:rPr>
              <a:t>Where is Pr-123 ?</a:t>
            </a:r>
          </a:p>
        </p:txBody>
      </p:sp>
      <p:sp>
        <p:nvSpPr>
          <p:cNvPr id="49" name="Oval 48"/>
          <p:cNvSpPr/>
          <p:nvPr/>
        </p:nvSpPr>
        <p:spPr>
          <a:xfrm>
            <a:off x="1143000" y="5802313"/>
            <a:ext cx="6781800" cy="89535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en-US" b="1">
                <a:solidFill>
                  <a:srgbClr val="000000"/>
                </a:solidFill>
                <a:cs typeface="Arial" charset="0"/>
              </a:rPr>
              <a:t>When and where can we use HTSC/RTSC in the</a:t>
            </a:r>
          </a:p>
          <a:p>
            <a:pPr algn="ctr">
              <a:defRPr/>
            </a:pPr>
            <a:r>
              <a:rPr lang="en-US" b="1">
                <a:solidFill>
                  <a:srgbClr val="000000"/>
                </a:solidFill>
                <a:cs typeface="Arial" charset="0"/>
              </a:rPr>
              <a:t> Electricity Enterprise? </a:t>
            </a:r>
          </a:p>
        </p:txBody>
      </p: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3200400" y="990600"/>
            <a:ext cx="4495800" cy="609600"/>
            <a:chOff x="3200400" y="990600"/>
            <a:chExt cx="4495800" cy="609600"/>
          </a:xfrm>
        </p:grpSpPr>
        <p:sp>
          <p:nvSpPr>
            <p:cNvPr id="42" name="Oval 41"/>
            <p:cNvSpPr/>
            <p:nvPr/>
          </p:nvSpPr>
          <p:spPr>
            <a:xfrm>
              <a:off x="3200400" y="990600"/>
              <a:ext cx="4495800" cy="6096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>
                <a:solidFill>
                  <a:prstClr val="black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prstClr val="black"/>
                  </a:solidFill>
                </a:rPr>
                <a:t>What about RTSC?</a:t>
              </a:r>
            </a:p>
          </p:txBody>
        </p:sp>
        <p:sp>
          <p:nvSpPr>
            <p:cNvPr id="11" name="Up Arrow 10"/>
            <p:cNvSpPr/>
            <p:nvPr/>
          </p:nvSpPr>
          <p:spPr>
            <a:xfrm>
              <a:off x="5410200" y="1065213"/>
              <a:ext cx="60325" cy="22225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2255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88" y="0"/>
            <a:ext cx="880903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065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  <p:bldP spid="4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381000" y="2222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Comic Sans MS" pitchFamily="66" charset="0"/>
              </a:rPr>
              <a:t>“Woodstock” (#30 Upcoming)</a:t>
            </a:r>
          </a:p>
        </p:txBody>
      </p:sp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524" y="1306513"/>
            <a:ext cx="4172055" cy="2981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://www.w2agz.com/Pictures/IBM%20Almaden%20HTSC%20Grou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3810000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152400" y="5715000"/>
            <a:ext cx="441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200" b="1" dirty="0" smtClean="0"/>
              <a:t>“Band of Brothers (and a Sister!)”</a:t>
            </a:r>
            <a:br>
              <a:rPr lang="en-US" sz="2200" b="1" dirty="0" smtClean="0"/>
            </a:br>
            <a:r>
              <a:rPr lang="en-US" sz="2200" b="1" dirty="0" smtClean="0"/>
              <a:t>- IBM Almaden, March 1987 -</a:t>
            </a:r>
            <a:endParaRPr lang="en-US" sz="2200" b="1" dirty="0"/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434234" y="4473995"/>
            <a:ext cx="47097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 smtClean="0">
                <a:solidFill>
                  <a:prstClr val="black"/>
                </a:solidFill>
                <a:latin typeface="Calibri" pitchFamily="34" charset="0"/>
              </a:rPr>
              <a:t>“Infamous Irish-Jewish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 smtClean="0">
                <a:solidFill>
                  <a:prstClr val="black"/>
                </a:solidFill>
                <a:latin typeface="Calibri" pitchFamily="34" charset="0"/>
              </a:rPr>
              <a:t>Catskill Borscht-Belt Comedy Team”</a:t>
            </a:r>
          </a:p>
        </p:txBody>
      </p:sp>
    </p:spTree>
    <p:extLst>
      <p:ext uri="{BB962C8B-B14F-4D97-AF65-F5344CB8AC3E}">
        <p14:creationId xmlns:p14="http://schemas.microsoft.com/office/powerpoint/2010/main" val="403073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50000">
              <a:srgbClr val="C2D1ED"/>
            </a:gs>
            <a:gs pos="100000">
              <a:srgbClr val="E1E8F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152400" y="3505200"/>
            <a:ext cx="3886200" cy="3252716"/>
            <a:chOff x="0" y="3529084"/>
            <a:chExt cx="3886200" cy="3252716"/>
          </a:xfrm>
        </p:grpSpPr>
        <p:sp>
          <p:nvSpPr>
            <p:cNvPr id="23" name="TextBox 3"/>
            <p:cNvSpPr txBox="1">
              <a:spLocks noChangeArrowheads="1"/>
            </p:cNvSpPr>
            <p:nvPr/>
          </p:nvSpPr>
          <p:spPr bwMode="auto">
            <a:xfrm>
              <a:off x="0" y="6043613"/>
              <a:ext cx="3886200" cy="738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00" tIns="45702" rIns="91400" bIns="4570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dirty="0" smtClean="0">
                  <a:solidFill>
                    <a:prstClr val="black"/>
                  </a:solidFill>
                  <a:cs typeface="Arial" charset="0"/>
                </a:rPr>
                <a:t>Session R25</a:t>
              </a:r>
            </a:p>
            <a:p>
              <a:pPr algn="ctr"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i="1" dirty="0" smtClean="0">
                  <a:solidFill>
                    <a:prstClr val="black"/>
                  </a:solidFill>
                  <a:cs typeface="Arial" charset="0"/>
                </a:rPr>
                <a:t>Superconductivity:  Less Common Materials I</a:t>
              </a:r>
            </a:p>
            <a:p>
              <a:pPr algn="ctr"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dirty="0" smtClean="0">
                  <a:solidFill>
                    <a:prstClr val="black"/>
                  </a:solidFill>
                  <a:cs typeface="Arial" charset="0"/>
                </a:rPr>
                <a:t>8:50 AM – 10:48 AM, Thursday, 17 March</a:t>
              </a:r>
            </a:p>
          </p:txBody>
        </p:sp>
        <p:pic>
          <p:nvPicPr>
            <p:cNvPr id="24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707" y="3529084"/>
              <a:ext cx="2702693" cy="2490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25" name="Rectangle 1"/>
          <p:cNvSpPr>
            <a:spLocks noChangeArrowheads="1"/>
          </p:cNvSpPr>
          <p:nvPr/>
        </p:nvSpPr>
        <p:spPr bwMode="auto">
          <a:xfrm>
            <a:off x="39624" y="1828800"/>
            <a:ext cx="9067800" cy="1200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0" tIns="45702" rIns="91400" bIns="45702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smtClean="0">
                <a:solidFill>
                  <a:srgbClr val="00B050"/>
                </a:solidFill>
                <a:latin typeface="Cooper Black" pitchFamily="18" charset="0"/>
                <a:cs typeface="Arial" charset="0"/>
              </a:rPr>
              <a:t>A DFT Study of Electron-Phonon Mediated Superconductivity in Doped Mott-Hubbard Proxy Cubic-Tetragonal Copper Monoxide</a:t>
            </a:r>
            <a:endParaRPr lang="en-US" altLang="en-US" sz="2000" dirty="0" smtClean="0">
              <a:solidFill>
                <a:srgbClr val="00B050"/>
              </a:solidFill>
              <a:latin typeface="Cooper Black" pitchFamily="18" charset="0"/>
              <a:cs typeface="Arial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852" y="-9525"/>
            <a:ext cx="7371147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772853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://wikitravel.org/upload/en/thumb/c/ce/Baltimore24.jpg/400px-Baltimore2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5" y="3324189"/>
            <a:ext cx="5609221" cy="353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4186749" y="3630149"/>
            <a:ext cx="4884361" cy="3252716"/>
            <a:chOff x="4800600" y="4572000"/>
            <a:chExt cx="3741361" cy="2245170"/>
          </a:xfrm>
        </p:grpSpPr>
        <p:pic>
          <p:nvPicPr>
            <p:cNvPr id="11" name="Picture 4" descr="http://wikitravel.org/upload/shared/thumb/d/d6/8inch_guns_at_Fort_McHenry.jpg/260px-8inch_guns_at_Fort_McHenry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4572000"/>
              <a:ext cx="3701362" cy="2220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" name="Group 11"/>
            <p:cNvGrpSpPr/>
            <p:nvPr/>
          </p:nvGrpSpPr>
          <p:grpSpPr>
            <a:xfrm>
              <a:off x="4865311" y="4619910"/>
              <a:ext cx="3676650" cy="2197260"/>
              <a:chOff x="4829175" y="4584540"/>
              <a:chExt cx="3676650" cy="2197260"/>
            </a:xfrm>
          </p:grpSpPr>
          <p:pic>
            <p:nvPicPr>
              <p:cNvPr id="13" name="Picture 6" descr="C:\Users\PAULMI~1\AppData\Local\Temp\scl1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29175" y="4584540"/>
                <a:ext cx="1654629" cy="10177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8" descr="C:\Users\PAULMI~1\AppData\Local\Temp\scl2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6655144" y="5856459"/>
                <a:ext cx="1850681" cy="9253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Group 14"/>
            <p:cNvGrpSpPr/>
            <p:nvPr/>
          </p:nvGrpSpPr>
          <p:grpSpPr>
            <a:xfrm>
              <a:off x="6483804" y="5486400"/>
              <a:ext cx="1593396" cy="1295399"/>
              <a:chOff x="6483804" y="5486400"/>
              <a:chExt cx="1593396" cy="1295399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6483804" y="5602268"/>
                <a:ext cx="1593396" cy="1179531"/>
                <a:chOff x="6483804" y="5602268"/>
                <a:chExt cx="1593396" cy="1179531"/>
              </a:xfrm>
            </p:grpSpPr>
            <p:cxnSp>
              <p:nvCxnSpPr>
                <p:cNvPr id="18" name="Straight Arrow Connector 17"/>
                <p:cNvCxnSpPr/>
                <p:nvPr/>
              </p:nvCxnSpPr>
              <p:spPr>
                <a:xfrm flipH="1" flipV="1">
                  <a:off x="6483804" y="5602268"/>
                  <a:ext cx="171340" cy="254192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&quot;No&quot; Symbol 18"/>
                <p:cNvSpPr/>
                <p:nvPr/>
              </p:nvSpPr>
              <p:spPr>
                <a:xfrm>
                  <a:off x="7086600" y="5856458"/>
                  <a:ext cx="990600" cy="925341"/>
                </a:xfrm>
                <a:prstGeom prst="noSmoking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7" name="TextBox 16"/>
              <p:cNvSpPr txBox="1"/>
              <p:nvPr/>
            </p:nvSpPr>
            <p:spPr>
              <a:xfrm>
                <a:off x="6553200" y="5486400"/>
                <a:ext cx="7362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1812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1" name="TextBox 2"/>
          <p:cNvSpPr txBox="1">
            <a:spLocks noChangeArrowheads="1"/>
          </p:cNvSpPr>
          <p:nvPr/>
        </p:nvSpPr>
        <p:spPr bwMode="auto">
          <a:xfrm>
            <a:off x="5410200" y="2904328"/>
            <a:ext cx="3733800" cy="67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0" tIns="45702" rIns="91400" bIns="45702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 smtClean="0">
                <a:solidFill>
                  <a:prstClr val="black"/>
                </a:solidFill>
                <a:cs typeface="Arial" charset="0"/>
              </a:rPr>
              <a:t>Paul M. Grant</a:t>
            </a:r>
          </a:p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prstClr val="black"/>
                </a:solidFill>
                <a:cs typeface="Arial" charset="0"/>
              </a:rPr>
              <a:t>W2AGZ Technologies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6205823" y="3559081"/>
            <a:ext cx="2557177" cy="3222719"/>
            <a:chOff x="6282023" y="3535268"/>
            <a:chExt cx="2557177" cy="3222719"/>
          </a:xfrm>
        </p:grpSpPr>
        <p:sp>
          <p:nvSpPr>
            <p:cNvPr id="26" name="TextBox 4"/>
            <p:cNvSpPr txBox="1">
              <a:spLocks noChangeArrowheads="1"/>
            </p:cNvSpPr>
            <p:nvPr/>
          </p:nvSpPr>
          <p:spPr bwMode="auto">
            <a:xfrm>
              <a:off x="6324600" y="6019800"/>
              <a:ext cx="2362200" cy="738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00" tIns="45702" rIns="91400" bIns="4570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dirty="0" smtClean="0">
                  <a:solidFill>
                    <a:prstClr val="black"/>
                  </a:solidFill>
                  <a:cs typeface="Arial" charset="0"/>
                </a:rPr>
                <a:t>Paper 8</a:t>
              </a:r>
            </a:p>
            <a:p>
              <a:pPr algn="ctr"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b="1" i="1" dirty="0" smtClean="0">
                  <a:solidFill>
                    <a:prstClr val="black"/>
                  </a:solidFill>
                  <a:cs typeface="Arial" charset="0"/>
                </a:rPr>
                <a:t>9:24 AM – 9:36 AM</a:t>
              </a:r>
            </a:p>
            <a:p>
              <a:pPr algn="ctr"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 dirty="0" smtClean="0">
                  <a:solidFill>
                    <a:prstClr val="black"/>
                  </a:solidFill>
                  <a:cs typeface="Arial" charset="0"/>
                </a:rPr>
                <a:t>Room 324</a:t>
              </a:r>
            </a:p>
          </p:txBody>
        </p:sp>
        <p:pic>
          <p:nvPicPr>
            <p:cNvPr id="27" name="Picture 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2023" y="3535268"/>
              <a:ext cx="2557177" cy="2496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extBox 3"/>
          <p:cNvSpPr txBox="1"/>
          <p:nvPr/>
        </p:nvSpPr>
        <p:spPr>
          <a:xfrm>
            <a:off x="3392556" y="4152781"/>
            <a:ext cx="2743199" cy="80021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lgerian" panose="04020705040A02060702" pitchFamily="82" charset="0"/>
              </a:rPr>
              <a:t>Aging IBM Pensioner</a:t>
            </a:r>
          </a:p>
          <a:p>
            <a:pPr algn="ctr"/>
            <a:r>
              <a:rPr lang="en-US" sz="1400" dirty="0" smtClean="0">
                <a:latin typeface="Algerian" panose="04020705040A02060702" pitchFamily="82" charset="0"/>
              </a:rPr>
              <a:t>Research supported under the IBM retirement fund</a:t>
            </a:r>
            <a:endParaRPr lang="en-US" sz="14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14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50000">
              <a:srgbClr val="C2D1ED"/>
            </a:gs>
            <a:gs pos="100000">
              <a:srgbClr val="E1E8F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altLang="en-US" dirty="0" smtClean="0"/>
              <a:t> – Our Computational Tool Box –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763000" cy="5181600"/>
          </a:xfrm>
        </p:spPr>
        <p:txBody>
          <a:bodyPr>
            <a:normAutofit fontScale="92500" lnSpcReduction="10000"/>
          </a:bodyPr>
          <a:lstStyle/>
          <a:p>
            <a:pPr marL="342758" indent="-342758">
              <a:defRPr/>
            </a:pPr>
            <a:r>
              <a:rPr lang="en-US" dirty="0" smtClean="0"/>
              <a:t>DFT </a:t>
            </a:r>
          </a:p>
          <a:p>
            <a:pPr marL="400050" lvl="1" indent="0">
              <a:buNone/>
              <a:defRPr/>
            </a:pPr>
            <a:r>
              <a:rPr lang="en-US" dirty="0" smtClean="0"/>
              <a:t> − Quantum Espresso</a:t>
            </a:r>
          </a:p>
          <a:p>
            <a:pPr marL="1142528" lvl="2" indent="-228506">
              <a:defRPr/>
            </a:pPr>
            <a:r>
              <a:rPr lang="en-US" dirty="0" err="1" smtClean="0"/>
              <a:t>Fermiologies</a:t>
            </a:r>
            <a:r>
              <a:rPr lang="en-US" dirty="0" smtClean="0"/>
              <a:t>, States (DOS), Phonons, e-p “Lambda”</a:t>
            </a:r>
          </a:p>
          <a:p>
            <a:pPr marL="742478" lvl="1" indent="-228506">
              <a:defRPr/>
            </a:pPr>
            <a:r>
              <a:rPr lang="en-US" dirty="0"/>
              <a:t> </a:t>
            </a:r>
            <a:r>
              <a:rPr lang="en-US" dirty="0" smtClean="0"/>
              <a:t>Gibbs2</a:t>
            </a:r>
          </a:p>
          <a:p>
            <a:pPr marL="1142528" lvl="2" indent="-228506">
              <a:defRPr/>
            </a:pPr>
            <a:r>
              <a:rPr lang="en-US" dirty="0" smtClean="0"/>
              <a:t>Debye Statistics</a:t>
            </a:r>
          </a:p>
          <a:p>
            <a:pPr marL="742478" lvl="1" indent="-228506">
              <a:defRPr/>
            </a:pPr>
            <a:r>
              <a:rPr lang="en-US" dirty="0" smtClean="0"/>
              <a:t> ELK</a:t>
            </a:r>
          </a:p>
          <a:p>
            <a:pPr marL="1142528" lvl="2" indent="-228506">
              <a:defRPr/>
            </a:pPr>
            <a:r>
              <a:rPr lang="en-US" dirty="0" smtClean="0"/>
              <a:t>LDA + U</a:t>
            </a:r>
          </a:p>
          <a:p>
            <a:pPr marL="342758" indent="-342758">
              <a:defRPr/>
            </a:pPr>
            <a:r>
              <a:rPr lang="en-US" dirty="0" smtClean="0"/>
              <a:t>Graphics</a:t>
            </a:r>
          </a:p>
          <a:p>
            <a:pPr marL="742642" lvl="1" indent="-285630">
              <a:defRPr/>
            </a:pPr>
            <a:r>
              <a:rPr lang="en-US" dirty="0" err="1" smtClean="0"/>
              <a:t>Xcrysden</a:t>
            </a:r>
            <a:r>
              <a:rPr lang="en-US" dirty="0" smtClean="0"/>
              <a:t>, XMGRACE</a:t>
            </a:r>
          </a:p>
          <a:p>
            <a:pPr marL="1142528" lvl="2" indent="-228506">
              <a:defRPr/>
            </a:pPr>
            <a:r>
              <a:rPr lang="en-US" dirty="0" smtClean="0"/>
              <a:t>Fermi Surfaces, Projected DOS</a:t>
            </a:r>
          </a:p>
          <a:p>
            <a:pPr marL="342758" indent="-342758">
              <a:defRPr/>
            </a:pPr>
            <a:r>
              <a:rPr lang="en-US" dirty="0" smtClean="0"/>
              <a:t>Modeling</a:t>
            </a:r>
          </a:p>
          <a:p>
            <a:pPr marL="742642" lvl="1" indent="-285630">
              <a:defRPr/>
            </a:pPr>
            <a:r>
              <a:rPr lang="en-US" dirty="0" smtClean="0"/>
              <a:t>Then e-p Superconductivity via </a:t>
            </a:r>
            <a:r>
              <a:rPr lang="en-US" dirty="0" err="1" smtClean="0"/>
              <a:t>Eliashberg</a:t>
            </a:r>
            <a:r>
              <a:rPr lang="en-US" dirty="0" smtClean="0"/>
              <a:t>/McMillan!</a:t>
            </a:r>
          </a:p>
          <a:p>
            <a:pPr marL="457012" lvl="1" indent="0">
              <a:buFont typeface="Arial" charset="0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974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/>
          <p:nvPr/>
        </p:nvCxnSpPr>
        <p:spPr>
          <a:xfrm>
            <a:off x="609600" y="6019800"/>
            <a:ext cx="7696200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1371600" y="609600"/>
            <a:ext cx="0" cy="54102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2" name="TextBox 15"/>
          <p:cNvSpPr txBox="1">
            <a:spLocks noChangeArrowheads="1"/>
          </p:cNvSpPr>
          <p:nvPr/>
        </p:nvSpPr>
        <p:spPr bwMode="auto">
          <a:xfrm>
            <a:off x="2819400" y="6172200"/>
            <a:ext cx="3886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smtClean="0">
                <a:solidFill>
                  <a:prstClr val="black"/>
                </a:solidFill>
                <a:cs typeface="Arial" charset="0"/>
              </a:rPr>
              <a:t>“Configuration/Coordination Space”</a:t>
            </a:r>
          </a:p>
        </p:txBody>
      </p:sp>
      <p:sp>
        <p:nvSpPr>
          <p:cNvPr id="32773" name="TextBox 16"/>
          <p:cNvSpPr txBox="1">
            <a:spLocks noChangeArrowheads="1"/>
          </p:cNvSpPr>
          <p:nvPr/>
        </p:nvSpPr>
        <p:spPr bwMode="auto">
          <a:xfrm>
            <a:off x="304800" y="2505075"/>
            <a:ext cx="990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smtClean="0">
                <a:solidFill>
                  <a:prstClr val="black"/>
                </a:solidFill>
                <a:cs typeface="Arial" charset="0"/>
              </a:rPr>
              <a:t>Relative Ground</a:t>
            </a:r>
          </a:p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smtClean="0">
                <a:solidFill>
                  <a:prstClr val="black"/>
                </a:solidFill>
                <a:cs typeface="Arial" charset="0"/>
              </a:rPr>
              <a:t>State</a:t>
            </a:r>
          </a:p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smtClean="0">
                <a:solidFill>
                  <a:prstClr val="black"/>
                </a:solidFill>
                <a:cs typeface="Arial" charset="0"/>
              </a:rPr>
              <a:t>Energies</a:t>
            </a:r>
          </a:p>
        </p:txBody>
      </p: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5410200" y="3200400"/>
            <a:ext cx="3200400" cy="3962400"/>
            <a:chOff x="5410203" y="3200400"/>
            <a:chExt cx="3200400" cy="3962400"/>
          </a:xfrm>
        </p:grpSpPr>
        <p:grpSp>
          <p:nvGrpSpPr>
            <p:cNvPr id="32794" name="Group 12"/>
            <p:cNvGrpSpPr>
              <a:grpSpLocks/>
            </p:cNvGrpSpPr>
            <p:nvPr/>
          </p:nvGrpSpPr>
          <p:grpSpPr bwMode="auto">
            <a:xfrm>
              <a:off x="5410203" y="3657600"/>
              <a:ext cx="3200400" cy="3505200"/>
              <a:chOff x="1152053" y="1828800"/>
              <a:chExt cx="3115147" cy="3505200"/>
            </a:xfrm>
          </p:grpSpPr>
          <p:sp>
            <p:nvSpPr>
              <p:cNvPr id="14" name="Arc 13"/>
              <p:cNvSpPr/>
              <p:nvPr/>
            </p:nvSpPr>
            <p:spPr>
              <a:xfrm>
                <a:off x="2209800" y="1828800"/>
                <a:ext cx="2057400" cy="3505200"/>
              </a:xfrm>
              <a:prstGeom prst="arc">
                <a:avLst/>
              </a:prstGeom>
              <a:ln w="15875">
                <a:solidFill>
                  <a:srgbClr val="C00000"/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914021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Arc 14"/>
              <p:cNvSpPr/>
              <p:nvPr/>
            </p:nvSpPr>
            <p:spPr>
              <a:xfrm>
                <a:off x="1152053" y="1828800"/>
                <a:ext cx="2057400" cy="3505200"/>
              </a:xfrm>
              <a:prstGeom prst="arc">
                <a:avLst/>
              </a:prstGeom>
              <a:ln w="15875">
                <a:solidFill>
                  <a:srgbClr val="C00000"/>
                </a:solidFill>
              </a:ln>
              <a:scene3d>
                <a:camera prst="orthographicFront">
                  <a:rot lat="10800000" lon="10800000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914021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3279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2741" y="3581400"/>
              <a:ext cx="1485900" cy="116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96" name="TextBox 17"/>
            <p:cNvSpPr txBox="1">
              <a:spLocks noChangeArrowheads="1"/>
            </p:cNvSpPr>
            <p:nvPr/>
          </p:nvSpPr>
          <p:spPr bwMode="auto">
            <a:xfrm>
              <a:off x="6952306" y="3200400"/>
              <a:ext cx="11430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mtClean="0">
                  <a:solidFill>
                    <a:prstClr val="black"/>
                  </a:solidFill>
                  <a:cs typeface="Arial" charset="0"/>
                </a:rPr>
                <a:t>Tennorite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33400" y="0"/>
            <a:ext cx="81534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021">
              <a:defRPr/>
            </a:pPr>
            <a:r>
              <a:rPr lang="en-US" sz="2800" b="1" dirty="0">
                <a:solidFill>
                  <a:prstClr val="black"/>
                </a:solidFill>
                <a:cs typeface="Arial" charset="0"/>
              </a:rPr>
              <a:t>The Various </a:t>
            </a:r>
            <a:r>
              <a:rPr lang="en-US" sz="2800" b="1" dirty="0">
                <a:solidFill>
                  <a:srgbClr val="00B0F0"/>
                </a:solidFill>
                <a:cs typeface="Arial" charset="0"/>
              </a:rPr>
              <a:t>F</a:t>
            </a:r>
            <a:r>
              <a:rPr lang="en-US" sz="2800" b="1" dirty="0">
                <a:solidFill>
                  <a:srgbClr val="F79646"/>
                </a:solidFill>
                <a:cs typeface="Arial" charset="0"/>
              </a:rPr>
              <a:t>l</a:t>
            </a:r>
            <a:r>
              <a:rPr lang="en-US" sz="2800" b="1" dirty="0">
                <a:solidFill>
                  <a:srgbClr val="C0504D"/>
                </a:solidFill>
                <a:cs typeface="Arial" charset="0"/>
              </a:rPr>
              <a:t>a</a:t>
            </a:r>
            <a:r>
              <a:rPr lang="en-US" sz="2800" b="1" dirty="0">
                <a:solidFill>
                  <a:srgbClr val="92D050"/>
                </a:solidFill>
                <a:cs typeface="Arial" charset="0"/>
              </a:rPr>
              <a:t>v</a:t>
            </a:r>
            <a:r>
              <a:rPr lang="en-US" sz="2800" b="1" dirty="0">
                <a:solidFill>
                  <a:srgbClr val="FFFF00"/>
                </a:solidFill>
                <a:cs typeface="Arial" charset="0"/>
              </a:rPr>
              <a:t>o</a:t>
            </a:r>
            <a:r>
              <a:rPr lang="en-US" sz="2800" b="1" dirty="0">
                <a:solidFill>
                  <a:srgbClr val="7030A0"/>
                </a:solidFill>
                <a:cs typeface="Arial" charset="0"/>
              </a:rPr>
              <a:t>r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s</a:t>
            </a:r>
            <a:r>
              <a:rPr lang="en-US" sz="2800" b="1" dirty="0">
                <a:solidFill>
                  <a:prstClr val="black"/>
                </a:solidFill>
                <a:cs typeface="Arial" charset="0"/>
              </a:rPr>
              <a:t> of Copper “Monoxide”</a:t>
            </a:r>
          </a:p>
        </p:txBody>
      </p: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3048000" y="1849438"/>
            <a:ext cx="3200400" cy="4246562"/>
            <a:chOff x="3048000" y="1849901"/>
            <a:chExt cx="3200400" cy="4246099"/>
          </a:xfrm>
        </p:grpSpPr>
        <p:grpSp>
          <p:nvGrpSpPr>
            <p:cNvPr id="32789" name="Group 9"/>
            <p:cNvGrpSpPr>
              <a:grpSpLocks/>
            </p:cNvGrpSpPr>
            <p:nvPr/>
          </p:nvGrpSpPr>
          <p:grpSpPr bwMode="auto">
            <a:xfrm>
              <a:off x="3048000" y="2590800"/>
              <a:ext cx="3200400" cy="3505200"/>
              <a:chOff x="1152053" y="1828800"/>
              <a:chExt cx="3115147" cy="3505200"/>
            </a:xfrm>
          </p:grpSpPr>
          <p:sp>
            <p:nvSpPr>
              <p:cNvPr id="11" name="Arc 10"/>
              <p:cNvSpPr/>
              <p:nvPr/>
            </p:nvSpPr>
            <p:spPr>
              <a:xfrm>
                <a:off x="2209800" y="1828800"/>
                <a:ext cx="2057400" cy="3505200"/>
              </a:xfrm>
              <a:prstGeom prst="arc">
                <a:avLst/>
              </a:prstGeom>
              <a:ln w="15875">
                <a:solidFill>
                  <a:srgbClr val="C00000"/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914021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Arc 11"/>
              <p:cNvSpPr/>
              <p:nvPr/>
            </p:nvSpPr>
            <p:spPr>
              <a:xfrm>
                <a:off x="1152053" y="1828800"/>
                <a:ext cx="2057400" cy="3505200"/>
              </a:xfrm>
              <a:prstGeom prst="arc">
                <a:avLst/>
              </a:prstGeom>
              <a:ln w="15875">
                <a:solidFill>
                  <a:srgbClr val="C00000"/>
                </a:solidFill>
              </a:ln>
              <a:scene3d>
                <a:camera prst="orthographicFront">
                  <a:rot lat="10800000" lon="10800000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914021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32790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2193980"/>
              <a:ext cx="1211649" cy="1693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91" name="TextBox 22"/>
            <p:cNvSpPr txBox="1">
              <a:spLocks noChangeArrowheads="1"/>
            </p:cNvSpPr>
            <p:nvPr/>
          </p:nvSpPr>
          <p:spPr bwMode="auto">
            <a:xfrm>
              <a:off x="4611988" y="1849901"/>
              <a:ext cx="11430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mtClean="0">
                  <a:solidFill>
                    <a:prstClr val="black"/>
                  </a:solidFill>
                  <a:cs typeface="Arial" charset="0"/>
                </a:rPr>
                <a:t>“1-2-3”</a:t>
              </a:r>
            </a:p>
          </p:txBody>
        </p:sp>
      </p:grp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762000" y="990600"/>
            <a:ext cx="3200400" cy="4038600"/>
            <a:chOff x="762000" y="990600"/>
            <a:chExt cx="3200400" cy="4038600"/>
          </a:xfrm>
        </p:grpSpPr>
        <p:grpSp>
          <p:nvGrpSpPr>
            <p:cNvPr id="32784" name="Group 8"/>
            <p:cNvGrpSpPr>
              <a:grpSpLocks/>
            </p:cNvGrpSpPr>
            <p:nvPr/>
          </p:nvGrpSpPr>
          <p:grpSpPr bwMode="auto">
            <a:xfrm>
              <a:off x="762000" y="1524000"/>
              <a:ext cx="3200400" cy="3505200"/>
              <a:chOff x="1152053" y="1828800"/>
              <a:chExt cx="3115147" cy="3505200"/>
            </a:xfrm>
          </p:grpSpPr>
          <p:sp>
            <p:nvSpPr>
              <p:cNvPr id="6" name="Arc 5"/>
              <p:cNvSpPr/>
              <p:nvPr/>
            </p:nvSpPr>
            <p:spPr>
              <a:xfrm>
                <a:off x="2209800" y="1828800"/>
                <a:ext cx="2057400" cy="3505200"/>
              </a:xfrm>
              <a:prstGeom prst="arc">
                <a:avLst/>
              </a:prstGeom>
              <a:ln w="15875">
                <a:solidFill>
                  <a:srgbClr val="C00000"/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914021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" name="Arc 6"/>
              <p:cNvSpPr/>
              <p:nvPr/>
            </p:nvSpPr>
            <p:spPr>
              <a:xfrm>
                <a:off x="1152053" y="1828800"/>
                <a:ext cx="2057400" cy="3505200"/>
              </a:xfrm>
              <a:prstGeom prst="arc">
                <a:avLst/>
              </a:prstGeom>
              <a:ln w="15875">
                <a:solidFill>
                  <a:srgbClr val="C00000"/>
                </a:solidFill>
              </a:ln>
              <a:scene3d>
                <a:camera prst="orthographicFront">
                  <a:rot lat="10800000" lon="10800000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914021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32785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4" y="1371602"/>
              <a:ext cx="1301183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6" name="TextBox 23"/>
            <p:cNvSpPr txBox="1">
              <a:spLocks noChangeArrowheads="1"/>
            </p:cNvSpPr>
            <p:nvPr/>
          </p:nvSpPr>
          <p:spPr bwMode="auto">
            <a:xfrm>
              <a:off x="2160759" y="990600"/>
              <a:ext cx="13716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mtClean="0">
                  <a:solidFill>
                    <a:prstClr val="black"/>
                  </a:solidFill>
                  <a:cs typeface="Arial" charset="0"/>
                </a:rPr>
                <a:t>tet-rs-CuO</a:t>
              </a:r>
            </a:p>
          </p:txBody>
        </p:sp>
      </p:grp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3532188" y="609600"/>
            <a:ext cx="3859212" cy="954088"/>
            <a:chOff x="3532359" y="609600"/>
            <a:chExt cx="3859040" cy="954107"/>
          </a:xfrm>
        </p:grpSpPr>
        <p:sp>
          <p:nvSpPr>
            <p:cNvPr id="32782" name="TextBox 24"/>
            <p:cNvSpPr txBox="1">
              <a:spLocks noChangeArrowheads="1"/>
            </p:cNvSpPr>
            <p:nvPr/>
          </p:nvSpPr>
          <p:spPr bwMode="auto">
            <a:xfrm>
              <a:off x="4523242" y="609600"/>
              <a:ext cx="2868157" cy="9541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marL="2857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912813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buChar char="•"/>
              </a:pPr>
              <a:r>
                <a:rPr lang="en-US" altLang="en-US" sz="1400" smtClean="0">
                  <a:solidFill>
                    <a:prstClr val="black"/>
                  </a:solidFill>
                  <a:cs typeface="Arial" charset="0"/>
                </a:rPr>
                <a:t>Siemons, et al. (2009)</a:t>
              </a:r>
            </a:p>
            <a:p>
              <a:pPr defTabSz="912813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buChar char="•"/>
              </a:pPr>
              <a:r>
                <a:rPr lang="en-US" altLang="en-US" sz="1400" smtClean="0">
                  <a:solidFill>
                    <a:prstClr val="black"/>
                  </a:solidFill>
                  <a:cs typeface="Arial" charset="0"/>
                </a:rPr>
                <a:t>Grant (2008)</a:t>
              </a:r>
            </a:p>
            <a:p>
              <a:pPr defTabSz="912813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buChar char="•"/>
              </a:pPr>
              <a:r>
                <a:rPr lang="en-US" altLang="en-US" sz="1400" smtClean="0">
                  <a:solidFill>
                    <a:prstClr val="black"/>
                  </a:solidFill>
                  <a:cs typeface="Arial" charset="0"/>
                </a:rPr>
                <a:t>Franchini Group (2011)</a:t>
              </a:r>
            </a:p>
            <a:p>
              <a:pPr defTabSz="912813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buChar char="•"/>
              </a:pPr>
              <a:r>
                <a:rPr lang="en-US" altLang="en-US" sz="1400" smtClean="0">
                  <a:solidFill>
                    <a:prstClr val="black"/>
                  </a:solidFill>
                  <a:cs typeface="Arial" charset="0"/>
                </a:rPr>
                <a:t>Cococcioni Group (2011)</a:t>
              </a:r>
            </a:p>
          </p:txBody>
        </p:sp>
        <p:cxnSp>
          <p:nvCxnSpPr>
            <p:cNvPr id="29" name="Straight Arrow Connector 28"/>
            <p:cNvCxnSpPr>
              <a:stCxn id="32782" idx="1"/>
              <a:endCxn id="32786" idx="3"/>
            </p:cNvCxnSpPr>
            <p:nvPr/>
          </p:nvCxnSpPr>
          <p:spPr>
            <a:xfrm flipH="1">
              <a:off x="3532359" y="1087448"/>
              <a:ext cx="990556" cy="8731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61" name="Group 15360"/>
          <p:cNvGrpSpPr>
            <a:grpSpLocks/>
          </p:cNvGrpSpPr>
          <p:nvPr/>
        </p:nvGrpSpPr>
        <p:grpSpPr bwMode="auto">
          <a:xfrm>
            <a:off x="1600200" y="2667002"/>
            <a:ext cx="2535238" cy="2516292"/>
            <a:chOff x="1600199" y="2667003"/>
            <a:chExt cx="2534495" cy="2516371"/>
          </a:xfrm>
        </p:grpSpPr>
        <p:sp>
          <p:nvSpPr>
            <p:cNvPr id="32780" name="TextBox 25"/>
            <p:cNvSpPr txBox="1">
              <a:spLocks noChangeArrowheads="1"/>
            </p:cNvSpPr>
            <p:nvPr/>
          </p:nvSpPr>
          <p:spPr bwMode="auto">
            <a:xfrm>
              <a:off x="1600199" y="3705999"/>
              <a:ext cx="2534495" cy="14773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 smtClean="0">
                  <a:solidFill>
                    <a:prstClr val="black"/>
                  </a:solidFill>
                  <a:cs typeface="Arial" charset="0"/>
                </a:rPr>
                <a:t>Can we </a:t>
              </a:r>
              <a:r>
                <a:rPr lang="en-US" altLang="en-US" u="sng" dirty="0" smtClean="0">
                  <a:solidFill>
                    <a:prstClr val="black"/>
                  </a:solidFill>
                  <a:cs typeface="Arial" charset="0"/>
                </a:rPr>
                <a:t>compute/synthesize</a:t>
              </a:r>
              <a:r>
                <a:rPr lang="en-US" altLang="en-US" dirty="0" smtClean="0">
                  <a:solidFill>
                    <a:prstClr val="black"/>
                  </a:solidFill>
                  <a:cs typeface="Arial" charset="0"/>
                </a:rPr>
                <a:t> </a:t>
              </a:r>
            </a:p>
            <a:p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 smtClean="0">
                  <a:solidFill>
                    <a:prstClr val="black"/>
                  </a:solidFill>
                  <a:cs typeface="Arial" charset="0"/>
                </a:rPr>
                <a:t>its physical properties </a:t>
              </a:r>
              <a:r>
                <a:rPr lang="en-US" altLang="en-US" dirty="0" err="1" smtClean="0">
                  <a:solidFill>
                    <a:prstClr val="black"/>
                  </a:solidFill>
                  <a:cs typeface="Arial" charset="0"/>
                </a:rPr>
                <a:t>wrt</a:t>
              </a:r>
              <a:r>
                <a:rPr lang="en-US" altLang="en-US" dirty="0" smtClean="0">
                  <a:solidFill>
                    <a:prstClr val="black"/>
                  </a:solidFill>
                  <a:cs typeface="Arial" charset="0"/>
                </a:rPr>
                <a:t> magnetism and superconductivity?</a:t>
              </a:r>
            </a:p>
          </p:txBody>
        </p:sp>
        <p:cxnSp>
          <p:nvCxnSpPr>
            <p:cNvPr id="15360" name="Straight Arrow Connector 15359"/>
            <p:cNvCxnSpPr>
              <a:stCxn id="32780" idx="0"/>
              <a:endCxn id="32785" idx="2"/>
            </p:cNvCxnSpPr>
            <p:nvPr/>
          </p:nvCxnSpPr>
          <p:spPr>
            <a:xfrm flipH="1" flipV="1">
              <a:off x="2860026" y="2667003"/>
              <a:ext cx="7421" cy="103899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6477000" y="2554069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What Nature (she) gives us!  (triclinic)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5467290"/>
            <a:ext cx="556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</a:rPr>
              <a:t>NB:  All show attributes of Mott-Hubbard behavior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89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Interesting...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Lowest symmetry yields lowest ground state energy.</a:t>
            </a:r>
          </a:p>
          <a:p>
            <a:r>
              <a:rPr lang="en-US" dirty="0" smtClean="0"/>
              <a:t>Higher...at least in a computer...gives greater (localized around given “optimal lattice” constants).</a:t>
            </a:r>
          </a:p>
          <a:p>
            <a:r>
              <a:rPr lang="en-US" dirty="0" smtClean="0"/>
              <a:t>Why?  </a:t>
            </a:r>
            <a:r>
              <a:rPr lang="en-US" dirty="0" err="1" smtClean="0"/>
              <a:t>Jahn</a:t>
            </a:r>
            <a:r>
              <a:rPr lang="en-US" dirty="0" smtClean="0"/>
              <a:t>-Teller “degeneracies”!  Nature abhors them (</a:t>
            </a:r>
            <a:r>
              <a:rPr lang="en-US" dirty="0" err="1" smtClean="0"/>
              <a:t>Aristole</a:t>
            </a:r>
            <a:r>
              <a:rPr lang="en-US" dirty="0" smtClean="0"/>
              <a:t>).</a:t>
            </a:r>
          </a:p>
          <a:p>
            <a:r>
              <a:rPr lang="en-US" dirty="0" smtClean="0"/>
              <a:t>Were Bednorz-Mueller (Chakravarty &amp; </a:t>
            </a:r>
            <a:r>
              <a:rPr lang="en-US" dirty="0" err="1" smtClean="0"/>
              <a:t>Hoecht</a:t>
            </a:r>
            <a:r>
              <a:rPr lang="en-US" dirty="0" smtClean="0"/>
              <a:t>) on the right path in 1986 after all?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14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68" y="152400"/>
            <a:ext cx="8119032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073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i="1" dirty="0" smtClean="0"/>
              <a:t>Phonons are there!</a:t>
            </a:r>
            <a:endParaRPr lang="en-US" sz="4000" b="1" i="1" dirty="0"/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52400" y="762000"/>
            <a:ext cx="3810000" cy="2819400"/>
            <a:chOff x="914400" y="914400"/>
            <a:chExt cx="6705600" cy="5562600"/>
          </a:xfrm>
        </p:grpSpPr>
        <p:pic>
          <p:nvPicPr>
            <p:cNvPr id="2765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14400" y="1563109"/>
              <a:ext cx="6705600" cy="4355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5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39961" y="5898440"/>
              <a:ext cx="5522258" cy="578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58" name="TextBox 2"/>
            <p:cNvSpPr txBox="1">
              <a:spLocks noChangeArrowheads="1"/>
            </p:cNvSpPr>
            <p:nvPr/>
          </p:nvSpPr>
          <p:spPr bwMode="auto">
            <a:xfrm>
              <a:off x="914400" y="914400"/>
              <a:ext cx="6705600" cy="1021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en-US" sz="1400" b="1">
                  <a:latin typeface="Calibri" pitchFamily="34" charset="0"/>
                  <a:ea typeface="SimSun" pitchFamily="2" charset="-122"/>
                </a:rPr>
                <a:t>Macfarlane, Rosen, Seki, SSC 63, 831 (1987)</a:t>
              </a:r>
            </a:p>
            <a:p>
              <a:pPr algn="ctr"/>
              <a:r>
                <a:rPr lang="en-US" altLang="en-US" sz="1400" b="1">
                  <a:latin typeface="Calibri" pitchFamily="34" charset="0"/>
                  <a:ea typeface="SimSun" pitchFamily="2" charset="-122"/>
                </a:rPr>
                <a:t>Raman Spectroscopy of </a:t>
              </a:r>
              <a:r>
                <a:rPr lang="en-US" altLang="en-US" sz="1200" b="1">
                  <a:latin typeface="Calibri" pitchFamily="34" charset="0"/>
                  <a:ea typeface="SimSun" pitchFamily="2" charset="-122"/>
                </a:rPr>
                <a:t>YBCO</a:t>
              </a:r>
              <a:endParaRPr lang="en-US" altLang="en-US" sz="1400" b="1">
                <a:latin typeface="Calibri" pitchFamily="34" charset="0"/>
                <a:ea typeface="SimSun" pitchFamily="2" charset="-122"/>
              </a:endParaRPr>
            </a:p>
          </p:txBody>
        </p:sp>
      </p:grp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762000"/>
            <a:ext cx="2324100" cy="267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5413" y="762000"/>
            <a:ext cx="2592387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90600" y="3733800"/>
            <a:ext cx="2439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49963" y="3200400"/>
            <a:ext cx="3017837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276600" y="4591050"/>
            <a:ext cx="2933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FF0000"/>
                </a:solidFill>
                <a:latin typeface="Calibri" pitchFamily="34" charset="0"/>
              </a:rPr>
              <a:t>But maybe spins too?</a:t>
            </a:r>
            <a:endParaRPr lang="en-US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12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C:\Users\PAULMI~1\AppData\Local\Temp\scl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24000"/>
            <a:ext cx="3441700" cy="311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4" descr="C:\Users\PAULMI~1\AppData\Local\Temp\scl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524000"/>
            <a:ext cx="3352800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Box 1"/>
          <p:cNvSpPr txBox="1">
            <a:spLocks noChangeArrowheads="1"/>
          </p:cNvSpPr>
          <p:nvPr/>
        </p:nvSpPr>
        <p:spPr bwMode="auto">
          <a:xfrm>
            <a:off x="0" y="0"/>
            <a:ext cx="906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sz="3200" b="1" dirty="0" smtClean="0">
                <a:latin typeface="Calibri" pitchFamily="34" charset="0"/>
              </a:rPr>
              <a:t>Let’s look at the </a:t>
            </a:r>
            <a:r>
              <a:rPr lang="en-US" altLang="en-US" sz="3200" b="1" dirty="0">
                <a:latin typeface="Calibri" pitchFamily="34" charset="0"/>
              </a:rPr>
              <a:t>“U = 0, Fermi Liquid” limit </a:t>
            </a:r>
          </a:p>
          <a:p>
            <a:pPr algn="ctr"/>
            <a:r>
              <a:rPr lang="en-US" altLang="en-US" sz="3200" b="1" dirty="0">
                <a:latin typeface="Calibri" pitchFamily="34" charset="0"/>
              </a:rPr>
              <a:t>for doped proxy </a:t>
            </a:r>
            <a:r>
              <a:rPr lang="en-US" altLang="en-US" sz="3200" b="1" dirty="0" err="1" smtClean="0">
                <a:latin typeface="Calibri" pitchFamily="34" charset="0"/>
              </a:rPr>
              <a:t>tet</a:t>
            </a:r>
            <a:r>
              <a:rPr lang="en-US" altLang="en-US" sz="3200" b="1" dirty="0" smtClean="0">
                <a:latin typeface="Calibri" pitchFamily="34" charset="0"/>
              </a:rPr>
              <a:t>-CuO!</a:t>
            </a:r>
            <a:endParaRPr lang="en-US" altLang="en-US" sz="3200" b="1" dirty="0">
              <a:latin typeface="Calibri" pitchFamily="34" charset="0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-516132763" y="-139785725"/>
            <a:ext cx="3397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E</a:t>
            </a:r>
            <a:endParaRPr lang="en-US" sz="800"/>
          </a:p>
          <a:p>
            <a:pPr eaLnBrk="0" hangingPunct="0"/>
            <a:endParaRPr lang="en-US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461960913" y="-139776200"/>
            <a:ext cx="5251450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lectronic properties of rocksalt copper monoxide: </a:t>
            </a:r>
            <a:endParaRPr lang="en-US" sz="800"/>
          </a:p>
          <a:p>
            <a:pPr eaLnBrk="0" hangingPunct="0"/>
            <a:endParaRPr lang="en-US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-516132763" y="145973800"/>
            <a:ext cx="4318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A </a:t>
            </a:r>
            <a:endParaRPr lang="en-US" sz="800"/>
          </a:p>
          <a:p>
            <a:pPr eaLnBrk="0" hangingPunct="0"/>
            <a:endParaRPr lang="en-US"/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519461750" y="145973800"/>
            <a:ext cx="5815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proxy structure for high temperature superconductivity </a:t>
            </a:r>
            <a:endParaRPr lang="en-US"/>
          </a:p>
        </p:txBody>
      </p:sp>
      <p:sp>
        <p:nvSpPr>
          <p:cNvPr id="28680" name="Text Box 9"/>
          <p:cNvSpPr txBox="1">
            <a:spLocks noChangeArrowheads="1"/>
          </p:cNvSpPr>
          <p:nvPr/>
        </p:nvSpPr>
        <p:spPr bwMode="auto">
          <a:xfrm>
            <a:off x="381000" y="4953000"/>
            <a:ext cx="8382000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Electronic properties of rocksalt copper monoxide: </a:t>
            </a:r>
          </a:p>
          <a:p>
            <a:pPr algn="ctr"/>
            <a:r>
              <a:rPr lang="en-US" sz="2400"/>
              <a:t>A proxy structure for high temperature superconductivity</a:t>
            </a:r>
          </a:p>
          <a:p>
            <a:pPr algn="ctr"/>
            <a:r>
              <a:rPr lang="en-US"/>
              <a:t> </a:t>
            </a:r>
          </a:p>
          <a:p>
            <a:pPr algn="ctr"/>
            <a:r>
              <a:rPr lang="en-US" sz="1400"/>
              <a:t>The International Conference on Theoretical Physics ‘Dubna-Nano2008’</a:t>
            </a:r>
          </a:p>
          <a:p>
            <a:pPr algn="ctr"/>
            <a:r>
              <a:rPr lang="en-US" sz="1400"/>
              <a:t>IOP Journal of Physics: Conference Series 129 (2008) 012042</a:t>
            </a:r>
          </a:p>
          <a:p>
            <a:pPr algn="ctr"/>
            <a:r>
              <a:rPr lang="en-US" sz="1400"/>
              <a:t>doi:10.1088/1742-6596/129/1/012042</a:t>
            </a:r>
          </a:p>
        </p:txBody>
      </p:sp>
    </p:spTree>
    <p:extLst>
      <p:ext uri="{BB962C8B-B14F-4D97-AF65-F5344CB8AC3E}">
        <p14:creationId xmlns:p14="http://schemas.microsoft.com/office/powerpoint/2010/main" val="358769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16115</TotalTime>
  <Words>603</Words>
  <Application>Microsoft Office PowerPoint</Application>
  <PresentationFormat>On-screen Show (4:3)</PresentationFormat>
  <Paragraphs>117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Blank</vt:lpstr>
      <vt:lpstr>1_Blank</vt:lpstr>
      <vt:lpstr>St. Patrick’s Day - 2016</vt:lpstr>
      <vt:lpstr>“Woodstock” (#30 Upcoming)</vt:lpstr>
      <vt:lpstr>PowerPoint Presentation</vt:lpstr>
      <vt:lpstr> – Our Computational Tool Box – </vt:lpstr>
      <vt:lpstr>PowerPoint Presentation</vt:lpstr>
      <vt:lpstr>Interesting...</vt:lpstr>
      <vt:lpstr>PowerPoint Presentation</vt:lpstr>
      <vt:lpstr>Phonons are there!</vt:lpstr>
      <vt:lpstr>PowerPoint Presentation</vt:lpstr>
      <vt:lpstr>Superconductivity and  Phonons BCS via Eliashberg-McMillan</vt:lpstr>
      <vt:lpstr>e-p Interaction in the DFT/LDA Formalism</vt:lpstr>
      <vt:lpstr>PowerPoint Presentation</vt:lpstr>
      <vt:lpstr>PowerPoint Presentation</vt:lpstr>
      <vt:lpstr>So is it Shakes and/or Spins?</vt:lpstr>
      <vt:lpstr>Stay Tuned!</vt:lpstr>
      <vt:lpstr>PowerPoint Presentation</vt:lpstr>
    </vt:vector>
  </TitlesOfParts>
  <Company>W2AGZ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Setup</dc:title>
  <dc:creator>Paul Michael Grant</dc:creator>
  <cp:lastModifiedBy>Paul Michael Grant</cp:lastModifiedBy>
  <cp:revision>56</cp:revision>
  <cp:lastPrinted>2016-02-17T03:15:28Z</cp:lastPrinted>
  <dcterms:created xsi:type="dcterms:W3CDTF">2016-02-14T04:30:09Z</dcterms:created>
  <dcterms:modified xsi:type="dcterms:W3CDTF">2016-08-23T21:44:48Z</dcterms:modified>
</cp:coreProperties>
</file>