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79" r:id="rId3"/>
    <p:sldId id="257" r:id="rId4"/>
    <p:sldId id="284" r:id="rId5"/>
    <p:sldId id="283" r:id="rId6"/>
    <p:sldId id="281" r:id="rId7"/>
    <p:sldId id="276" r:id="rId8"/>
    <p:sldId id="285" r:id="rId9"/>
    <p:sldId id="278" r:id="rId10"/>
    <p:sldId id="286" r:id="rId11"/>
    <p:sldId id="269" r:id="rId12"/>
    <p:sldId id="270" r:id="rId13"/>
    <p:sldId id="271" r:id="rId14"/>
    <p:sldId id="272" r:id="rId15"/>
    <p:sldId id="265" r:id="rId16"/>
    <p:sldId id="266" r:id="rId17"/>
    <p:sldId id="267" r:id="rId18"/>
    <p:sldId id="260" r:id="rId19"/>
    <p:sldId id="259" r:id="rId20"/>
    <p:sldId id="289" r:id="rId21"/>
    <p:sldId id="28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6" autoAdjust="0"/>
    <p:restoredTop sz="94616" autoAdjust="0"/>
  </p:normalViewPr>
  <p:slideViewPr>
    <p:cSldViewPr>
      <p:cViewPr varScale="1">
        <p:scale>
          <a:sx n="93" d="100"/>
          <a:sy n="93" d="100"/>
        </p:scale>
        <p:origin x="-15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7BC8C-AAD7-46B6-B1FE-A510583E675E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297EA-EFC7-43C3-9EC9-578EDEF5D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60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8B5BF-AE82-44E0-9036-1AF80ECEEE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1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8B5BF-AE82-44E0-9036-1AF80ECEEE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62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86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7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82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30E03-C085-4700-9595-06511EDFC0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23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85547-3611-4A5B-80A9-56050EA5F4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01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D43E2-743C-438F-838C-87B75CC6E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34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861C5-7E28-444A-AB65-1AF8820E9E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29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F2B09-4803-404D-B0C6-214078815F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54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072B4-5FCA-4FF7-88E4-1AE32AEBA9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811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B7BB7-11D7-416D-B1B5-7E7431A93F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04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8F638-F063-49C6-93E3-34F52AE6C1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71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97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EB1FB-877B-40F4-B04C-722D485818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54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56EFB-E867-4AC4-9DF4-0B79CAA549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178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ECFB2-95CD-4C87-8216-03CEA900E2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271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68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0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93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8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1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2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12F80-9D49-454A-9D84-D5F62365E5F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3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7B7BD8-E0F1-443D-950F-FAAACBB245B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20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hyperlink" Target="mailto:w2agz@w2agz.com" TargetMode="External"/><Relationship Id="rId4" Type="http://schemas.openxmlformats.org/officeDocument/2006/relationships/hyperlink" Target="mailto:mgrant@ohlone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3.wmf"/><Relationship Id="rId9" Type="http://schemas.openxmlformats.org/officeDocument/2006/relationships/image" Target="../media/image29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accent6">
                <a:lumMod val="75000"/>
              </a:schemeClr>
            </a:gs>
            <a:gs pos="100000">
              <a:srgbClr val="E1E8F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1"/>
            <a:ext cx="5739384" cy="2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384" y="0"/>
            <a:ext cx="3404616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57216" y="149917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</a:rPr>
              <a:t>UC Merced</a:t>
            </a:r>
            <a:endParaRPr lang="en-US" sz="2800" b="1">
              <a:solidFill>
                <a:srgbClr val="0070C0"/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2193534"/>
            <a:ext cx="9144000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900" b="1">
                <a:solidFill>
                  <a:srgbClr val="002060"/>
                </a:solidFill>
                <a:latin typeface="Comic Sans MS" pitchFamily="66" charset="0"/>
              </a:rPr>
              <a:t>Praeseodymium-123</a:t>
            </a:r>
            <a:br>
              <a:rPr lang="en-US" sz="2900" b="1">
                <a:solidFill>
                  <a:srgbClr val="002060"/>
                </a:solidFill>
                <a:latin typeface="Comic Sans MS" pitchFamily="66" charset="0"/>
              </a:rPr>
            </a:br>
            <a:r>
              <a:rPr lang="en-US" sz="2900" b="1">
                <a:solidFill>
                  <a:srgbClr val="002060"/>
                </a:solidFill>
                <a:latin typeface="Comic Sans MS" pitchFamily="66" charset="0"/>
              </a:rPr>
              <a:t>30 Years Later...Why Isn’t It Superconducting...or Even Conducting?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7185" y="3857923"/>
            <a:ext cx="78486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smtClean="0">
                <a:latin typeface="Calibri" pitchFamily="34" charset="0"/>
              </a:rPr>
              <a:t>Maria Eugenia Lopez-Morales</a:t>
            </a:r>
            <a:endParaRPr lang="en-US" sz="2800" b="1">
              <a:latin typeface="Calibri" pitchFamily="34" charset="0"/>
            </a:endParaRPr>
          </a:p>
          <a:p>
            <a:pPr algn="ctr"/>
            <a:r>
              <a:rPr lang="en-US" sz="2000" b="1" smtClean="0">
                <a:latin typeface="Calibri" pitchFamily="34" charset="0"/>
              </a:rPr>
              <a:t>Professor of Chemistry, Ohlone College</a:t>
            </a:r>
          </a:p>
          <a:p>
            <a:pPr algn="ctr"/>
            <a:r>
              <a:rPr lang="en-US" sz="2000" b="1" smtClean="0">
                <a:latin typeface="Calibri" pitchFamily="34" charset="0"/>
                <a:hlinkClick r:id="rId4"/>
              </a:rPr>
              <a:t>mgrant@ohlone.edu</a:t>
            </a:r>
            <a:endParaRPr lang="en-US" sz="2000" b="1" smtClean="0">
              <a:latin typeface="Calibri" pitchFamily="34" charset="0"/>
            </a:endParaRPr>
          </a:p>
          <a:p>
            <a:pPr algn="ctr"/>
            <a:r>
              <a:rPr lang="en-US" sz="2000" b="1" smtClean="0">
                <a:latin typeface="Calibri" pitchFamily="34" charset="0"/>
              </a:rPr>
              <a:t/>
            </a:r>
            <a:br>
              <a:rPr lang="en-US" sz="2000" b="1" smtClean="0">
                <a:latin typeface="Calibri" pitchFamily="34" charset="0"/>
              </a:rPr>
            </a:br>
            <a:r>
              <a:rPr lang="en-US" sz="2800" b="1" smtClean="0">
                <a:latin typeface="Calibri" pitchFamily="34" charset="0"/>
              </a:rPr>
              <a:t>Paul Michael Grant</a:t>
            </a:r>
          </a:p>
          <a:p>
            <a:pPr algn="ctr"/>
            <a:r>
              <a:rPr lang="en-US" sz="2000" b="1" smtClean="0">
                <a:latin typeface="Calibri" pitchFamily="34" charset="0"/>
              </a:rPr>
              <a:t>Aging IBM Pensioner</a:t>
            </a:r>
          </a:p>
          <a:p>
            <a:pPr algn="ctr"/>
            <a:r>
              <a:rPr lang="en-US" sz="2000" b="1" smtClean="0">
                <a:latin typeface="Calibri" pitchFamily="34" charset="0"/>
                <a:hlinkClick r:id="rId5"/>
              </a:rPr>
              <a:t>w2agz@w2agz.com</a:t>
            </a:r>
            <a:endParaRPr lang="en-US" sz="2000" b="1" smtClean="0">
              <a:latin typeface="Calibri" pitchFamily="34" charset="0"/>
            </a:endParaRPr>
          </a:p>
          <a:p>
            <a:pPr algn="ctr"/>
            <a:endParaRPr lang="en-US" sz="2800" b="1">
              <a:latin typeface="Calibri" pitchFamily="34" charset="0"/>
            </a:endParaRPr>
          </a:p>
        </p:txBody>
      </p:sp>
      <p:pic>
        <p:nvPicPr>
          <p:cNvPr id="9218" name="Picture 2" descr="[National flag of Mexico, by Juan Manuel Gabino Villascán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1085"/>
            <a:ext cx="2514600" cy="143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of National Flag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045" y="5416805"/>
            <a:ext cx="2432407" cy="144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35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Are There Any Practical Applications for RE-123?</a:t>
            </a:r>
            <a:endParaRPr lang="en-US" dirty="0"/>
          </a:p>
        </p:txBody>
      </p:sp>
      <p:pic>
        <p:nvPicPr>
          <p:cNvPr id="4098" name="Picture 2" descr="C:\Users\PAULMI~1\AppData\Local\Temp\scl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391401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26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PAULMI~1\AppData\Local\Temp\scl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69425"/>
            <a:ext cx="2971800" cy="208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PAULMI~1\AppData\Local\Temp\scl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864268"/>
            <a:ext cx="3136373" cy="208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PAULMI~1\AppData\Local\Temp\scl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3" y="3175502"/>
            <a:ext cx="2733487" cy="170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PAULMI~1\AppData\Local\Temp\scl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21928"/>
            <a:ext cx="2978769" cy="165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PAULMI~1\AppData\Local\Temp\scl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41" y="3249401"/>
            <a:ext cx="3143259" cy="162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PAULMI~1\AppData\Local\Temp\scl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13" y="5016634"/>
            <a:ext cx="3190687" cy="161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PAULMI~1\AppData\Local\Temp\scl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029201"/>
            <a:ext cx="3276841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6200"/>
            <a:ext cx="7696200" cy="594787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“The </a:t>
            </a:r>
            <a:r>
              <a:rPr lang="en-US" sz="4000" dirty="0" err="1" smtClean="0"/>
              <a:t>abc’s</a:t>
            </a:r>
            <a:r>
              <a:rPr lang="en-US" sz="4000" dirty="0" smtClean="0"/>
              <a:t> (</a:t>
            </a:r>
            <a:r>
              <a:rPr lang="en-US" sz="4000" dirty="0" err="1" smtClean="0"/>
              <a:t>xyz’s</a:t>
            </a:r>
            <a:r>
              <a:rPr lang="en-US" sz="4000" dirty="0" smtClean="0"/>
              <a:t>) of RE-123”</a:t>
            </a:r>
            <a:endParaRPr lang="en-US" sz="4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1088" y="885075"/>
            <a:ext cx="2603500" cy="2086725"/>
            <a:chOff x="41088" y="885075"/>
            <a:chExt cx="2603500" cy="2086725"/>
          </a:xfrm>
        </p:grpSpPr>
        <p:pic>
          <p:nvPicPr>
            <p:cNvPr id="1026" name="Picture 2" descr="C:\Users\PAULMI~1\AppData\Local\Temp\scl27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8" y="885075"/>
              <a:ext cx="2603500" cy="2086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04800" y="9144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3"/>
                  </a:solidFill>
                </a:rPr>
                <a:t>Cu</a:t>
              </a:r>
              <a:endParaRPr lang="en-US" sz="1400" dirty="0">
                <a:solidFill>
                  <a:schemeClr val="accent3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4800" y="13716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3"/>
                  </a:solidFill>
                </a:rPr>
                <a:t>Ba</a:t>
              </a:r>
              <a:endParaRPr lang="en-US" sz="1400" dirty="0">
                <a:solidFill>
                  <a:schemeClr val="accent3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3400" y="11430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3"/>
                  </a:solidFill>
                </a:rPr>
                <a:t>O</a:t>
              </a:r>
              <a:endParaRPr lang="en-US" sz="1400" dirty="0">
                <a:solidFill>
                  <a:schemeClr val="accent3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685800" y="10668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876300" y="1281955"/>
              <a:ext cx="228600" cy="297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672350" y="1353670"/>
              <a:ext cx="580838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152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AULMI~1\AppData\Local\Temp\scl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68523"/>
            <a:ext cx="3365500" cy="169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AULMI~1\AppData\Local\Temp\scl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68755"/>
            <a:ext cx="5105400" cy="269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09600" y="76200"/>
            <a:ext cx="7696200" cy="594787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“...and Finally...”</a:t>
            </a:r>
            <a:endParaRPr lang="en-US" sz="4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5033680" y="4294095"/>
            <a:ext cx="1748120" cy="1119082"/>
            <a:chOff x="5033680" y="4294095"/>
            <a:chExt cx="1748120" cy="1119082"/>
          </a:xfrm>
        </p:grpSpPr>
        <p:sp>
          <p:nvSpPr>
            <p:cNvPr id="7" name="Oval 6"/>
            <p:cNvSpPr/>
            <p:nvPr/>
          </p:nvSpPr>
          <p:spPr>
            <a:xfrm>
              <a:off x="5033680" y="4294095"/>
              <a:ext cx="457200" cy="457200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86400" y="5105400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3"/>
                  </a:solidFill>
                </a:rPr>
                <a:t>“Ba Channel”</a:t>
              </a:r>
              <a:endParaRPr lang="en-US" sz="1400" dirty="0">
                <a:solidFill>
                  <a:schemeClr val="accent3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5388065" y="4728885"/>
              <a:ext cx="214875" cy="41808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2680440" y="4074460"/>
            <a:ext cx="1891560" cy="1335740"/>
            <a:chOff x="2680440" y="4074460"/>
            <a:chExt cx="1891560" cy="1335740"/>
          </a:xfrm>
        </p:grpSpPr>
        <p:sp>
          <p:nvSpPr>
            <p:cNvPr id="10" name="Oval 9"/>
            <p:cNvSpPr/>
            <p:nvPr/>
          </p:nvSpPr>
          <p:spPr>
            <a:xfrm>
              <a:off x="2680440" y="4074460"/>
              <a:ext cx="381000" cy="381000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76600" y="5102423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3"/>
                  </a:solidFill>
                </a:rPr>
                <a:t>“RE Channel”</a:t>
              </a:r>
              <a:endParaRPr lang="en-US" sz="1400" dirty="0">
                <a:solidFill>
                  <a:schemeClr val="accent3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 flipV="1">
              <a:off x="3007650" y="4419600"/>
              <a:ext cx="353836" cy="687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950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1143000"/>
          </a:xfrm>
        </p:spPr>
        <p:txBody>
          <a:bodyPr/>
          <a:lstStyle/>
          <a:p>
            <a:r>
              <a:rPr lang="en-US" dirty="0" smtClean="0"/>
              <a:t>Van der Waals Surface for RE-123</a:t>
            </a:r>
            <a:endParaRPr lang="en-US" dirty="0"/>
          </a:p>
        </p:txBody>
      </p:sp>
      <p:pic>
        <p:nvPicPr>
          <p:cNvPr id="1026" name="Picture 2" descr="E:\PMG-W2AGZ\Presentations &amp; Travel\2012\11-02 Cal-Nev APS San Luis Obispo\Talk\WorkBook\PBCO icsd_943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32163"/>
            <a:ext cx="8686800" cy="50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447800" y="4572000"/>
            <a:ext cx="2209800" cy="1283732"/>
            <a:chOff x="1447800" y="4572000"/>
            <a:chExt cx="2209800" cy="1283732"/>
          </a:xfrm>
        </p:grpSpPr>
        <p:sp>
          <p:nvSpPr>
            <p:cNvPr id="3" name="TextBox 2"/>
            <p:cNvSpPr txBox="1"/>
            <p:nvPr/>
          </p:nvSpPr>
          <p:spPr>
            <a:xfrm>
              <a:off x="1447800" y="5486400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Wow !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2971800" y="4572000"/>
              <a:ext cx="381000" cy="10990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2514600" y="1240984"/>
            <a:ext cx="1066800" cy="921768"/>
            <a:chOff x="2514600" y="1240984"/>
            <a:chExt cx="1066800" cy="921768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2743200" y="13961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2743200" y="20057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2688788" y="1943100"/>
              <a:ext cx="114300" cy="114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49980" y="1240984"/>
              <a:ext cx="15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14600" y="1793420"/>
              <a:ext cx="15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29000" y="1676400"/>
              <a:ext cx="15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008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10" y="1334061"/>
            <a:ext cx="4147278" cy="399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z="3600" dirty="0" smtClean="0"/>
              <a:t>Channel Structure Comparisons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8382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PBCO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867275" y="838200"/>
            <a:ext cx="4124325" cy="5933420"/>
            <a:chOff x="4867275" y="838200"/>
            <a:chExt cx="4124325" cy="593342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1334062"/>
              <a:ext cx="3961103" cy="3999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172200" y="838200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CNT-5,0</a:t>
              </a:r>
              <a:endParaRPr 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05600" y="6248400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NB: Relative Dimensions Approximate</a:t>
              </a:r>
              <a:endParaRPr lang="en-US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1201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447800"/>
            <a:ext cx="3973642" cy="396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dirty="0" smtClean="0"/>
              <a:t>Van der Waals Surfaces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8382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PBCO</a:t>
            </a:r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4784689" y="838200"/>
            <a:ext cx="4206911" cy="5933420"/>
            <a:chOff x="4784689" y="838200"/>
            <a:chExt cx="4206911" cy="593342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4689" y="1447800"/>
              <a:ext cx="4054511" cy="3960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172200" y="838200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CNT-5,0</a:t>
              </a:r>
              <a:endParaRPr lang="en-US" sz="2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05600" y="6248400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NB: Relative Dimensions Approximate</a:t>
              </a:r>
              <a:endParaRPr lang="en-US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376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Landauer-Buettiker</a:t>
            </a:r>
            <a:r>
              <a:rPr lang="en-US" dirty="0" smtClean="0"/>
              <a:t> Formalism</a:t>
            </a:r>
            <a:endParaRPr lang="en-US" sz="2200" dirty="0" smtClean="0"/>
          </a:p>
        </p:txBody>
      </p:sp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846323"/>
              </p:ext>
            </p:extLst>
          </p:nvPr>
        </p:nvGraphicFramePr>
        <p:xfrm>
          <a:off x="4876800" y="4800600"/>
          <a:ext cx="15684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76800" y="4800600"/>
                        <a:ext cx="156845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0" name="Group 59"/>
          <p:cNvGrpSpPr/>
          <p:nvPr/>
        </p:nvGrpSpPr>
        <p:grpSpPr>
          <a:xfrm>
            <a:off x="6705600" y="1447800"/>
            <a:ext cx="2286000" cy="2659467"/>
            <a:chOff x="6284260" y="1548516"/>
            <a:chExt cx="2495843" cy="2828851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1548516"/>
              <a:ext cx="1799853" cy="2490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260" y="4038600"/>
              <a:ext cx="2495843" cy="338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287863"/>
              </p:ext>
            </p:extLst>
          </p:nvPr>
        </p:nvGraphicFramePr>
        <p:xfrm>
          <a:off x="106363" y="1312862"/>
          <a:ext cx="2941637" cy="272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Equation" r:id="rId7" imgW="2400120" imgH="2222280" progId="Equation.DSMT4">
                  <p:embed/>
                </p:oleObj>
              </mc:Choice>
              <mc:Fallback>
                <p:oleObj name="Equation" r:id="rId7" imgW="2400120" imgH="222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363" y="1312862"/>
                        <a:ext cx="2941637" cy="2725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65" name="Group 11264"/>
          <p:cNvGrpSpPr/>
          <p:nvPr/>
        </p:nvGrpSpPr>
        <p:grpSpPr>
          <a:xfrm>
            <a:off x="3200400" y="1295400"/>
            <a:ext cx="3657600" cy="2667000"/>
            <a:chOff x="3200400" y="1295400"/>
            <a:chExt cx="3657600" cy="2667000"/>
          </a:xfrm>
        </p:grpSpPr>
        <p:grpSp>
          <p:nvGrpSpPr>
            <p:cNvPr id="50" name="Group 49"/>
            <p:cNvGrpSpPr/>
            <p:nvPr/>
          </p:nvGrpSpPr>
          <p:grpSpPr>
            <a:xfrm>
              <a:off x="3200400" y="1295400"/>
              <a:ext cx="3657600" cy="2667000"/>
              <a:chOff x="2362200" y="1371600"/>
              <a:chExt cx="3895165" cy="266700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4249275" y="3276600"/>
                <a:ext cx="170325" cy="309280"/>
                <a:chOff x="4518215" y="2895600"/>
                <a:chExt cx="170325" cy="309280"/>
              </a:xfrm>
            </p:grpSpPr>
            <p:cxnSp>
              <p:nvCxnSpPr>
                <p:cNvPr id="6" name="Straight Connector 5"/>
                <p:cNvCxnSpPr/>
                <p:nvPr/>
              </p:nvCxnSpPr>
              <p:spPr>
                <a:xfrm>
                  <a:off x="4518215" y="2976280"/>
                  <a:ext cx="0" cy="152400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4572000" y="2895600"/>
                  <a:ext cx="0" cy="304800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4634755" y="2980760"/>
                  <a:ext cx="0" cy="152400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4688540" y="2900080"/>
                  <a:ext cx="0" cy="304800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/>
              <p:cNvGrpSpPr/>
              <p:nvPr/>
            </p:nvGrpSpPr>
            <p:grpSpPr>
              <a:xfrm>
                <a:off x="2362200" y="1667435"/>
                <a:ext cx="3895165" cy="770965"/>
                <a:chOff x="2362200" y="1524000"/>
                <a:chExt cx="3895165" cy="770965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2362200" y="1524000"/>
                  <a:ext cx="762000" cy="762000"/>
                  <a:chOff x="914400" y="1524000"/>
                  <a:chExt cx="762000" cy="762000"/>
                </a:xfrm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914400" y="1524000"/>
                    <a:ext cx="762000" cy="762000"/>
                  </a:xfrm>
                  <a:prstGeom prst="rect">
                    <a:avLst/>
                  </a:prstGeom>
                  <a:solidFill>
                    <a:srgbClr val="CCFF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1151965" y="1703295"/>
                    <a:ext cx="304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 smtClean="0"/>
                      <a:t>L</a:t>
                    </a:r>
                    <a:endParaRPr lang="en-US" dirty="0"/>
                  </a:p>
                </p:txBody>
              </p: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5495365" y="1532965"/>
                  <a:ext cx="762000" cy="762000"/>
                  <a:chOff x="914400" y="1524000"/>
                  <a:chExt cx="762000" cy="762000"/>
                </a:xfrm>
              </p:grpSpPr>
              <p:sp>
                <p:nvSpPr>
                  <p:cNvPr id="20" name="Rectangle 19"/>
                  <p:cNvSpPr/>
                  <p:nvPr/>
                </p:nvSpPr>
                <p:spPr>
                  <a:xfrm>
                    <a:off x="914400" y="1524000"/>
                    <a:ext cx="762000" cy="762000"/>
                  </a:xfrm>
                  <a:prstGeom prst="rect">
                    <a:avLst/>
                  </a:prstGeom>
                  <a:solidFill>
                    <a:srgbClr val="CCFF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1151965" y="1703295"/>
                    <a:ext cx="304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 smtClean="0"/>
                      <a:t>R</a:t>
                    </a:r>
                    <a:endParaRPr lang="en-US" dirty="0"/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3137645" y="1730190"/>
                  <a:ext cx="2362200" cy="381000"/>
                  <a:chOff x="6477000" y="3276600"/>
                  <a:chExt cx="2362200" cy="381000"/>
                </a:xfrm>
              </p:grpSpPr>
              <p:sp>
                <p:nvSpPr>
                  <p:cNvPr id="13" name="Rectangle 12"/>
                  <p:cNvSpPr/>
                  <p:nvPr/>
                </p:nvSpPr>
                <p:spPr>
                  <a:xfrm>
                    <a:off x="6477000" y="3276600"/>
                    <a:ext cx="2362200" cy="381000"/>
                  </a:xfrm>
                  <a:prstGeom prst="rect">
                    <a:avLst/>
                  </a:prstGeom>
                  <a:pattFill prst="horzBrick">
                    <a:fgClr>
                      <a:srgbClr val="FF0000"/>
                    </a:fgClr>
                    <a:bgClr>
                      <a:schemeClr val="bg1"/>
                    </a:bgClr>
                  </a:patt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6952135" y="3312460"/>
                    <a:ext cx="1371600" cy="307777"/>
                  </a:xfrm>
                  <a:prstGeom prst="rect">
                    <a:avLst/>
                  </a:prstGeom>
                  <a:solidFill>
                    <a:schemeClr val="bg1">
                      <a:alpha val="27000"/>
                    </a:scheme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dirty="0" smtClean="0"/>
                      <a:t>“Channel”</a:t>
                    </a:r>
                    <a:endParaRPr lang="en-US" sz="1400" dirty="0"/>
                  </a:p>
                </p:txBody>
              </p:sp>
            </p:grpSp>
          </p:grpSp>
          <p:cxnSp>
            <p:nvCxnSpPr>
              <p:cNvPr id="29" name="Straight Connector 28"/>
              <p:cNvCxnSpPr/>
              <p:nvPr/>
            </p:nvCxnSpPr>
            <p:spPr>
              <a:xfrm>
                <a:off x="3137645" y="2514600"/>
                <a:ext cx="0" cy="381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5504330" y="2519080"/>
                <a:ext cx="0" cy="381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3137645" y="2705100"/>
                <a:ext cx="236668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3886200" y="2420470"/>
                <a:ext cx="838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L &lt; </a:t>
                </a:r>
                <a:r>
                  <a:rPr lang="en-US" sz="1600" i="1" dirty="0" smtClean="0">
                    <a:latin typeface="Script MT Bold" pitchFamily="66" charset="0"/>
                  </a:rPr>
                  <a:t> l</a:t>
                </a:r>
                <a:endParaRPr lang="en-US" sz="1600" i="1" dirty="0"/>
              </a:p>
            </p:txBody>
          </p:sp>
          <p:cxnSp>
            <p:nvCxnSpPr>
              <p:cNvPr id="37" name="Straight Arrow Connector 36"/>
              <p:cNvCxnSpPr/>
              <p:nvPr/>
            </p:nvCxnSpPr>
            <p:spPr>
              <a:xfrm>
                <a:off x="3352800" y="1676400"/>
                <a:ext cx="0" cy="19722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rot="10800000">
                <a:off x="3361760" y="2281515"/>
                <a:ext cx="0" cy="19722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3124200" y="1371600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i="1" dirty="0" smtClean="0"/>
                  <a:t>W</a:t>
                </a:r>
                <a:endParaRPr lang="en-US" sz="1600" i="1" dirty="0"/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4096890" y="1548516"/>
                <a:ext cx="1237110" cy="338554"/>
                <a:chOff x="6687690" y="3886200"/>
                <a:chExt cx="1237110" cy="338554"/>
              </a:xfrm>
            </p:grpSpPr>
            <p:cxnSp>
              <p:nvCxnSpPr>
                <p:cNvPr id="41" name="Straight Arrow Connector 40"/>
                <p:cNvCxnSpPr/>
                <p:nvPr/>
              </p:nvCxnSpPr>
              <p:spPr>
                <a:xfrm>
                  <a:off x="7010400" y="4038600"/>
                  <a:ext cx="91440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TextBox 41"/>
                <p:cNvSpPr txBox="1"/>
                <p:nvPr/>
              </p:nvSpPr>
              <p:spPr>
                <a:xfrm>
                  <a:off x="6687690" y="3886200"/>
                  <a:ext cx="381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i="1" dirty="0" err="1" smtClean="0"/>
                    <a:t>k</a:t>
                  </a:r>
                  <a:r>
                    <a:rPr lang="en-US" sz="1600" i="1" baseline="-25000" dirty="0" err="1" smtClean="0"/>
                    <a:t>z</a:t>
                  </a:r>
                  <a:endParaRPr lang="en-US" i="1" dirty="0"/>
                </a:p>
              </p:txBody>
            </p:sp>
          </p:grpSp>
          <p:cxnSp>
            <p:nvCxnSpPr>
              <p:cNvPr id="45" name="Straight Connector 44"/>
              <p:cNvCxnSpPr>
                <a:stCxn id="20" idx="2"/>
              </p:cNvCxnSpPr>
              <p:nvPr/>
            </p:nvCxnSpPr>
            <p:spPr>
              <a:xfrm>
                <a:off x="5876365" y="2438400"/>
                <a:ext cx="0" cy="9906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4419600" y="3429000"/>
                <a:ext cx="145676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>
                <a:off x="2774580" y="3429000"/>
                <a:ext cx="145676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756650" y="2438400"/>
                <a:ext cx="0" cy="9906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4191000" y="3669268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V</a:t>
                </a:r>
                <a:endParaRPr lang="en-US" dirty="0"/>
              </a:p>
            </p:txBody>
          </p:sp>
        </p:grpSp>
        <p:sp>
          <p:nvSpPr>
            <p:cNvPr id="11264" name="TextBox 11263"/>
            <p:cNvSpPr txBox="1"/>
            <p:nvPr/>
          </p:nvSpPr>
          <p:spPr>
            <a:xfrm>
              <a:off x="3200400" y="2819400"/>
              <a:ext cx="365760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i="1" dirty="0" smtClean="0">
                  <a:solidFill>
                    <a:srgbClr val="FF0000"/>
                  </a:solidFill>
                  <a:latin typeface="Script MT Bold" pitchFamily="66" charset="0"/>
                </a:rPr>
                <a:t>l  </a:t>
              </a:r>
              <a:r>
                <a:rPr lang="en-US" sz="1300" i="1" dirty="0" smtClean="0">
                  <a:solidFill>
                    <a:srgbClr val="FF0000"/>
                  </a:solidFill>
                  <a:latin typeface="Arial"/>
                  <a:cs typeface="Arial"/>
                </a:rPr>
                <a:t>≡  Electron Inelastic Mean Free Path</a:t>
              </a:r>
              <a:endParaRPr lang="en-US" sz="1300" i="1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TextBox 11268"/>
              <p:cNvSpPr txBox="1"/>
              <p:nvPr/>
            </p:nvSpPr>
            <p:spPr>
              <a:xfrm>
                <a:off x="152400" y="4343400"/>
                <a:ext cx="8839200" cy="2311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Note: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:r>
                  <a:rPr lang="en-US" i="1" dirty="0" smtClean="0"/>
                  <a:t>L &gt; </a:t>
                </a:r>
                <a:r>
                  <a:rPr lang="en-US" i="1" dirty="0" smtClean="0">
                    <a:latin typeface="Script MT Bold" pitchFamily="66" charset="0"/>
                  </a:rPr>
                  <a:t>l</a:t>
                </a:r>
                <a:r>
                  <a:rPr lang="en-US" dirty="0">
                    <a:latin typeface="Script MT Bold" pitchFamily="66" charset="0"/>
                  </a:rPr>
                  <a:t> </a:t>
                </a:r>
                <a:r>
                  <a:rPr lang="en-US" dirty="0" smtClean="0">
                    <a:latin typeface="Script MT Bold" pitchFamily="66" charset="0"/>
                  </a:rPr>
                  <a:t>, </a:t>
                </a:r>
                <a:r>
                  <a:rPr lang="en-US" dirty="0" smtClean="0">
                    <a:latin typeface="+mj-lt"/>
                  </a:rPr>
                  <a:t>then </a:t>
                </a:r>
                <a:r>
                  <a:rPr lang="en-US" i="1" dirty="0" smtClean="0">
                    <a:latin typeface="+mj-lt"/>
                  </a:rPr>
                  <a:t>T(E</a:t>
                </a:r>
                <a:r>
                  <a:rPr lang="en-US" i="1" baseline="-25000" dirty="0" smtClean="0">
                    <a:latin typeface="+mj-lt"/>
                  </a:rPr>
                  <a:t>F</a:t>
                </a:r>
                <a:r>
                  <a:rPr lang="en-US" i="1" dirty="0" smtClean="0">
                    <a:latin typeface="+mj-lt"/>
                  </a:rPr>
                  <a:t>)</a:t>
                </a:r>
                <a:r>
                  <a:rPr lang="en-US" dirty="0" smtClean="0">
                    <a:latin typeface="+mj-lt"/>
                  </a:rPr>
                  <a:t> reverts to Ohm’s Law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>
                    <a:latin typeface="+mj-lt"/>
                  </a:rPr>
                  <a:t>If not, ballistic boundary conditions apply, a la </a:t>
                </a:r>
                <a:r>
                  <a:rPr lang="en-US" dirty="0" err="1" smtClean="0">
                    <a:latin typeface="+mj-lt"/>
                  </a:rPr>
                  <a:t>Landauer</a:t>
                </a:r>
                <a:r>
                  <a:rPr lang="en-US" dirty="0" smtClean="0">
                    <a:latin typeface="+mj-lt"/>
                  </a:rPr>
                  <a:t>, and </a:t>
                </a:r>
                <a:r>
                  <a:rPr lang="en-US" i="1" dirty="0"/>
                  <a:t>T(E</a:t>
                </a:r>
                <a:r>
                  <a:rPr lang="en-US" i="1" baseline="-25000" dirty="0"/>
                  <a:t>F</a:t>
                </a:r>
                <a:r>
                  <a:rPr lang="en-US" i="1" dirty="0" smtClean="0"/>
                  <a:t>) </a:t>
                </a:r>
                <a:r>
                  <a:rPr lang="en-US" dirty="0" smtClean="0"/>
                  <a:t>can scale</a:t>
                </a:r>
                <a:br>
                  <a:rPr lang="en-US" dirty="0" smtClean="0"/>
                </a:br>
                <a:r>
                  <a:rPr lang="en-US" dirty="0" smtClean="0"/>
                  <a:t>from 1 to &gt;20, depending on the number of channels (</a:t>
                </a:r>
                <a:r>
                  <a:rPr lang="en-US" dirty="0" err="1" smtClean="0"/>
                  <a:t>eigenstates</a:t>
                </a:r>
                <a:r>
                  <a:rPr lang="en-US" dirty="0" smtClean="0"/>
                  <a:t>) available for transport, times </a:t>
                </a:r>
                <a:r>
                  <a:rPr lang="en-US" i="1" dirty="0" smtClean="0"/>
                  <a:t>2e</a:t>
                </a:r>
                <a:r>
                  <a:rPr lang="en-US" i="1" baseline="30000" dirty="0" smtClean="0"/>
                  <a:t>2</a:t>
                </a:r>
                <a:r>
                  <a:rPr lang="en-US" i="1" dirty="0" smtClean="0"/>
                  <a:t>/h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7.75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siemons</a:t>
                </a:r>
                <a:r>
                  <a:rPr lang="en-US" dirty="0" smtClean="0"/>
                  <a:t> = 1/12.9 </a:t>
                </a:r>
                <a:r>
                  <a:rPr lang="en-US" i="1" dirty="0" smtClean="0"/>
                  <a:t>k</a:t>
                </a:r>
                <a:r>
                  <a:rPr lang="el-GR" i="1" dirty="0" smtClean="0"/>
                  <a:t>Ω</a:t>
                </a:r>
                <a:r>
                  <a:rPr lang="en-US" dirty="0" smtClean="0">
                    <a:latin typeface="+mj-lt"/>
                  </a:rPr>
                  <a:t>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i="1" dirty="0" smtClean="0"/>
                  <a:t>T(E</a:t>
                </a:r>
                <a:r>
                  <a:rPr lang="en-US" i="1" baseline="-25000" dirty="0" smtClean="0"/>
                  <a:t>F</a:t>
                </a:r>
                <a:r>
                  <a:rPr lang="en-US" i="1" dirty="0" smtClean="0"/>
                  <a:t>) </a:t>
                </a:r>
                <a:r>
                  <a:rPr lang="en-US" dirty="0" smtClean="0"/>
                  <a:t>can be calculated using the </a:t>
                </a:r>
                <a:r>
                  <a:rPr lang="en-US" dirty="0" err="1" smtClean="0"/>
                  <a:t>PWcond</a:t>
                </a:r>
                <a:r>
                  <a:rPr lang="en-US" dirty="0" smtClean="0"/>
                  <a:t> tools with the Quantum-Espresso DFT package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The following calculations for RE-123 assume only one unit cell in the “channel.”</a:t>
                </a:r>
                <a:endParaRPr lang="en-US" dirty="0"/>
              </a:p>
            </p:txBody>
          </p:sp>
        </mc:Choice>
        <mc:Fallback xmlns="">
          <p:sp>
            <p:nvSpPr>
              <p:cNvPr id="11269" name="TextBox 112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343400"/>
                <a:ext cx="8839200" cy="2311402"/>
              </a:xfrm>
              <a:prstGeom prst="rect">
                <a:avLst/>
              </a:prstGeom>
              <a:blipFill rotWithShape="1">
                <a:blip r:embed="rId9"/>
                <a:stretch>
                  <a:fillRect l="-552" t="-1319" r="-345" b="-3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733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993"/>
            <a:ext cx="8382000" cy="6789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990600" y="2895600"/>
            <a:ext cx="2133600" cy="1371600"/>
            <a:chOff x="990600" y="2895600"/>
            <a:chExt cx="2133600" cy="1371600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990600" y="2895600"/>
              <a:ext cx="2133600" cy="1371600"/>
            </a:xfrm>
            <a:prstGeom prst="wedgeRoundRectCallout">
              <a:avLst>
                <a:gd name="adj1" fmla="val 56572"/>
                <a:gd name="adj2" fmla="val 16862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3288665"/>
              <a:ext cx="933450" cy="902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600200" y="28956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  “c”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33600" y="3269159"/>
              <a:ext cx="990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rgbClr val="000000"/>
                  </a:solidFill>
                </a:rPr>
                <a:t>T</a:t>
              </a:r>
              <a:r>
                <a:rPr lang="en-US" sz="1200" baseline="-25000" dirty="0" err="1" smtClean="0">
                  <a:solidFill>
                    <a:srgbClr val="000000"/>
                  </a:solidFill>
                </a:rPr>
                <a:t>max</a:t>
              </a:r>
              <a:r>
                <a:rPr lang="en-US" sz="1200" baseline="-25000" dirty="0" smtClean="0">
                  <a:solidFill>
                    <a:srgbClr val="000000"/>
                  </a:solidFill>
                </a:rPr>
                <a:t> </a:t>
              </a:r>
              <a:r>
                <a:rPr lang="en-US" sz="1200" dirty="0" smtClean="0">
                  <a:solidFill>
                    <a:srgbClr val="000000"/>
                  </a:solidFill>
                </a:rPr>
                <a:t>= 4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</a:rPr>
                <a:t>&lt;T&gt; = 0.4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sym typeface="Symbol"/>
                </a:rPr>
                <a:t>(T) = 0.7</a:t>
              </a:r>
              <a:endParaRPr lang="en-US" sz="1200" dirty="0" smtClean="0">
                <a:solidFill>
                  <a:srgbClr val="000000"/>
                </a:solidFill>
              </a:endParaRPr>
            </a:p>
            <a:p>
              <a:r>
                <a:rPr lang="en-US" sz="1200" baseline="-25000" dirty="0" smtClean="0">
                  <a:solidFill>
                    <a:srgbClr val="000000"/>
                  </a:solidFill>
                </a:rPr>
                <a:t> </a:t>
              </a:r>
              <a:endParaRPr lang="en-US" sz="1200" baseline="-25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52600" y="919064"/>
            <a:ext cx="2133600" cy="1747936"/>
            <a:chOff x="1752600" y="919064"/>
            <a:chExt cx="2133600" cy="1747936"/>
          </a:xfrm>
        </p:grpSpPr>
        <p:sp>
          <p:nvSpPr>
            <p:cNvPr id="10" name="Rounded Rectangular Callout 9"/>
            <p:cNvSpPr/>
            <p:nvPr/>
          </p:nvSpPr>
          <p:spPr>
            <a:xfrm>
              <a:off x="1752600" y="919064"/>
              <a:ext cx="2133600" cy="1671735"/>
            </a:xfrm>
            <a:prstGeom prst="wedgeRoundRectCallout">
              <a:avLst>
                <a:gd name="adj1" fmla="val 59633"/>
                <a:gd name="adj2" fmla="val 66339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62200" y="919065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  “a”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81200" y="2082225"/>
              <a:ext cx="16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T</a:t>
              </a:r>
              <a:r>
                <a:rPr lang="en-US" sz="1200" baseline="-25000" dirty="0" err="1" smtClean="0">
                  <a:solidFill>
                    <a:srgbClr val="000000"/>
                  </a:solidFill>
                </a:rPr>
                <a:t>max</a:t>
              </a:r>
              <a:r>
                <a:rPr lang="en-US" sz="1200" baseline="-25000" dirty="0" smtClean="0">
                  <a:solidFill>
                    <a:srgbClr val="000000"/>
                  </a:solidFill>
                </a:rPr>
                <a:t> </a:t>
              </a:r>
              <a:r>
                <a:rPr lang="en-US" sz="1200" dirty="0" smtClean="0">
                  <a:solidFill>
                    <a:srgbClr val="000000"/>
                  </a:solidFill>
                </a:rPr>
                <a:t>= 14, </a:t>
              </a:r>
              <a:r>
                <a:rPr lang="en-US" sz="1200" dirty="0">
                  <a:solidFill>
                    <a:srgbClr val="000000"/>
                  </a:solidFill>
                </a:rPr>
                <a:t>&lt;T&gt; = </a:t>
              </a:r>
              <a:r>
                <a:rPr lang="en-US" sz="1200" dirty="0" smtClean="0">
                  <a:solidFill>
                    <a:srgbClr val="000000"/>
                  </a:solidFill>
                </a:rPr>
                <a:t>3.3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sym typeface="Symbol"/>
                </a:rPr>
                <a:t>         (T) = 3.0</a:t>
              </a:r>
              <a:endParaRPr lang="en-US" sz="12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1200" baseline="-25000" dirty="0" smtClean="0">
                  <a:solidFill>
                    <a:srgbClr val="000000"/>
                  </a:solidFill>
                </a:rPr>
                <a:t> </a:t>
              </a:r>
              <a:endParaRPr lang="en-US" sz="1200" baseline="-25000" dirty="0">
                <a:solidFill>
                  <a:srgbClr val="000000"/>
                </a:solidFill>
              </a:endParaRPr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1295400"/>
              <a:ext cx="1619250" cy="776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6781800" y="690464"/>
            <a:ext cx="2133600" cy="1747936"/>
            <a:chOff x="6781800" y="690464"/>
            <a:chExt cx="2133600" cy="1747936"/>
          </a:xfrm>
        </p:grpSpPr>
        <p:sp>
          <p:nvSpPr>
            <p:cNvPr id="17" name="Rounded Rectangular Callout 16"/>
            <p:cNvSpPr/>
            <p:nvPr/>
          </p:nvSpPr>
          <p:spPr>
            <a:xfrm>
              <a:off x="6781800" y="690464"/>
              <a:ext cx="2133600" cy="1671735"/>
            </a:xfrm>
            <a:prstGeom prst="wedgeRoundRectCallout">
              <a:avLst>
                <a:gd name="adj1" fmla="val -101300"/>
                <a:gd name="adj2" fmla="val 35083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91400" y="690465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  “b”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10400" y="1853625"/>
              <a:ext cx="16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T</a:t>
              </a:r>
              <a:r>
                <a:rPr lang="en-US" sz="1200" baseline="-25000" dirty="0" err="1" smtClean="0">
                  <a:solidFill>
                    <a:srgbClr val="000000"/>
                  </a:solidFill>
                </a:rPr>
                <a:t>max</a:t>
              </a:r>
              <a:r>
                <a:rPr lang="en-US" sz="1200" baseline="-25000" dirty="0" smtClean="0">
                  <a:solidFill>
                    <a:srgbClr val="000000"/>
                  </a:solidFill>
                </a:rPr>
                <a:t> </a:t>
              </a:r>
              <a:r>
                <a:rPr lang="en-US" sz="1200" dirty="0" smtClean="0">
                  <a:solidFill>
                    <a:srgbClr val="000000"/>
                  </a:solidFill>
                </a:rPr>
                <a:t>= 16, </a:t>
              </a:r>
              <a:r>
                <a:rPr lang="en-US" sz="1200" dirty="0">
                  <a:solidFill>
                    <a:srgbClr val="000000"/>
                  </a:solidFill>
                </a:rPr>
                <a:t>&lt;T&gt; = </a:t>
              </a:r>
              <a:r>
                <a:rPr lang="en-US" sz="1200" dirty="0" smtClean="0">
                  <a:solidFill>
                    <a:srgbClr val="000000"/>
                  </a:solidFill>
                </a:rPr>
                <a:t>4.5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sym typeface="Symbol"/>
                </a:rPr>
                <a:t>         (T) = 3.3</a:t>
              </a:r>
              <a:endParaRPr lang="en-US" sz="12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1200" baseline="-25000" dirty="0" smtClean="0">
                  <a:solidFill>
                    <a:srgbClr val="000000"/>
                  </a:solidFill>
                </a:rPr>
                <a:t> </a:t>
              </a:r>
              <a:endParaRPr lang="en-US" sz="1200" baseline="-25000" dirty="0">
                <a:solidFill>
                  <a:srgbClr val="000000"/>
                </a:solidFill>
              </a:endParaRPr>
            </a:p>
          </p:txBody>
        </p: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1052670"/>
              <a:ext cx="1608365" cy="776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1524000" y="2519265"/>
            <a:ext cx="7543800" cy="3500535"/>
            <a:chOff x="1524000" y="2519265"/>
            <a:chExt cx="7543800" cy="350053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3924300"/>
              <a:ext cx="6543675" cy="20955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  <a:effectLst/>
          </p:spPr>
        </p:pic>
        <p:sp>
          <p:nvSpPr>
            <p:cNvPr id="21" name="Rounded Rectangular Callout 20"/>
            <p:cNvSpPr/>
            <p:nvPr/>
          </p:nvSpPr>
          <p:spPr>
            <a:xfrm>
              <a:off x="6934200" y="2519265"/>
              <a:ext cx="2133600" cy="1220568"/>
            </a:xfrm>
            <a:prstGeom prst="wedgeRoundRectCallout">
              <a:avLst>
                <a:gd name="adj1" fmla="val -62645"/>
                <a:gd name="adj2" fmla="val 64462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62800" y="2519265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“CNT 5,0”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4885" y="2843214"/>
              <a:ext cx="817115" cy="755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2423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905000" y="4572000"/>
            <a:ext cx="3581400" cy="914400"/>
          </a:xfrm>
          <a:prstGeom prst="rect">
            <a:avLst/>
          </a:prstGeom>
          <a:pattFill prst="dkVert">
            <a:fgClr>
              <a:schemeClr val="bg1">
                <a:lumMod val="85000"/>
              </a:schemeClr>
            </a:fgClr>
            <a:bgClr>
              <a:schemeClr val="accent6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Y-123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905000" y="4114800"/>
            <a:ext cx="3581400" cy="457200"/>
          </a:xfrm>
          <a:prstGeom prst="rect">
            <a:avLst/>
          </a:prstGeom>
          <a:pattFill prst="dkVert">
            <a:fgClr>
              <a:schemeClr val="bg1">
                <a:lumMod val="85000"/>
              </a:schemeClr>
            </a:fgClr>
            <a:bgClr>
              <a:schemeClr val="tx2">
                <a:lumMod val="40000"/>
                <a:lumOff val="6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Pr</a:t>
            </a:r>
            <a:r>
              <a:rPr lang="en-US" dirty="0"/>
              <a:t>-123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1371600" y="4267200"/>
            <a:ext cx="0" cy="10668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8" name="TextBox 10"/>
          <p:cNvSpPr txBox="1">
            <a:spLocks noChangeArrowheads="1"/>
          </p:cNvSpPr>
          <p:nvPr/>
        </p:nvSpPr>
        <p:spPr bwMode="auto">
          <a:xfrm>
            <a:off x="958850" y="5410200"/>
            <a:ext cx="8382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b-axis</a:t>
            </a:r>
          </a:p>
        </p:txBody>
      </p:sp>
      <p:cxnSp>
        <p:nvCxnSpPr>
          <p:cNvPr id="13" name="Straight Connector 12"/>
          <p:cNvCxnSpPr>
            <a:stCxn id="6" idx="2"/>
          </p:cNvCxnSpPr>
          <p:nvPr/>
        </p:nvCxnSpPr>
        <p:spPr bwMode="auto">
          <a:xfrm>
            <a:off x="3695700" y="5486400"/>
            <a:ext cx="0" cy="10668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>
            <a:off x="3675063" y="2819400"/>
            <a:ext cx="0" cy="8382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>
            <a:off x="3695700" y="6553200"/>
            <a:ext cx="30099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3684588" y="2819400"/>
            <a:ext cx="30099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3" name="Picture 2" descr="C:\Users\Paul Michael Grant\AppData\Local\Microsoft\Windows\Temporary Internet Files\Content.IE5\F4TBQ31B\MC90043478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125" y="4114800"/>
            <a:ext cx="1371561" cy="137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/>
          <p:cNvCxnSpPr/>
          <p:nvPr/>
        </p:nvCxnSpPr>
        <p:spPr bwMode="auto">
          <a:xfrm>
            <a:off x="6705600" y="5334000"/>
            <a:ext cx="0" cy="12192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>
            <a:off x="6696075" y="2819400"/>
            <a:ext cx="0" cy="133985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Bent Arrow 23"/>
          <p:cNvSpPr/>
          <p:nvPr/>
        </p:nvSpPr>
        <p:spPr bwMode="auto">
          <a:xfrm flipH="1">
            <a:off x="6503988" y="2514600"/>
            <a:ext cx="430212" cy="6096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7178935" y="4262735"/>
            <a:ext cx="5934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6055716" y="2057400"/>
            <a:ext cx="3690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</a:t>
            </a:r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“Need to Test by Experiment”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1909480" y="3657600"/>
            <a:ext cx="3581400" cy="457199"/>
          </a:xfrm>
          <a:prstGeom prst="rect">
            <a:avLst/>
          </a:prstGeom>
          <a:pattFill prst="dkVert">
            <a:fgClr>
              <a:schemeClr val="bg1">
                <a:lumMod val="85000"/>
              </a:schemeClr>
            </a:fgClr>
            <a:bgClr>
              <a:schemeClr val="accent6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Y-123</a:t>
            </a:r>
          </a:p>
        </p:txBody>
      </p:sp>
      <p:sp>
        <p:nvSpPr>
          <p:cNvPr id="10243" name="TextBox 10242"/>
          <p:cNvSpPr txBox="1"/>
          <p:nvPr/>
        </p:nvSpPr>
        <p:spPr>
          <a:xfrm>
            <a:off x="381000" y="1219200"/>
            <a:ext cx="533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Y-123 Conducting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Pr-123 Insulating (10 monolayers, ~ 50 Å)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Can be made by MBE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i="1" dirty="0" smtClean="0">
                <a:solidFill>
                  <a:srgbClr val="FF0000"/>
                </a:solidFill>
              </a:rPr>
              <a:t>But b-axis growth not easy, might be </a:t>
            </a:r>
            <a:r>
              <a:rPr lang="en-US" i="1" smtClean="0">
                <a:solidFill>
                  <a:srgbClr val="FF0000"/>
                </a:solidFill>
              </a:rPr>
              <a:t>best to try </a:t>
            </a:r>
            <a:r>
              <a:rPr lang="en-US" i="1" dirty="0" smtClean="0">
                <a:solidFill>
                  <a:srgbClr val="FF0000"/>
                </a:solidFill>
              </a:rPr>
              <a:t>a-axis first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4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50925"/>
            <a:ext cx="865505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438400"/>
            <a:ext cx="92075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Embodiment as FET Gate</a:t>
            </a:r>
          </a:p>
        </p:txBody>
      </p:sp>
    </p:spTree>
    <p:extLst>
      <p:ext uri="{BB962C8B-B14F-4D97-AF65-F5344CB8AC3E}">
        <p14:creationId xmlns:p14="http://schemas.microsoft.com/office/powerpoint/2010/main" val="56384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28600"/>
            <a:ext cx="8170863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86100"/>
            <a:ext cx="25336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3400" y="3124200"/>
            <a:ext cx="4313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The Most Cited Mexico – USA HTSC</a:t>
            </a:r>
          </a:p>
          <a:p>
            <a:pPr algn="ctr"/>
            <a:r>
              <a:rPr lang="en-US" sz="2000" smtClean="0"/>
              <a:t>Collaboration of the 20</a:t>
            </a:r>
            <a:r>
              <a:rPr lang="en-US" sz="2000" baseline="30000" smtClean="0"/>
              <a:t>th</a:t>
            </a:r>
            <a:r>
              <a:rPr lang="en-US" sz="2000" smtClean="0"/>
              <a:t> Century</a:t>
            </a:r>
            <a:endParaRPr lang="en-US" sz="2000"/>
          </a:p>
        </p:txBody>
      </p:sp>
      <p:grpSp>
        <p:nvGrpSpPr>
          <p:cNvPr id="4" name="Group 3"/>
          <p:cNvGrpSpPr/>
          <p:nvPr/>
        </p:nvGrpSpPr>
        <p:grpSpPr>
          <a:xfrm>
            <a:off x="4495800" y="4114800"/>
            <a:ext cx="4191794" cy="2505908"/>
            <a:chOff x="4495800" y="4114800"/>
            <a:chExt cx="4191794" cy="2505908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4114800"/>
              <a:ext cx="1447800" cy="1709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495800" y="5943600"/>
              <a:ext cx="419179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/>
                <a:t>Diego Patrick Grant Lopez-Morales</a:t>
              </a:r>
            </a:p>
            <a:p>
              <a:pPr algn="ctr"/>
              <a:r>
                <a:rPr lang="en-US" smtClean="0"/>
                <a:t>“An Unique Irish-Purechepan Genotype”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250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Last Word(s)”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Quantum Conductance in the a, and especially b, directions of RE-123 appears plausible.</a:t>
            </a:r>
          </a:p>
          <a:p>
            <a:r>
              <a:rPr lang="en-US" sz="2400" dirty="0" smtClean="0"/>
              <a:t>Coulomb correlation (aka “Hubbard U”) needs to be taken into account.</a:t>
            </a:r>
          </a:p>
          <a:p>
            <a:r>
              <a:rPr lang="en-US" sz="2400" dirty="0" smtClean="0"/>
              <a:t>Experimental verification is required.</a:t>
            </a:r>
          </a:p>
          <a:p>
            <a:r>
              <a:rPr lang="en-US" sz="2400" dirty="0" smtClean="0"/>
              <a:t>Can the effect be exploited for FET gate applications?  Or maybe something completely </a:t>
            </a:r>
            <a:r>
              <a:rPr lang="en-US" sz="2400" smtClean="0"/>
              <a:t>new?</a:t>
            </a:r>
          </a:p>
          <a:p>
            <a:r>
              <a:rPr lang="en-US" sz="2400" b="1" i="1" smtClean="0">
                <a:solidFill>
                  <a:srgbClr val="FF0000"/>
                </a:solidFill>
              </a:rPr>
              <a:t>“That’s All for Now, Folks...But Stay Tuned!”</a:t>
            </a:r>
            <a:endParaRPr lang="en-US" sz="2400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40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Woodstock of Physics, 1987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752" y="2924175"/>
            <a:ext cx="3120048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701" y="3383622"/>
            <a:ext cx="125665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781800" cy="203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3280752" y="4610100"/>
            <a:ext cx="1905000" cy="0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81000" y="4876800"/>
            <a:ext cx="2590800" cy="419100"/>
            <a:chOff x="381000" y="4876800"/>
            <a:chExt cx="2590800" cy="419100"/>
          </a:xfrm>
        </p:grpSpPr>
        <p:sp>
          <p:nvSpPr>
            <p:cNvPr id="6" name="TextBox 5"/>
            <p:cNvSpPr txBox="1"/>
            <p:nvPr/>
          </p:nvSpPr>
          <p:spPr>
            <a:xfrm>
              <a:off x="381000" y="4876800"/>
              <a:ext cx="609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>
                  <a:solidFill>
                    <a:srgbClr val="FF0000"/>
                  </a:solidFill>
                </a:rPr>
                <a:t>NB!</a:t>
              </a:r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990600" y="5105400"/>
              <a:ext cx="1981200" cy="19050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917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1781175"/>
            <a:ext cx="69802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476500"/>
            <a:ext cx="46291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476500"/>
            <a:ext cx="421005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81000" y="5372100"/>
            <a:ext cx="4267200" cy="461665"/>
            <a:chOff x="381000" y="3886200"/>
            <a:chExt cx="4267200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381000" y="3886200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smtClean="0">
                  <a:solidFill>
                    <a:srgbClr val="FF0000"/>
                  </a:solidFill>
                </a:rPr>
                <a:t>Where is Pr-123?</a:t>
              </a:r>
              <a:endParaRPr lang="en-US" sz="2400" b="1" i="1">
                <a:solidFill>
                  <a:srgbClr val="FF0000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2895600" y="4117032"/>
              <a:ext cx="1752600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53975"/>
            <a:ext cx="7772400" cy="1470025"/>
          </a:xfrm>
        </p:spPr>
        <p:txBody>
          <a:bodyPr/>
          <a:lstStyle/>
          <a:p>
            <a:r>
              <a:rPr lang="en-US" smtClean="0"/>
              <a:t>Woodstock of Physics, 1987, Cont’d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6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26" y="1562100"/>
            <a:ext cx="40005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967" y="1143000"/>
            <a:ext cx="3765233" cy="513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14400"/>
          </a:xfrm>
        </p:spPr>
        <p:txBody>
          <a:bodyPr/>
          <a:lstStyle/>
          <a:p>
            <a:r>
              <a:rPr lang="en-US" smtClean="0"/>
              <a:t>Lopez-Morales, et al., 1989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FF0000"/>
                </a:solidFill>
              </a:rPr>
              <a:t>Ya gotta clean it up!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627740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Engler, et al., Previous Slide Publication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67000" y="44958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B050"/>
                </a:solidFill>
              </a:rPr>
              <a:t>20 Days!</a:t>
            </a:r>
            <a:endParaRPr lang="en-US" sz="2000" b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62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19225"/>
            <a:ext cx="410527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1676400"/>
            <a:ext cx="42100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685800" y="1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Lopez-Morales, et al., 1989 (Cont’d)</a:t>
            </a: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810000" y="1715869"/>
            <a:ext cx="2667000" cy="1408331"/>
            <a:chOff x="3810000" y="1715869"/>
            <a:chExt cx="2667000" cy="1408331"/>
          </a:xfrm>
        </p:grpSpPr>
        <p:sp>
          <p:nvSpPr>
            <p:cNvPr id="2" name="TextBox 1"/>
            <p:cNvSpPr txBox="1"/>
            <p:nvPr/>
          </p:nvSpPr>
          <p:spPr>
            <a:xfrm>
              <a:off x="3810000" y="1715869"/>
              <a:ext cx="1885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Note smaller ionic radius for Pr</a:t>
              </a:r>
              <a:r>
                <a:rPr lang="en-US" baseline="30000" smtClean="0"/>
                <a:t>4+</a:t>
              </a:r>
              <a:endParaRPr lang="en-US" baseline="3000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4114800" y="2362200"/>
              <a:ext cx="2362200" cy="76200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679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4068673" cy="464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3657599" cy="472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685800" y="76200"/>
            <a:ext cx="7772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Lopez-Morales, et al., 1989 (Cont’d)</a:t>
            </a:r>
          </a:p>
          <a:p>
            <a:r>
              <a:rPr lang="en-US" sz="3600" smtClean="0"/>
              <a:t>Pr-123 Resistivity &amp; Susceptibility</a:t>
            </a:r>
          </a:p>
          <a:p>
            <a:endParaRPr lang="en-US" sz="3000"/>
          </a:p>
        </p:txBody>
      </p:sp>
      <p:sp>
        <p:nvSpPr>
          <p:cNvPr id="3" name="TextBox 2"/>
          <p:cNvSpPr txBox="1"/>
          <p:nvPr/>
        </p:nvSpPr>
        <p:spPr>
          <a:xfrm>
            <a:off x="381000" y="6172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No Tendency Toward Metallic Behaviour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6172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No Tendency Toward Diamagnetic Shielding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92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4216326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388" y="1219200"/>
            <a:ext cx="4218012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mtClean="0"/>
              <a:t>Pr-123: An Anderson Lattice?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60960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See L-M, et al., for detailed description of model.  In brief, a variable range hopping model that “defeats” a coherent metallic electronic structure.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23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The Ultimate QMC Homework Problem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34" y="1371600"/>
            <a:ext cx="4695866" cy="65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548237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95218" y="3291193"/>
            <a:ext cx="7584757" cy="723900"/>
            <a:chOff x="685800" y="3238500"/>
            <a:chExt cx="7584757" cy="723900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3238500"/>
              <a:ext cx="6207443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3291193"/>
              <a:ext cx="1564957" cy="595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267200"/>
            <a:ext cx="461200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54864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smtClean="0">
                <a:solidFill>
                  <a:srgbClr val="FF0000"/>
                </a:solidFill>
              </a:rPr>
              <a:t>Actually, a PhD thesis that could win the </a:t>
            </a:r>
          </a:p>
          <a:p>
            <a:pPr algn="ctr"/>
            <a:r>
              <a:rPr lang="en-US" sz="2400" b="1" i="1" smtClean="0">
                <a:solidFill>
                  <a:srgbClr val="FF0000"/>
                </a:solidFill>
              </a:rPr>
              <a:t>APS Computational  Physics Student Prize </a:t>
            </a:r>
            <a:r>
              <a:rPr lang="en-US" sz="2400" b="1" i="1" smtClean="0">
                <a:solidFill>
                  <a:srgbClr val="FF0000"/>
                </a:solidFill>
                <a:sym typeface="Wingdings"/>
              </a:rPr>
              <a:t></a:t>
            </a:r>
            <a:endParaRPr lang="en-US" sz="2400" b="1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00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4870</TotalTime>
  <Words>469</Words>
  <Application>Microsoft Office PowerPoint</Application>
  <PresentationFormat>On-screen Show (4:3)</PresentationFormat>
  <Paragraphs>100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Blank</vt:lpstr>
      <vt:lpstr>1_Default Design</vt:lpstr>
      <vt:lpstr>Equation</vt:lpstr>
      <vt:lpstr>PowerPoint Presentation</vt:lpstr>
      <vt:lpstr>PowerPoint Presentation</vt:lpstr>
      <vt:lpstr>Woodstock of Physics, 1987</vt:lpstr>
      <vt:lpstr>Woodstock of Physics, 1987, Cont’d</vt:lpstr>
      <vt:lpstr>Lopez-Morales, et al., 1989</vt:lpstr>
      <vt:lpstr>PowerPoint Presentation</vt:lpstr>
      <vt:lpstr>PowerPoint Presentation</vt:lpstr>
      <vt:lpstr>Pr-123: An Anderson Lattice?</vt:lpstr>
      <vt:lpstr>The Ultimate QMC Homework Problem</vt:lpstr>
      <vt:lpstr>Are There Any Practical Applications for RE-123?</vt:lpstr>
      <vt:lpstr>“The abc’s (xyz’s) of RE-123”</vt:lpstr>
      <vt:lpstr>“...and Finally...”</vt:lpstr>
      <vt:lpstr>Van der Waals Surface for RE-123</vt:lpstr>
      <vt:lpstr>Channel Structure Comparisons</vt:lpstr>
      <vt:lpstr>PowerPoint Presentation</vt:lpstr>
      <vt:lpstr>Landauer-Buettiker Formalism</vt:lpstr>
      <vt:lpstr>PowerPoint Presentation</vt:lpstr>
      <vt:lpstr>“Need to Test by Experiment”</vt:lpstr>
      <vt:lpstr>Embodiment as FET Gate</vt:lpstr>
      <vt:lpstr>“The Last Word(s)”</vt:lpstr>
    </vt:vector>
  </TitlesOfParts>
  <Company>W2AGZ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Michael Grant</dc:creator>
  <cp:lastModifiedBy>Paul Michael Grant</cp:lastModifiedBy>
  <cp:revision>69</cp:revision>
  <dcterms:created xsi:type="dcterms:W3CDTF">2017-04-06T02:45:58Z</dcterms:created>
  <dcterms:modified xsi:type="dcterms:W3CDTF">2017-11-06T21:46:01Z</dcterms:modified>
</cp:coreProperties>
</file>