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500" y="-102"/>
      </p:cViewPr>
      <p:guideLst>
        <p:guide orient="horz" pos="2160"/>
        <p:guide pos="2880"/>
      </p:guideLst>
    </p:cSldViewPr>
  </p:slideViewPr>
  <p:notesTextViewPr>
    <p:cViewPr>
      <p:scale>
        <a:sx n="1" d="1"/>
        <a:sy n="1" d="1"/>
      </p:scale>
      <p:origin x="0" y="0"/>
    </p:cViewPr>
  </p:notesTextViewPr>
  <p:sorterViewPr>
    <p:cViewPr>
      <p:scale>
        <a:sx n="100" d="100"/>
        <a:sy n="100" d="100"/>
      </p:scale>
      <p:origin x="0" y="137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26151C-0E34-4C0F-86AC-8867476902B2}" type="datetimeFigureOut">
              <a:rPr lang="en-US" smtClean="0"/>
              <a:t>5/13/2018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58C3F5-1B78-45FD-9856-E5165BC495E3}" type="slidenum">
              <a:rPr lang="en-US" smtClean="0"/>
              <a:t>‹#›</a:t>
            </a:fld>
            <a:endParaRPr lang="en-US"/>
          </a:p>
        </p:txBody>
      </p:sp>
    </p:spTree>
    <p:extLst>
      <p:ext uri="{BB962C8B-B14F-4D97-AF65-F5344CB8AC3E}">
        <p14:creationId xmlns:p14="http://schemas.microsoft.com/office/powerpoint/2010/main" val="202195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A8D654-B92C-4374-B506-C7752C1D4BA6}" type="slidenum">
              <a:rPr lang="en-US" smtClean="0">
                <a:solidFill>
                  <a:prstClr val="black"/>
                </a:solidFill>
              </a:rPr>
              <a:pPr fontAlgn="base">
                <a:spcBef>
                  <a:spcPct val="0"/>
                </a:spcBef>
                <a:spcAft>
                  <a:spcPct val="0"/>
                </a:spcAft>
                <a:defRPr/>
              </a:pPr>
              <a:t>19</a:t>
            </a:fld>
            <a:endParaRPr lang="en-US" smtClean="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4" name="Slide Number Placeholder 3"/>
          <p:cNvSpPr>
            <a:spLocks noGrp="1"/>
          </p:cNvSpPr>
          <p:nvPr>
            <p:ph type="sldNum" sz="quarter" idx="5"/>
          </p:nvPr>
        </p:nvSpPr>
        <p:spPr/>
        <p:txBody>
          <a:bodyPr/>
          <a:lstStyle/>
          <a:p>
            <a:pPr>
              <a:defRPr/>
            </a:pPr>
            <a:fld id="{8D68A458-E116-4EB0-BDE1-2E1F981C508C}" type="slidenum">
              <a:rPr lang="en-US" smtClean="0">
                <a:solidFill>
                  <a:prstClr val="black"/>
                </a:solidFill>
              </a:rPr>
              <a:pPr>
                <a:defRPr/>
              </a:pPr>
              <a:t>59</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E0D29-AACF-4E7E-8078-4A2DB2619047}" type="slidenum">
              <a:rPr lang="en-US">
                <a:solidFill>
                  <a:prstClr val="black"/>
                </a:solidFill>
              </a:rPr>
              <a:pPr fontAlgn="base">
                <a:spcBef>
                  <a:spcPct val="0"/>
                </a:spcBef>
                <a:spcAft>
                  <a:spcPct val="0"/>
                </a:spcAft>
                <a:defRPr/>
              </a:pPr>
              <a:t>60</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4615F9-E47E-42C1-A9D1-4D942C44800C}" type="slidenum">
              <a:rPr lang="en-US">
                <a:solidFill>
                  <a:prstClr val="black"/>
                </a:solidFill>
              </a:rPr>
              <a:pPr fontAlgn="base">
                <a:spcBef>
                  <a:spcPct val="0"/>
                </a:spcBef>
                <a:spcAft>
                  <a:spcPct val="0"/>
                </a:spcAft>
                <a:defRPr/>
              </a:pPr>
              <a:t>61</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defTabSz="914485" eaLnBrk="0" hangingPunct="0">
              <a:defRPr sz="1900">
                <a:solidFill>
                  <a:schemeClr val="tx1"/>
                </a:solidFill>
                <a:latin typeface="Arial" charset="0"/>
                <a:cs typeface="Arial" charset="0"/>
              </a:defRPr>
            </a:lvl1pPr>
            <a:lvl2pPr marL="702756" indent="-270291" defTabSz="914485" eaLnBrk="0" hangingPunct="0">
              <a:defRPr sz="1900">
                <a:solidFill>
                  <a:schemeClr val="tx1"/>
                </a:solidFill>
                <a:latin typeface="Arial" charset="0"/>
                <a:cs typeface="Arial" charset="0"/>
              </a:defRPr>
            </a:lvl2pPr>
            <a:lvl3pPr marL="1081164" indent="-216233" defTabSz="914485" eaLnBrk="0" hangingPunct="0">
              <a:defRPr sz="1900">
                <a:solidFill>
                  <a:schemeClr val="tx1"/>
                </a:solidFill>
                <a:latin typeface="Arial" charset="0"/>
                <a:cs typeface="Arial" charset="0"/>
              </a:defRPr>
            </a:lvl3pPr>
            <a:lvl4pPr marL="1513629" indent="-216233" defTabSz="914485" eaLnBrk="0" hangingPunct="0">
              <a:defRPr sz="1900">
                <a:solidFill>
                  <a:schemeClr val="tx1"/>
                </a:solidFill>
                <a:latin typeface="Arial" charset="0"/>
                <a:cs typeface="Arial" charset="0"/>
              </a:defRPr>
            </a:lvl4pPr>
            <a:lvl5pPr marL="1946095" indent="-216233" defTabSz="914485" eaLnBrk="0" hangingPunct="0">
              <a:defRPr sz="1900">
                <a:solidFill>
                  <a:schemeClr val="tx1"/>
                </a:solidFill>
                <a:latin typeface="Arial" charset="0"/>
                <a:cs typeface="Arial" charset="0"/>
              </a:defRPr>
            </a:lvl5pPr>
            <a:lvl6pPr marL="2378560" indent="-216233" algn="ctr" defTabSz="914485" eaLnBrk="0" fontAlgn="base" hangingPunct="0">
              <a:spcBef>
                <a:spcPct val="0"/>
              </a:spcBef>
              <a:spcAft>
                <a:spcPct val="0"/>
              </a:spcAft>
              <a:defRPr sz="1900">
                <a:solidFill>
                  <a:schemeClr val="tx1"/>
                </a:solidFill>
                <a:latin typeface="Arial" charset="0"/>
                <a:cs typeface="Arial" charset="0"/>
              </a:defRPr>
            </a:lvl6pPr>
            <a:lvl7pPr marL="2811026" indent="-216233" algn="ctr" defTabSz="914485" eaLnBrk="0" fontAlgn="base" hangingPunct="0">
              <a:spcBef>
                <a:spcPct val="0"/>
              </a:spcBef>
              <a:spcAft>
                <a:spcPct val="0"/>
              </a:spcAft>
              <a:defRPr sz="1900">
                <a:solidFill>
                  <a:schemeClr val="tx1"/>
                </a:solidFill>
                <a:latin typeface="Arial" charset="0"/>
                <a:cs typeface="Arial" charset="0"/>
              </a:defRPr>
            </a:lvl7pPr>
            <a:lvl8pPr marL="3243491" indent="-216233" algn="ctr" defTabSz="914485" eaLnBrk="0" fontAlgn="base" hangingPunct="0">
              <a:spcBef>
                <a:spcPct val="0"/>
              </a:spcBef>
              <a:spcAft>
                <a:spcPct val="0"/>
              </a:spcAft>
              <a:defRPr sz="1900">
                <a:solidFill>
                  <a:schemeClr val="tx1"/>
                </a:solidFill>
                <a:latin typeface="Arial" charset="0"/>
                <a:cs typeface="Arial" charset="0"/>
              </a:defRPr>
            </a:lvl8pPr>
            <a:lvl9pPr marL="3675957" indent="-216233" algn="ctr" defTabSz="914485" eaLnBrk="0" fontAlgn="base" hangingPunct="0">
              <a:spcBef>
                <a:spcPct val="0"/>
              </a:spcBef>
              <a:spcAft>
                <a:spcPct val="0"/>
              </a:spcAft>
              <a:defRPr sz="1900">
                <a:solidFill>
                  <a:schemeClr val="tx1"/>
                </a:solidFill>
                <a:latin typeface="Arial" charset="0"/>
                <a:cs typeface="Arial" charset="0"/>
              </a:defRPr>
            </a:lvl9pPr>
          </a:lstStyle>
          <a:p>
            <a:pPr eaLnBrk="1" hangingPunct="1"/>
            <a:fld id="{C92302F9-BBB0-44CE-9427-80E0F30C620E}" type="slidenum">
              <a:rPr lang="en-US" altLang="en-US" sz="1100">
                <a:solidFill>
                  <a:prstClr val="black"/>
                </a:solidFill>
              </a:rPr>
              <a:pPr eaLnBrk="1" hangingPunct="1"/>
              <a:t>67</a:t>
            </a:fld>
            <a:endParaRPr lang="en-US" altLang="en-US" sz="1100">
              <a:solidFill>
                <a:prstClr val="black"/>
              </a:solidFill>
            </a:endParaRPr>
          </a:p>
        </p:txBody>
      </p:sp>
      <p:sp>
        <p:nvSpPr>
          <p:cNvPr id="155651" name="Rectangle 7"/>
          <p:cNvSpPr txBox="1">
            <a:spLocks noGrp="1" noChangeArrowheads="1"/>
          </p:cNvSpPr>
          <p:nvPr/>
        </p:nvSpPr>
        <p:spPr bwMode="auto">
          <a:xfrm>
            <a:off x="3884414"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3" rIns="91403" bIns="45703" anchor="b"/>
          <a:lstStyle>
            <a:lvl1pPr algn="l" eaLnBrk="0" hangingPunct="0">
              <a:spcBef>
                <a:spcPct val="30000"/>
              </a:spcBef>
              <a:defRPr sz="1200">
                <a:solidFill>
                  <a:schemeClr val="tx1"/>
                </a:solidFill>
                <a:latin typeface="Arial" charset="0"/>
                <a:cs typeface="Arial" charset="0"/>
              </a:defRPr>
            </a:lvl1pPr>
            <a:lvl2pPr marL="744538" indent="-288925" algn="l" eaLnBrk="0" hangingPunct="0">
              <a:spcBef>
                <a:spcPct val="30000"/>
              </a:spcBef>
              <a:defRPr sz="1200">
                <a:solidFill>
                  <a:schemeClr val="tx1"/>
                </a:solidFill>
                <a:latin typeface="Arial" charset="0"/>
                <a:cs typeface="Arial" charset="0"/>
              </a:defRPr>
            </a:lvl2pPr>
            <a:lvl3pPr marL="1143000" indent="-228600" algn="l" eaLnBrk="0" hangingPunct="0">
              <a:spcBef>
                <a:spcPct val="30000"/>
              </a:spcBef>
              <a:defRPr sz="1200">
                <a:solidFill>
                  <a:schemeClr val="tx1"/>
                </a:solidFill>
                <a:latin typeface="Arial" charset="0"/>
                <a:cs typeface="Arial" charset="0"/>
              </a:defRPr>
            </a:lvl3pPr>
            <a:lvl4pPr marL="1598613" indent="-227013" algn="l" eaLnBrk="0" hangingPunct="0">
              <a:spcBef>
                <a:spcPct val="30000"/>
              </a:spcBef>
              <a:defRPr sz="1200">
                <a:solidFill>
                  <a:schemeClr val="tx1"/>
                </a:solidFill>
                <a:latin typeface="Arial" charset="0"/>
                <a:cs typeface="Arial" charset="0"/>
              </a:defRPr>
            </a:lvl4pPr>
            <a:lvl5pPr marL="2055813" indent="-227013" algn="l" eaLnBrk="0" hangingPunct="0">
              <a:spcBef>
                <a:spcPct val="30000"/>
              </a:spcBef>
              <a:defRPr sz="1200">
                <a:solidFill>
                  <a:schemeClr val="tx1"/>
                </a:solidFill>
                <a:latin typeface="Arial" charset="0"/>
                <a:cs typeface="Arial" charset="0"/>
              </a:defRPr>
            </a:lvl5pPr>
            <a:lvl6pPr marL="2513013" indent="-227013" eaLnBrk="0" fontAlgn="base" hangingPunct="0">
              <a:spcBef>
                <a:spcPct val="30000"/>
              </a:spcBef>
              <a:spcAft>
                <a:spcPct val="0"/>
              </a:spcAft>
              <a:defRPr sz="1200">
                <a:solidFill>
                  <a:schemeClr val="tx1"/>
                </a:solidFill>
                <a:latin typeface="Arial" charset="0"/>
                <a:cs typeface="Arial" charset="0"/>
              </a:defRPr>
            </a:lvl6pPr>
            <a:lvl7pPr marL="2970213" indent="-227013" eaLnBrk="0" fontAlgn="base" hangingPunct="0">
              <a:spcBef>
                <a:spcPct val="30000"/>
              </a:spcBef>
              <a:spcAft>
                <a:spcPct val="0"/>
              </a:spcAft>
              <a:defRPr sz="1200">
                <a:solidFill>
                  <a:schemeClr val="tx1"/>
                </a:solidFill>
                <a:latin typeface="Arial" charset="0"/>
                <a:cs typeface="Arial" charset="0"/>
              </a:defRPr>
            </a:lvl7pPr>
            <a:lvl8pPr marL="3427413" indent="-227013" eaLnBrk="0" fontAlgn="base" hangingPunct="0">
              <a:spcBef>
                <a:spcPct val="30000"/>
              </a:spcBef>
              <a:spcAft>
                <a:spcPct val="0"/>
              </a:spcAft>
              <a:defRPr sz="1200">
                <a:solidFill>
                  <a:schemeClr val="tx1"/>
                </a:solidFill>
                <a:latin typeface="Arial" charset="0"/>
                <a:cs typeface="Arial" charset="0"/>
              </a:defRPr>
            </a:lvl8pPr>
            <a:lvl9pPr marL="3884613" indent="-227013"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034ED7C2-B716-4D54-85FD-1FEE784D7E8E}" type="slidenum">
              <a:rPr lang="en-US" altLang="en-US" sz="1000">
                <a:solidFill>
                  <a:prstClr val="black"/>
                </a:solidFill>
                <a:latin typeface="Calibri" pitchFamily="34" charset="0"/>
              </a:rPr>
              <a:pPr algn="r" eaLnBrk="1" hangingPunct="1">
                <a:spcBef>
                  <a:spcPct val="0"/>
                </a:spcBef>
              </a:pPr>
              <a:t>67</a:t>
            </a:fld>
            <a:endParaRPr lang="en-US" altLang="en-US" sz="1000">
              <a:solidFill>
                <a:prstClr val="black"/>
              </a:solidFill>
              <a:latin typeface="Calibri" pitchFamily="34" charset="0"/>
            </a:endParaRPr>
          </a:p>
        </p:txBody>
      </p:sp>
      <p:sp>
        <p:nvSpPr>
          <p:cNvPr id="155652" name="Rectangle 2"/>
          <p:cNvSpPr>
            <a:spLocks noGrp="1" noRot="1" noChangeAspect="1" noChangeArrowheads="1" noTextEdit="1"/>
          </p:cNvSpPr>
          <p:nvPr>
            <p:ph type="sldImg"/>
          </p:nvPr>
        </p:nvSpPr>
        <p:spPr>
          <a:xfrm>
            <a:off x="1147763" y="685800"/>
            <a:ext cx="4567237" cy="3425825"/>
          </a:xfrm>
          <a:ln/>
        </p:spPr>
      </p:sp>
      <p:sp>
        <p:nvSpPr>
          <p:cNvPr id="155653" name="Rectangle 3"/>
          <p:cNvSpPr>
            <a:spLocks noGrp="1" noChangeArrowheads="1"/>
          </p:cNvSpPr>
          <p:nvPr>
            <p:ph type="body" idx="1"/>
          </p:nvPr>
        </p:nvSpPr>
        <p:spPr>
          <a:noFill/>
        </p:spPr>
        <p:txBody>
          <a:bodyPr lIns="91403" tIns="45703" rIns="91403" bIns="45703"/>
          <a:lstStyle/>
          <a:p>
            <a:pPr eaLnBrk="1" hangingPunct="1">
              <a:spcBef>
                <a:spcPct val="0"/>
              </a:spcBef>
            </a:pPr>
            <a:endParaRPr lang="pl-PL" altLang="en-US"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B3199-8D8C-402A-91FA-4851FF532518}" type="slidenum">
              <a:rPr lang="en-US">
                <a:solidFill>
                  <a:prstClr val="black"/>
                </a:solidFill>
              </a:rPr>
              <a:pPr/>
              <a:t>71</a:t>
            </a:fld>
            <a:endParaRPr lang="en-US">
              <a:solidFill>
                <a:prstClr val="black"/>
              </a:solidFill>
            </a:endParaRPr>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BEF8AC-1094-46D7-9EF9-2D914BFFF62E}" type="slidenum">
              <a:rPr lang="en-US">
                <a:solidFill>
                  <a:prstClr val="black"/>
                </a:solidFill>
              </a:rPr>
              <a:pPr/>
              <a:t>76</a:t>
            </a:fld>
            <a:endParaRPr lang="en-US">
              <a:solidFill>
                <a:prstClr val="black"/>
              </a:solidFill>
            </a:endParaRPr>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99DCC-BDD4-4EE8-A1B3-795519FEC1CF}" type="slidenum">
              <a:rPr lang="en-US">
                <a:solidFill>
                  <a:prstClr val="black"/>
                </a:solidFill>
              </a:rPr>
              <a:pPr/>
              <a:t>77</a:t>
            </a:fld>
            <a:endParaRPr lang="en-US">
              <a:solidFill>
                <a:prstClr val="black"/>
              </a:solidFill>
            </a:endParaRPr>
          </a:p>
        </p:txBody>
      </p:sp>
      <p:sp>
        <p:nvSpPr>
          <p:cNvPr id="292866" name="Rectangle 2"/>
          <p:cNvSpPr>
            <a:spLocks noGrp="1" noRot="1" noChangeAspect="1" noChangeArrowheads="1" noTextEdit="1"/>
          </p:cNvSpPr>
          <p:nvPr>
            <p:ph type="sldImg"/>
          </p:nvPr>
        </p:nvSpPr>
        <p:spPr>
          <a:xfrm>
            <a:off x="1144588" y="685800"/>
            <a:ext cx="4572000" cy="3429000"/>
          </a:xfrm>
          <a:ln/>
        </p:spPr>
      </p:sp>
      <p:sp>
        <p:nvSpPr>
          <p:cNvPr id="292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2940E7-326C-42AC-93BA-7E9CD7F0989C}" type="slidenum">
              <a:rPr lang="en-US">
                <a:solidFill>
                  <a:prstClr val="black"/>
                </a:solidFill>
              </a:rPr>
              <a:pPr/>
              <a:t>79</a:t>
            </a:fld>
            <a:endParaRPr lang="en-US">
              <a:solidFill>
                <a:prstClr val="black"/>
              </a:solidFill>
            </a:endParaRPr>
          </a:p>
        </p:txBody>
      </p:sp>
      <p:sp>
        <p:nvSpPr>
          <p:cNvPr id="294914" name="Rectangle 2"/>
          <p:cNvSpPr>
            <a:spLocks noGrp="1" noRot="1" noChangeAspect="1" noChangeArrowheads="1" noTextEdit="1"/>
          </p:cNvSpPr>
          <p:nvPr>
            <p:ph type="sldImg"/>
          </p:nvPr>
        </p:nvSpPr>
        <p:spPr>
          <a:xfrm>
            <a:off x="1144588" y="685800"/>
            <a:ext cx="4572000" cy="3429000"/>
          </a:xfrm>
          <a:ln/>
        </p:spPr>
      </p:sp>
      <p:sp>
        <p:nvSpPr>
          <p:cNvPr id="294915" name="Rectangle 3"/>
          <p:cNvSpPr>
            <a:spLocks noGrp="1" noChangeArrowheads="1"/>
          </p:cNvSpPr>
          <p:nvPr>
            <p:ph type="body" idx="1"/>
          </p:nvPr>
        </p:nvSpPr>
        <p:spPr/>
        <p:txBody>
          <a:bodyPr/>
          <a:lstStyle/>
          <a:p>
            <a:r>
              <a:rPr lang="en-US" dirty="0" smtClean="0"/>
              <a:t>Minister Development and International Cooperation</a:t>
            </a:r>
          </a:p>
          <a:p>
            <a:r>
              <a:rPr lang="en-US" dirty="0" smtClean="0"/>
              <a:t>  H.E </a:t>
            </a:r>
            <a:r>
              <a:rPr lang="en-US" dirty="0" err="1" smtClean="0"/>
              <a:t>Sheikha</a:t>
            </a:r>
            <a:r>
              <a:rPr lang="en-US" dirty="0" smtClean="0"/>
              <a:t> </a:t>
            </a:r>
            <a:r>
              <a:rPr lang="en-US" dirty="0" err="1" smtClean="0"/>
              <a:t>Lubna</a:t>
            </a:r>
            <a:r>
              <a:rPr lang="en-US" dirty="0" smtClean="0"/>
              <a:t> </a:t>
            </a:r>
            <a:r>
              <a:rPr lang="en-US" dirty="0" err="1" smtClean="0"/>
              <a:t>Bint</a:t>
            </a:r>
            <a:r>
              <a:rPr lang="en-US" dirty="0" smtClean="0"/>
              <a:t> Khalid Al </a:t>
            </a:r>
            <a:r>
              <a:rPr lang="en-US" dirty="0" err="1" smtClean="0"/>
              <a:t>Qasimi</a:t>
            </a:r>
            <a:r>
              <a:rPr lang="en-US" dirty="0" smtClean="0"/>
              <a:t> </a:t>
            </a:r>
          </a:p>
          <a:p>
            <a:r>
              <a:rPr lang="en-US" dirty="0" err="1" smtClean="0"/>
              <a:t>Tripi</a:t>
            </a:r>
            <a:r>
              <a:rPr lang="en-US" dirty="0" smtClean="0"/>
              <a:t> </a:t>
            </a:r>
            <a:r>
              <a:rPr lang="en-US" dirty="0" err="1" smtClean="0"/>
              <a:t>Livni</a:t>
            </a:r>
            <a:r>
              <a:rPr lang="en-US" dirty="0" smtClean="0"/>
              <a:t>...Israel</a:t>
            </a:r>
            <a:r>
              <a:rPr lang="en-US" baseline="0" dirty="0" smtClean="0"/>
              <a:t> Cabinet</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9C4283-B026-4FDA-A662-74E39E118324}" type="slidenum">
              <a:rPr lang="en-US" smtClean="0">
                <a:solidFill>
                  <a:prstClr val="black"/>
                </a:solidFill>
              </a:rPr>
              <a:pPr fontAlgn="base">
                <a:spcBef>
                  <a:spcPct val="0"/>
                </a:spcBef>
                <a:spcAft>
                  <a:spcPct val="0"/>
                </a:spcAft>
                <a:defRPr/>
              </a:pPr>
              <a:t>80</a:t>
            </a:fld>
            <a:endParaRPr lang="en-US" smtClean="0">
              <a:solidFill>
                <a:prstClr val="black"/>
              </a:solidFill>
            </a:endParaRPr>
          </a:p>
        </p:txBody>
      </p:sp>
      <p:sp>
        <p:nvSpPr>
          <p:cNvPr id="181251" name="Rectangle 2"/>
          <p:cNvSpPr>
            <a:spLocks noGrp="1" noRot="1" noChangeAspect="1" noChangeArrowheads="1" noTextEdit="1"/>
          </p:cNvSpPr>
          <p:nvPr>
            <p:ph type="sldImg"/>
          </p:nvPr>
        </p:nvSpPr>
        <p:spPr bwMode="auto">
          <a:xfrm>
            <a:off x="1152525" y="692150"/>
            <a:ext cx="4554538"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2" name="Rectangle 3"/>
          <p:cNvSpPr>
            <a:spLocks noGrp="1" noChangeArrowheads="1"/>
          </p:cNvSpPr>
          <p:nvPr>
            <p:ph type="body" idx="1"/>
          </p:nvPr>
        </p:nvSpPr>
        <p:spPr bwMode="auto">
          <a:xfrm>
            <a:off x="914400" y="4338640"/>
            <a:ext cx="5029200" cy="4448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defTabSz="914485" eaLnBrk="0" hangingPunct="0">
              <a:defRPr sz="1900">
                <a:solidFill>
                  <a:schemeClr val="tx1"/>
                </a:solidFill>
                <a:latin typeface="Arial" charset="0"/>
                <a:cs typeface="Arial" charset="0"/>
              </a:defRPr>
            </a:lvl1pPr>
            <a:lvl2pPr marL="702756" indent="-270291" defTabSz="914485" eaLnBrk="0" hangingPunct="0">
              <a:defRPr sz="1900">
                <a:solidFill>
                  <a:schemeClr val="tx1"/>
                </a:solidFill>
                <a:latin typeface="Arial" charset="0"/>
                <a:cs typeface="Arial" charset="0"/>
              </a:defRPr>
            </a:lvl2pPr>
            <a:lvl3pPr marL="1081164" indent="-216233" defTabSz="914485" eaLnBrk="0" hangingPunct="0">
              <a:defRPr sz="1900">
                <a:solidFill>
                  <a:schemeClr val="tx1"/>
                </a:solidFill>
                <a:latin typeface="Arial" charset="0"/>
                <a:cs typeface="Arial" charset="0"/>
              </a:defRPr>
            </a:lvl3pPr>
            <a:lvl4pPr marL="1513629" indent="-216233" defTabSz="914485" eaLnBrk="0" hangingPunct="0">
              <a:defRPr sz="1900">
                <a:solidFill>
                  <a:schemeClr val="tx1"/>
                </a:solidFill>
                <a:latin typeface="Arial" charset="0"/>
                <a:cs typeface="Arial" charset="0"/>
              </a:defRPr>
            </a:lvl4pPr>
            <a:lvl5pPr marL="1946095" indent="-216233" defTabSz="914485" eaLnBrk="0" hangingPunct="0">
              <a:defRPr sz="1900">
                <a:solidFill>
                  <a:schemeClr val="tx1"/>
                </a:solidFill>
                <a:latin typeface="Arial" charset="0"/>
                <a:cs typeface="Arial" charset="0"/>
              </a:defRPr>
            </a:lvl5pPr>
            <a:lvl6pPr marL="2378560" indent="-216233" algn="ctr" defTabSz="914485" eaLnBrk="0" fontAlgn="base" hangingPunct="0">
              <a:spcBef>
                <a:spcPct val="0"/>
              </a:spcBef>
              <a:spcAft>
                <a:spcPct val="0"/>
              </a:spcAft>
              <a:defRPr sz="1900">
                <a:solidFill>
                  <a:schemeClr val="tx1"/>
                </a:solidFill>
                <a:latin typeface="Arial" charset="0"/>
                <a:cs typeface="Arial" charset="0"/>
              </a:defRPr>
            </a:lvl6pPr>
            <a:lvl7pPr marL="2811026" indent="-216233" algn="ctr" defTabSz="914485" eaLnBrk="0" fontAlgn="base" hangingPunct="0">
              <a:spcBef>
                <a:spcPct val="0"/>
              </a:spcBef>
              <a:spcAft>
                <a:spcPct val="0"/>
              </a:spcAft>
              <a:defRPr sz="1900">
                <a:solidFill>
                  <a:schemeClr val="tx1"/>
                </a:solidFill>
                <a:latin typeface="Arial" charset="0"/>
                <a:cs typeface="Arial" charset="0"/>
              </a:defRPr>
            </a:lvl7pPr>
            <a:lvl8pPr marL="3243491" indent="-216233" algn="ctr" defTabSz="914485" eaLnBrk="0" fontAlgn="base" hangingPunct="0">
              <a:spcBef>
                <a:spcPct val="0"/>
              </a:spcBef>
              <a:spcAft>
                <a:spcPct val="0"/>
              </a:spcAft>
              <a:defRPr sz="1900">
                <a:solidFill>
                  <a:schemeClr val="tx1"/>
                </a:solidFill>
                <a:latin typeface="Arial" charset="0"/>
                <a:cs typeface="Arial" charset="0"/>
              </a:defRPr>
            </a:lvl8pPr>
            <a:lvl9pPr marL="3675957" indent="-216233" algn="ctr" defTabSz="914485" eaLnBrk="0" fontAlgn="base" hangingPunct="0">
              <a:spcBef>
                <a:spcPct val="0"/>
              </a:spcBef>
              <a:spcAft>
                <a:spcPct val="0"/>
              </a:spcAft>
              <a:defRPr sz="1900">
                <a:solidFill>
                  <a:schemeClr val="tx1"/>
                </a:solidFill>
                <a:latin typeface="Arial" charset="0"/>
                <a:cs typeface="Arial" charset="0"/>
              </a:defRPr>
            </a:lvl9pPr>
          </a:lstStyle>
          <a:p>
            <a:pPr eaLnBrk="1" hangingPunct="1"/>
            <a:fld id="{36DFF5B3-2E46-467B-96FE-9844037793CD}" type="slidenum">
              <a:rPr lang="en-US" altLang="en-US" sz="1100">
                <a:solidFill>
                  <a:prstClr val="black"/>
                </a:solidFill>
              </a:rPr>
              <a:pPr eaLnBrk="1" hangingPunct="1"/>
              <a:t>81</a:t>
            </a:fld>
            <a:endParaRPr lang="en-US" altLang="en-US" sz="1100">
              <a:solidFill>
                <a:prstClr val="black"/>
              </a:solidFill>
            </a:endParaRPr>
          </a:p>
        </p:txBody>
      </p:sp>
      <p:sp>
        <p:nvSpPr>
          <p:cNvPr id="157699" name="Rectangle 2"/>
          <p:cNvSpPr>
            <a:spLocks noGrp="1" noRot="1" noChangeAspect="1" noChangeArrowheads="1" noTextEdit="1"/>
          </p:cNvSpPr>
          <p:nvPr>
            <p:ph type="sldImg"/>
          </p:nvPr>
        </p:nvSpPr>
        <p:spPr>
          <a:xfrm>
            <a:off x="1152525" y="692150"/>
            <a:ext cx="4552950" cy="3416300"/>
          </a:xfrm>
          <a:ln/>
        </p:spPr>
      </p:sp>
      <p:sp>
        <p:nvSpPr>
          <p:cNvPr id="157700" name="Rectangle 3"/>
          <p:cNvSpPr>
            <a:spLocks noGrp="1" noChangeArrowheads="1"/>
          </p:cNvSpPr>
          <p:nvPr>
            <p:ph type="body" idx="1"/>
          </p:nvPr>
        </p:nvSpPr>
        <p:spPr>
          <a:xfrm>
            <a:off x="915294" y="4340680"/>
            <a:ext cx="5027414" cy="4446511"/>
          </a:xfrm>
          <a:noFill/>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60F4DF-0435-460F-B09B-5383BD9BC84C}" type="slidenum">
              <a:rPr lang="en-US">
                <a:solidFill>
                  <a:prstClr val="black"/>
                </a:solidFill>
              </a:rPr>
              <a:pPr fontAlgn="base">
                <a:spcBef>
                  <a:spcPct val="0"/>
                </a:spcBef>
                <a:spcAft>
                  <a:spcPct val="0"/>
                </a:spcAft>
                <a:defRPr/>
              </a:pPr>
              <a:t>36</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defTabSz="914485" eaLnBrk="0" hangingPunct="0">
              <a:defRPr sz="1900">
                <a:solidFill>
                  <a:schemeClr val="tx1"/>
                </a:solidFill>
                <a:latin typeface="Arial" charset="0"/>
                <a:cs typeface="Arial" charset="0"/>
              </a:defRPr>
            </a:lvl1pPr>
            <a:lvl2pPr marL="702756" indent="-270291" defTabSz="914485" eaLnBrk="0" hangingPunct="0">
              <a:defRPr sz="1900">
                <a:solidFill>
                  <a:schemeClr val="tx1"/>
                </a:solidFill>
                <a:latin typeface="Arial" charset="0"/>
                <a:cs typeface="Arial" charset="0"/>
              </a:defRPr>
            </a:lvl2pPr>
            <a:lvl3pPr marL="1081164" indent="-216233" defTabSz="914485" eaLnBrk="0" hangingPunct="0">
              <a:defRPr sz="1900">
                <a:solidFill>
                  <a:schemeClr val="tx1"/>
                </a:solidFill>
                <a:latin typeface="Arial" charset="0"/>
                <a:cs typeface="Arial" charset="0"/>
              </a:defRPr>
            </a:lvl3pPr>
            <a:lvl4pPr marL="1513629" indent="-216233" defTabSz="914485" eaLnBrk="0" hangingPunct="0">
              <a:defRPr sz="1900">
                <a:solidFill>
                  <a:schemeClr val="tx1"/>
                </a:solidFill>
                <a:latin typeface="Arial" charset="0"/>
                <a:cs typeface="Arial" charset="0"/>
              </a:defRPr>
            </a:lvl4pPr>
            <a:lvl5pPr marL="1946095" indent="-216233" defTabSz="914485" eaLnBrk="0" hangingPunct="0">
              <a:defRPr sz="1900">
                <a:solidFill>
                  <a:schemeClr val="tx1"/>
                </a:solidFill>
                <a:latin typeface="Arial" charset="0"/>
                <a:cs typeface="Arial" charset="0"/>
              </a:defRPr>
            </a:lvl5pPr>
            <a:lvl6pPr marL="2378560" indent="-216233" algn="ctr" defTabSz="914485" eaLnBrk="0" fontAlgn="base" hangingPunct="0">
              <a:spcBef>
                <a:spcPct val="0"/>
              </a:spcBef>
              <a:spcAft>
                <a:spcPct val="0"/>
              </a:spcAft>
              <a:defRPr sz="1900">
                <a:solidFill>
                  <a:schemeClr val="tx1"/>
                </a:solidFill>
                <a:latin typeface="Arial" charset="0"/>
                <a:cs typeface="Arial" charset="0"/>
              </a:defRPr>
            </a:lvl6pPr>
            <a:lvl7pPr marL="2811026" indent="-216233" algn="ctr" defTabSz="914485" eaLnBrk="0" fontAlgn="base" hangingPunct="0">
              <a:spcBef>
                <a:spcPct val="0"/>
              </a:spcBef>
              <a:spcAft>
                <a:spcPct val="0"/>
              </a:spcAft>
              <a:defRPr sz="1900">
                <a:solidFill>
                  <a:schemeClr val="tx1"/>
                </a:solidFill>
                <a:latin typeface="Arial" charset="0"/>
                <a:cs typeface="Arial" charset="0"/>
              </a:defRPr>
            </a:lvl7pPr>
            <a:lvl8pPr marL="3243491" indent="-216233" algn="ctr" defTabSz="914485" eaLnBrk="0" fontAlgn="base" hangingPunct="0">
              <a:spcBef>
                <a:spcPct val="0"/>
              </a:spcBef>
              <a:spcAft>
                <a:spcPct val="0"/>
              </a:spcAft>
              <a:defRPr sz="1900">
                <a:solidFill>
                  <a:schemeClr val="tx1"/>
                </a:solidFill>
                <a:latin typeface="Arial" charset="0"/>
                <a:cs typeface="Arial" charset="0"/>
              </a:defRPr>
            </a:lvl8pPr>
            <a:lvl9pPr marL="3675957" indent="-216233" algn="ctr" defTabSz="914485" eaLnBrk="0" fontAlgn="base" hangingPunct="0">
              <a:spcBef>
                <a:spcPct val="0"/>
              </a:spcBef>
              <a:spcAft>
                <a:spcPct val="0"/>
              </a:spcAft>
              <a:defRPr sz="1900">
                <a:solidFill>
                  <a:schemeClr val="tx1"/>
                </a:solidFill>
                <a:latin typeface="Arial" charset="0"/>
                <a:cs typeface="Arial" charset="0"/>
              </a:defRPr>
            </a:lvl9pPr>
          </a:lstStyle>
          <a:p>
            <a:pPr eaLnBrk="1" hangingPunct="1"/>
            <a:fld id="{ED6E378E-3447-4205-84AB-7AA40BA3E5B7}" type="slidenum">
              <a:rPr lang="en-US" altLang="en-US" sz="1100">
                <a:solidFill>
                  <a:prstClr val="black"/>
                </a:solidFill>
              </a:rPr>
              <a:pPr eaLnBrk="1" hangingPunct="1"/>
              <a:t>82</a:t>
            </a:fld>
            <a:endParaRPr lang="en-US" altLang="en-US" sz="1100">
              <a:solidFill>
                <a:prstClr val="black"/>
              </a:solidFill>
            </a:endParaRPr>
          </a:p>
        </p:txBody>
      </p:sp>
      <p:sp>
        <p:nvSpPr>
          <p:cNvPr id="158723" name="Rectangle 2"/>
          <p:cNvSpPr>
            <a:spLocks noGrp="1" noRot="1" noChangeAspect="1" noChangeArrowheads="1" noTextEdit="1"/>
          </p:cNvSpPr>
          <p:nvPr>
            <p:ph type="sldImg"/>
          </p:nvPr>
        </p:nvSpPr>
        <p:spPr>
          <a:xfrm>
            <a:off x="1152525" y="692150"/>
            <a:ext cx="4552950" cy="3416300"/>
          </a:xfrm>
          <a:ln/>
        </p:spPr>
      </p:sp>
      <p:sp>
        <p:nvSpPr>
          <p:cNvPr id="158724" name="Rectangle 3"/>
          <p:cNvSpPr>
            <a:spLocks noGrp="1" noChangeArrowheads="1"/>
          </p:cNvSpPr>
          <p:nvPr>
            <p:ph type="body" idx="1"/>
          </p:nvPr>
        </p:nvSpPr>
        <p:spPr>
          <a:xfrm>
            <a:off x="915294" y="4340680"/>
            <a:ext cx="5027414" cy="4446511"/>
          </a:xfrm>
          <a:noFill/>
        </p:spPr>
        <p:txBody>
          <a:bodyPr/>
          <a:lstStyle/>
          <a:p>
            <a:pPr eaLnBrk="1" hangingPunct="1"/>
            <a:endParaRPr lang="en-US" alt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3600" b="1">
                <a:solidFill>
                  <a:srgbClr val="00CC99"/>
                </a:solidFill>
                <a:latin typeface="Times New Roman" pitchFamily="18" charset="0"/>
              </a:defRPr>
            </a:lvl1pPr>
            <a:lvl2pPr marL="741167" indent="-285064">
              <a:defRPr sz="3600" b="1">
                <a:solidFill>
                  <a:srgbClr val="00CC99"/>
                </a:solidFill>
                <a:latin typeface="Times New Roman" pitchFamily="18" charset="0"/>
              </a:defRPr>
            </a:lvl2pPr>
            <a:lvl3pPr marL="1140257" indent="-228051">
              <a:defRPr sz="3600" b="1">
                <a:solidFill>
                  <a:srgbClr val="00CC99"/>
                </a:solidFill>
                <a:latin typeface="Times New Roman" pitchFamily="18" charset="0"/>
              </a:defRPr>
            </a:lvl3pPr>
            <a:lvl4pPr marL="1596360" indent="-228051">
              <a:defRPr sz="3600" b="1">
                <a:solidFill>
                  <a:srgbClr val="00CC99"/>
                </a:solidFill>
                <a:latin typeface="Times New Roman" pitchFamily="18" charset="0"/>
              </a:defRPr>
            </a:lvl4pPr>
            <a:lvl5pPr marL="2052462" indent="-228051">
              <a:defRPr sz="3600" b="1">
                <a:solidFill>
                  <a:srgbClr val="00CC99"/>
                </a:solidFill>
                <a:latin typeface="Times New Roman" pitchFamily="18" charset="0"/>
              </a:defRPr>
            </a:lvl5pPr>
            <a:lvl6pPr marL="2508565" indent="-228051" eaLnBrk="0" fontAlgn="base" hangingPunct="0">
              <a:spcBef>
                <a:spcPct val="0"/>
              </a:spcBef>
              <a:spcAft>
                <a:spcPct val="0"/>
              </a:spcAft>
              <a:defRPr sz="3600" b="1">
                <a:solidFill>
                  <a:srgbClr val="00CC99"/>
                </a:solidFill>
                <a:latin typeface="Times New Roman" pitchFamily="18" charset="0"/>
              </a:defRPr>
            </a:lvl6pPr>
            <a:lvl7pPr marL="2964668" indent="-228051" eaLnBrk="0" fontAlgn="base" hangingPunct="0">
              <a:spcBef>
                <a:spcPct val="0"/>
              </a:spcBef>
              <a:spcAft>
                <a:spcPct val="0"/>
              </a:spcAft>
              <a:defRPr sz="3600" b="1">
                <a:solidFill>
                  <a:srgbClr val="00CC99"/>
                </a:solidFill>
                <a:latin typeface="Times New Roman" pitchFamily="18" charset="0"/>
              </a:defRPr>
            </a:lvl7pPr>
            <a:lvl8pPr marL="3420770" indent="-228051" eaLnBrk="0" fontAlgn="base" hangingPunct="0">
              <a:spcBef>
                <a:spcPct val="0"/>
              </a:spcBef>
              <a:spcAft>
                <a:spcPct val="0"/>
              </a:spcAft>
              <a:defRPr sz="3600" b="1">
                <a:solidFill>
                  <a:srgbClr val="00CC99"/>
                </a:solidFill>
                <a:latin typeface="Times New Roman" pitchFamily="18" charset="0"/>
              </a:defRPr>
            </a:lvl8pPr>
            <a:lvl9pPr marL="3876873" indent="-228051" eaLnBrk="0" fontAlgn="base" hangingPunct="0">
              <a:spcBef>
                <a:spcPct val="0"/>
              </a:spcBef>
              <a:spcAft>
                <a:spcPct val="0"/>
              </a:spcAft>
              <a:defRPr sz="3600" b="1">
                <a:solidFill>
                  <a:srgbClr val="00CC99"/>
                </a:solidFill>
                <a:latin typeface="Times New Roman" pitchFamily="18" charset="0"/>
              </a:defRPr>
            </a:lvl9pPr>
          </a:lstStyle>
          <a:p>
            <a:fld id="{66587B01-3865-47AB-AB85-66B8D7C4462A}" type="slidenum">
              <a:rPr lang="en-US" altLang="en-US" sz="1200" b="0">
                <a:solidFill>
                  <a:prstClr val="black"/>
                </a:solidFill>
              </a:rPr>
              <a:pPr/>
              <a:t>37</a:t>
            </a:fld>
            <a:endParaRPr lang="en-US" altLang="en-US" sz="1200" b="0">
              <a:solidFill>
                <a:prstClr val="black"/>
              </a:solidFill>
            </a:endParaRPr>
          </a:p>
        </p:txBody>
      </p:sp>
      <p:sp>
        <p:nvSpPr>
          <p:cNvPr id="49155" name="Rectangle 2"/>
          <p:cNvSpPr>
            <a:spLocks noGrp="1" noRot="1" noChangeAspect="1" noChangeArrowheads="1" noTextEdit="1"/>
          </p:cNvSpPr>
          <p:nvPr>
            <p:ph type="sldImg"/>
          </p:nvPr>
        </p:nvSpPr>
        <p:spPr>
          <a:xfrm>
            <a:off x="1304925" y="768350"/>
            <a:ext cx="4252913" cy="3190875"/>
          </a:xfrm>
          <a:ln/>
        </p:spPr>
      </p:sp>
      <p:sp>
        <p:nvSpPr>
          <p:cNvPr id="49156" name="Rectangle 3"/>
          <p:cNvSpPr>
            <a:spLocks noGrp="1" noChangeArrowheads="1"/>
          </p:cNvSpPr>
          <p:nvPr>
            <p:ph type="body" idx="1"/>
          </p:nvPr>
        </p:nvSpPr>
        <p:spPr>
          <a:xfrm>
            <a:off x="915033" y="4343875"/>
            <a:ext cx="5027934" cy="4114167"/>
          </a:xfrm>
          <a:noFill/>
        </p:spPr>
        <p:txBody>
          <a:bodyPr lIns="89787" tIns="44893" rIns="89787" bIns="44893"/>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3600" b="1">
                <a:solidFill>
                  <a:srgbClr val="00CC99"/>
                </a:solidFill>
                <a:latin typeface="Times New Roman" pitchFamily="18" charset="0"/>
              </a:defRPr>
            </a:lvl1pPr>
            <a:lvl2pPr marL="741167" indent="-285064">
              <a:defRPr sz="3600" b="1">
                <a:solidFill>
                  <a:srgbClr val="00CC99"/>
                </a:solidFill>
                <a:latin typeface="Times New Roman" pitchFamily="18" charset="0"/>
              </a:defRPr>
            </a:lvl2pPr>
            <a:lvl3pPr marL="1140257" indent="-228051">
              <a:defRPr sz="3600" b="1">
                <a:solidFill>
                  <a:srgbClr val="00CC99"/>
                </a:solidFill>
                <a:latin typeface="Times New Roman" pitchFamily="18" charset="0"/>
              </a:defRPr>
            </a:lvl3pPr>
            <a:lvl4pPr marL="1596360" indent="-228051">
              <a:defRPr sz="3600" b="1">
                <a:solidFill>
                  <a:srgbClr val="00CC99"/>
                </a:solidFill>
                <a:latin typeface="Times New Roman" pitchFamily="18" charset="0"/>
              </a:defRPr>
            </a:lvl4pPr>
            <a:lvl5pPr marL="2052462" indent="-228051">
              <a:defRPr sz="3600" b="1">
                <a:solidFill>
                  <a:srgbClr val="00CC99"/>
                </a:solidFill>
                <a:latin typeface="Times New Roman" pitchFamily="18" charset="0"/>
              </a:defRPr>
            </a:lvl5pPr>
            <a:lvl6pPr marL="2508565" indent="-228051" eaLnBrk="0" fontAlgn="base" hangingPunct="0">
              <a:spcBef>
                <a:spcPct val="0"/>
              </a:spcBef>
              <a:spcAft>
                <a:spcPct val="0"/>
              </a:spcAft>
              <a:defRPr sz="3600" b="1">
                <a:solidFill>
                  <a:srgbClr val="00CC99"/>
                </a:solidFill>
                <a:latin typeface="Times New Roman" pitchFamily="18" charset="0"/>
              </a:defRPr>
            </a:lvl6pPr>
            <a:lvl7pPr marL="2964668" indent="-228051" eaLnBrk="0" fontAlgn="base" hangingPunct="0">
              <a:spcBef>
                <a:spcPct val="0"/>
              </a:spcBef>
              <a:spcAft>
                <a:spcPct val="0"/>
              </a:spcAft>
              <a:defRPr sz="3600" b="1">
                <a:solidFill>
                  <a:srgbClr val="00CC99"/>
                </a:solidFill>
                <a:latin typeface="Times New Roman" pitchFamily="18" charset="0"/>
              </a:defRPr>
            </a:lvl7pPr>
            <a:lvl8pPr marL="3420770" indent="-228051" eaLnBrk="0" fontAlgn="base" hangingPunct="0">
              <a:spcBef>
                <a:spcPct val="0"/>
              </a:spcBef>
              <a:spcAft>
                <a:spcPct val="0"/>
              </a:spcAft>
              <a:defRPr sz="3600" b="1">
                <a:solidFill>
                  <a:srgbClr val="00CC99"/>
                </a:solidFill>
                <a:latin typeface="Times New Roman" pitchFamily="18" charset="0"/>
              </a:defRPr>
            </a:lvl8pPr>
            <a:lvl9pPr marL="3876873" indent="-228051" eaLnBrk="0" fontAlgn="base" hangingPunct="0">
              <a:spcBef>
                <a:spcPct val="0"/>
              </a:spcBef>
              <a:spcAft>
                <a:spcPct val="0"/>
              </a:spcAft>
              <a:defRPr sz="3600" b="1">
                <a:solidFill>
                  <a:srgbClr val="00CC99"/>
                </a:solidFill>
                <a:latin typeface="Times New Roman" pitchFamily="18" charset="0"/>
              </a:defRPr>
            </a:lvl9pPr>
          </a:lstStyle>
          <a:p>
            <a:fld id="{00724F4E-06A2-4B8B-9579-63620815955D}" type="slidenum">
              <a:rPr lang="en-US" altLang="en-US" sz="1200" b="0">
                <a:solidFill>
                  <a:prstClr val="black"/>
                </a:solidFill>
              </a:rPr>
              <a:pPr/>
              <a:t>38</a:t>
            </a:fld>
            <a:endParaRPr lang="en-US" altLang="en-US" sz="1200" b="0">
              <a:solidFill>
                <a:prstClr val="black"/>
              </a:solidFill>
            </a:endParaRPr>
          </a:p>
        </p:txBody>
      </p:sp>
      <p:sp>
        <p:nvSpPr>
          <p:cNvPr id="50179" name="Rectangle 2"/>
          <p:cNvSpPr>
            <a:spLocks noGrp="1" noRot="1" noChangeAspect="1" noChangeArrowheads="1" noTextEdit="1"/>
          </p:cNvSpPr>
          <p:nvPr>
            <p:ph type="sldImg"/>
          </p:nvPr>
        </p:nvSpPr>
        <p:spPr>
          <a:xfrm>
            <a:off x="1304925" y="768350"/>
            <a:ext cx="4252913" cy="3190875"/>
          </a:xfrm>
          <a:ln/>
        </p:spPr>
      </p:sp>
      <p:sp>
        <p:nvSpPr>
          <p:cNvPr id="50180" name="Rectangle 3"/>
          <p:cNvSpPr>
            <a:spLocks noGrp="1" noChangeArrowheads="1"/>
          </p:cNvSpPr>
          <p:nvPr>
            <p:ph type="body" idx="1"/>
          </p:nvPr>
        </p:nvSpPr>
        <p:spPr>
          <a:xfrm>
            <a:off x="915033" y="4343875"/>
            <a:ext cx="5027934" cy="4114167"/>
          </a:xfrm>
          <a:noFill/>
        </p:spPr>
        <p:txBody>
          <a:bodyPr lIns="89787" tIns="44893" rIns="89787" bIns="44893"/>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3600" b="1">
                <a:solidFill>
                  <a:srgbClr val="00CC99"/>
                </a:solidFill>
                <a:latin typeface="Times New Roman" pitchFamily="18" charset="0"/>
              </a:defRPr>
            </a:lvl1pPr>
            <a:lvl2pPr marL="741167" indent="-285064">
              <a:defRPr sz="3600" b="1">
                <a:solidFill>
                  <a:srgbClr val="00CC99"/>
                </a:solidFill>
                <a:latin typeface="Times New Roman" pitchFamily="18" charset="0"/>
              </a:defRPr>
            </a:lvl2pPr>
            <a:lvl3pPr marL="1140257" indent="-228051">
              <a:defRPr sz="3600" b="1">
                <a:solidFill>
                  <a:srgbClr val="00CC99"/>
                </a:solidFill>
                <a:latin typeface="Times New Roman" pitchFamily="18" charset="0"/>
              </a:defRPr>
            </a:lvl3pPr>
            <a:lvl4pPr marL="1596360" indent="-228051">
              <a:defRPr sz="3600" b="1">
                <a:solidFill>
                  <a:srgbClr val="00CC99"/>
                </a:solidFill>
                <a:latin typeface="Times New Roman" pitchFamily="18" charset="0"/>
              </a:defRPr>
            </a:lvl4pPr>
            <a:lvl5pPr marL="2052462" indent="-228051">
              <a:defRPr sz="3600" b="1">
                <a:solidFill>
                  <a:srgbClr val="00CC99"/>
                </a:solidFill>
                <a:latin typeface="Times New Roman" pitchFamily="18" charset="0"/>
              </a:defRPr>
            </a:lvl5pPr>
            <a:lvl6pPr marL="2508565" indent="-228051" eaLnBrk="0" fontAlgn="base" hangingPunct="0">
              <a:spcBef>
                <a:spcPct val="0"/>
              </a:spcBef>
              <a:spcAft>
                <a:spcPct val="0"/>
              </a:spcAft>
              <a:defRPr sz="3600" b="1">
                <a:solidFill>
                  <a:srgbClr val="00CC99"/>
                </a:solidFill>
                <a:latin typeface="Times New Roman" pitchFamily="18" charset="0"/>
              </a:defRPr>
            </a:lvl6pPr>
            <a:lvl7pPr marL="2964668" indent="-228051" eaLnBrk="0" fontAlgn="base" hangingPunct="0">
              <a:spcBef>
                <a:spcPct val="0"/>
              </a:spcBef>
              <a:spcAft>
                <a:spcPct val="0"/>
              </a:spcAft>
              <a:defRPr sz="3600" b="1">
                <a:solidFill>
                  <a:srgbClr val="00CC99"/>
                </a:solidFill>
                <a:latin typeface="Times New Roman" pitchFamily="18" charset="0"/>
              </a:defRPr>
            </a:lvl7pPr>
            <a:lvl8pPr marL="3420770" indent="-228051" eaLnBrk="0" fontAlgn="base" hangingPunct="0">
              <a:spcBef>
                <a:spcPct val="0"/>
              </a:spcBef>
              <a:spcAft>
                <a:spcPct val="0"/>
              </a:spcAft>
              <a:defRPr sz="3600" b="1">
                <a:solidFill>
                  <a:srgbClr val="00CC99"/>
                </a:solidFill>
                <a:latin typeface="Times New Roman" pitchFamily="18" charset="0"/>
              </a:defRPr>
            </a:lvl8pPr>
            <a:lvl9pPr marL="3876873" indent="-228051" eaLnBrk="0" fontAlgn="base" hangingPunct="0">
              <a:spcBef>
                <a:spcPct val="0"/>
              </a:spcBef>
              <a:spcAft>
                <a:spcPct val="0"/>
              </a:spcAft>
              <a:defRPr sz="3600" b="1">
                <a:solidFill>
                  <a:srgbClr val="00CC99"/>
                </a:solidFill>
                <a:latin typeface="Times New Roman" pitchFamily="18" charset="0"/>
              </a:defRPr>
            </a:lvl9pPr>
          </a:lstStyle>
          <a:p>
            <a:fld id="{2E6C7B23-42B2-48E5-82A0-8FF12FECA71F}" type="slidenum">
              <a:rPr lang="en-US" altLang="en-US" sz="1200" b="0">
                <a:solidFill>
                  <a:prstClr val="black"/>
                </a:solidFill>
              </a:rPr>
              <a:pPr/>
              <a:t>39</a:t>
            </a:fld>
            <a:endParaRPr lang="en-US" altLang="en-US" sz="1200" b="0">
              <a:solidFill>
                <a:prstClr val="black"/>
              </a:solidFill>
            </a:endParaRPr>
          </a:p>
        </p:txBody>
      </p:sp>
      <p:sp>
        <p:nvSpPr>
          <p:cNvPr id="51203" name="Rectangle 2"/>
          <p:cNvSpPr>
            <a:spLocks noGrp="1" noRot="1" noChangeAspect="1" noChangeArrowheads="1" noTextEdit="1"/>
          </p:cNvSpPr>
          <p:nvPr>
            <p:ph type="sldImg"/>
          </p:nvPr>
        </p:nvSpPr>
        <p:spPr>
          <a:xfrm>
            <a:off x="1304925" y="768350"/>
            <a:ext cx="4252913" cy="3190875"/>
          </a:xfrm>
          <a:ln/>
        </p:spPr>
      </p:sp>
      <p:sp>
        <p:nvSpPr>
          <p:cNvPr id="51204" name="Rectangle 3"/>
          <p:cNvSpPr>
            <a:spLocks noGrp="1" noChangeArrowheads="1"/>
          </p:cNvSpPr>
          <p:nvPr>
            <p:ph type="body" idx="1"/>
          </p:nvPr>
        </p:nvSpPr>
        <p:spPr>
          <a:xfrm>
            <a:off x="915033" y="4343875"/>
            <a:ext cx="5027934" cy="4114167"/>
          </a:xfrm>
          <a:noFill/>
        </p:spPr>
        <p:txBody>
          <a:bodyPr lIns="89787" tIns="44893" rIns="89787" bIns="44893"/>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defTabSz="908050" eaLnBrk="0" hangingPunct="0">
              <a:defRPr sz="1600">
                <a:solidFill>
                  <a:schemeClr val="tx1"/>
                </a:solidFill>
                <a:latin typeface="Arial" charset="0"/>
              </a:defRPr>
            </a:lvl1pPr>
            <a:lvl2pPr marL="742950" indent="-285750" defTabSz="908050" eaLnBrk="0" hangingPunct="0">
              <a:defRPr sz="1600">
                <a:solidFill>
                  <a:schemeClr val="tx1"/>
                </a:solidFill>
                <a:latin typeface="Arial" charset="0"/>
              </a:defRPr>
            </a:lvl2pPr>
            <a:lvl3pPr marL="1143000" indent="-228600" defTabSz="908050" eaLnBrk="0" hangingPunct="0">
              <a:defRPr sz="1600">
                <a:solidFill>
                  <a:schemeClr val="tx1"/>
                </a:solidFill>
                <a:latin typeface="Arial" charset="0"/>
              </a:defRPr>
            </a:lvl3pPr>
            <a:lvl4pPr marL="1600200" indent="-228600" defTabSz="908050" eaLnBrk="0" hangingPunct="0">
              <a:defRPr sz="1600">
                <a:solidFill>
                  <a:schemeClr val="tx1"/>
                </a:solidFill>
                <a:latin typeface="Arial" charset="0"/>
              </a:defRPr>
            </a:lvl4pPr>
            <a:lvl5pPr marL="2057400" indent="-228600" defTabSz="908050" eaLnBrk="0" hangingPunct="0">
              <a:defRPr sz="1600">
                <a:solidFill>
                  <a:schemeClr val="tx1"/>
                </a:solidFill>
                <a:latin typeface="Arial" charset="0"/>
              </a:defRPr>
            </a:lvl5pPr>
            <a:lvl6pPr marL="2514600" indent="-228600" defTabSz="908050" eaLnBrk="0" fontAlgn="base" hangingPunct="0">
              <a:spcBef>
                <a:spcPct val="0"/>
              </a:spcBef>
              <a:spcAft>
                <a:spcPct val="0"/>
              </a:spcAft>
              <a:defRPr sz="1600">
                <a:solidFill>
                  <a:schemeClr val="tx1"/>
                </a:solidFill>
                <a:latin typeface="Arial" charset="0"/>
              </a:defRPr>
            </a:lvl6pPr>
            <a:lvl7pPr marL="2971800" indent="-228600" defTabSz="908050" eaLnBrk="0" fontAlgn="base" hangingPunct="0">
              <a:spcBef>
                <a:spcPct val="0"/>
              </a:spcBef>
              <a:spcAft>
                <a:spcPct val="0"/>
              </a:spcAft>
              <a:defRPr sz="1600">
                <a:solidFill>
                  <a:schemeClr val="tx1"/>
                </a:solidFill>
                <a:latin typeface="Arial" charset="0"/>
              </a:defRPr>
            </a:lvl7pPr>
            <a:lvl8pPr marL="3429000" indent="-228600" defTabSz="908050" eaLnBrk="0" fontAlgn="base" hangingPunct="0">
              <a:spcBef>
                <a:spcPct val="0"/>
              </a:spcBef>
              <a:spcAft>
                <a:spcPct val="0"/>
              </a:spcAft>
              <a:defRPr sz="1600">
                <a:solidFill>
                  <a:schemeClr val="tx1"/>
                </a:solidFill>
                <a:latin typeface="Arial" charset="0"/>
              </a:defRPr>
            </a:lvl8pPr>
            <a:lvl9pPr marL="3886200" indent="-228600" defTabSz="908050" eaLnBrk="0" fontAlgn="base" hangingPunct="0">
              <a:spcBef>
                <a:spcPct val="0"/>
              </a:spcBef>
              <a:spcAft>
                <a:spcPct val="0"/>
              </a:spcAft>
              <a:defRPr sz="1600">
                <a:solidFill>
                  <a:schemeClr val="tx1"/>
                </a:solidFill>
                <a:latin typeface="Arial" charset="0"/>
              </a:defRPr>
            </a:lvl9pPr>
          </a:lstStyle>
          <a:p>
            <a:pPr eaLnBrk="1" hangingPunct="1"/>
            <a:fld id="{B426A1F8-BA46-44FD-A654-07177F1EF4F9}" type="slidenum">
              <a:rPr lang="en-US" altLang="en-US" sz="1200">
                <a:solidFill>
                  <a:prstClr val="black"/>
                </a:solidFill>
              </a:rPr>
              <a:pPr eaLnBrk="1" hangingPunct="1"/>
              <a:t>40</a:t>
            </a:fld>
            <a:endParaRPr lang="en-US" altLang="en-US" sz="1200">
              <a:solidFill>
                <a:prstClr val="black"/>
              </a:solidFill>
            </a:endParaRPr>
          </a:p>
        </p:txBody>
      </p:sp>
      <p:sp>
        <p:nvSpPr>
          <p:cNvPr id="145411" name="Rectangle 2"/>
          <p:cNvSpPr>
            <a:spLocks noGrp="1" noRot="1" noChangeAspect="1" noChangeArrowheads="1" noTextEdit="1"/>
          </p:cNvSpPr>
          <p:nvPr>
            <p:ph type="sldImg"/>
          </p:nvPr>
        </p:nvSpPr>
        <p:spPr>
          <a:xfrm>
            <a:off x="1304925" y="768350"/>
            <a:ext cx="4254500" cy="3190875"/>
          </a:xfrm>
          <a:ln/>
        </p:spPr>
      </p:sp>
      <p:sp>
        <p:nvSpPr>
          <p:cNvPr id="145412" name="Rectangle 3"/>
          <p:cNvSpPr>
            <a:spLocks noGrp="1" noChangeArrowheads="1"/>
          </p:cNvSpPr>
          <p:nvPr>
            <p:ph type="body" idx="1"/>
          </p:nvPr>
        </p:nvSpPr>
        <p:spPr>
          <a:xfrm>
            <a:off x="914400" y="4344645"/>
            <a:ext cx="5029200" cy="4113273"/>
          </a:xfrm>
          <a:noFill/>
        </p:spPr>
        <p:txBody>
          <a:bodyPr lIns="89157" tIns="44578" rIns="89157" bIns="44578"/>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Ney Mello, 9/11 survivor decided to leave his career</a:t>
            </a:r>
            <a:r>
              <a:rPr lang="en-US" baseline="0" dirty="0" smtClean="0"/>
              <a:t> as investment banker and </a:t>
            </a:r>
            <a:r>
              <a:rPr lang="en-US" dirty="0" smtClean="0"/>
              <a:t>turn to tango </a:t>
            </a:r>
            <a:endParaRPr lang="en-US" dirty="0"/>
          </a:p>
        </p:txBody>
      </p:sp>
      <p:sp>
        <p:nvSpPr>
          <p:cNvPr id="4" name="Slide Number Placeholder 3"/>
          <p:cNvSpPr>
            <a:spLocks noGrp="1"/>
          </p:cNvSpPr>
          <p:nvPr>
            <p:ph type="sldNum" sz="quarter" idx="10"/>
          </p:nvPr>
        </p:nvSpPr>
        <p:spPr/>
        <p:txBody>
          <a:bodyPr/>
          <a:lstStyle/>
          <a:p>
            <a:fld id="{49FA7509-0207-294B-87C8-88FB53DBB255}" type="slidenum">
              <a:rPr lang="en-US" smtClean="0">
                <a:solidFill>
                  <a:prstClr val="black"/>
                </a:solidFill>
              </a:rPr>
              <a:pPr/>
              <a:t>41</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3600" b="1">
                <a:solidFill>
                  <a:srgbClr val="00CC99"/>
                </a:solidFill>
                <a:latin typeface="Times New Roman" pitchFamily="18" charset="0"/>
              </a:defRPr>
            </a:lvl1pPr>
            <a:lvl2pPr marL="741167" indent="-285064">
              <a:defRPr sz="3600" b="1">
                <a:solidFill>
                  <a:srgbClr val="00CC99"/>
                </a:solidFill>
                <a:latin typeface="Times New Roman" pitchFamily="18" charset="0"/>
              </a:defRPr>
            </a:lvl2pPr>
            <a:lvl3pPr marL="1140257" indent="-228051">
              <a:defRPr sz="3600" b="1">
                <a:solidFill>
                  <a:srgbClr val="00CC99"/>
                </a:solidFill>
                <a:latin typeface="Times New Roman" pitchFamily="18" charset="0"/>
              </a:defRPr>
            </a:lvl3pPr>
            <a:lvl4pPr marL="1596360" indent="-228051">
              <a:defRPr sz="3600" b="1">
                <a:solidFill>
                  <a:srgbClr val="00CC99"/>
                </a:solidFill>
                <a:latin typeface="Times New Roman" pitchFamily="18" charset="0"/>
              </a:defRPr>
            </a:lvl4pPr>
            <a:lvl5pPr marL="2052462" indent="-228051">
              <a:defRPr sz="3600" b="1">
                <a:solidFill>
                  <a:srgbClr val="00CC99"/>
                </a:solidFill>
                <a:latin typeface="Times New Roman" pitchFamily="18" charset="0"/>
              </a:defRPr>
            </a:lvl5pPr>
            <a:lvl6pPr marL="2508565" indent="-228051" eaLnBrk="0" fontAlgn="base" hangingPunct="0">
              <a:spcBef>
                <a:spcPct val="0"/>
              </a:spcBef>
              <a:spcAft>
                <a:spcPct val="0"/>
              </a:spcAft>
              <a:defRPr sz="3600" b="1">
                <a:solidFill>
                  <a:srgbClr val="00CC99"/>
                </a:solidFill>
                <a:latin typeface="Times New Roman" pitchFamily="18" charset="0"/>
              </a:defRPr>
            </a:lvl6pPr>
            <a:lvl7pPr marL="2964668" indent="-228051" eaLnBrk="0" fontAlgn="base" hangingPunct="0">
              <a:spcBef>
                <a:spcPct val="0"/>
              </a:spcBef>
              <a:spcAft>
                <a:spcPct val="0"/>
              </a:spcAft>
              <a:defRPr sz="3600" b="1">
                <a:solidFill>
                  <a:srgbClr val="00CC99"/>
                </a:solidFill>
                <a:latin typeface="Times New Roman" pitchFamily="18" charset="0"/>
              </a:defRPr>
            </a:lvl7pPr>
            <a:lvl8pPr marL="3420770" indent="-228051" eaLnBrk="0" fontAlgn="base" hangingPunct="0">
              <a:spcBef>
                <a:spcPct val="0"/>
              </a:spcBef>
              <a:spcAft>
                <a:spcPct val="0"/>
              </a:spcAft>
              <a:defRPr sz="3600" b="1">
                <a:solidFill>
                  <a:srgbClr val="00CC99"/>
                </a:solidFill>
                <a:latin typeface="Times New Roman" pitchFamily="18" charset="0"/>
              </a:defRPr>
            </a:lvl8pPr>
            <a:lvl9pPr marL="3876873" indent="-228051" eaLnBrk="0" fontAlgn="base" hangingPunct="0">
              <a:spcBef>
                <a:spcPct val="0"/>
              </a:spcBef>
              <a:spcAft>
                <a:spcPct val="0"/>
              </a:spcAft>
              <a:defRPr sz="3600" b="1">
                <a:solidFill>
                  <a:srgbClr val="00CC99"/>
                </a:solidFill>
                <a:latin typeface="Times New Roman" pitchFamily="18" charset="0"/>
              </a:defRPr>
            </a:lvl9pPr>
          </a:lstStyle>
          <a:p>
            <a:fld id="{0D676556-46FE-4A4A-B409-49B3F1D0C7BA}" type="slidenum">
              <a:rPr lang="en-US" altLang="en-US" sz="1200" b="0">
                <a:solidFill>
                  <a:prstClr val="black"/>
                </a:solidFill>
              </a:rPr>
              <a:pPr/>
              <a:t>46</a:t>
            </a:fld>
            <a:endParaRPr lang="en-US" altLang="en-US" sz="1200" b="0">
              <a:solidFill>
                <a:prstClr val="black"/>
              </a:solidFill>
            </a:endParaRPr>
          </a:p>
        </p:txBody>
      </p:sp>
      <p:sp>
        <p:nvSpPr>
          <p:cNvPr id="53251" name="Rectangle 2"/>
          <p:cNvSpPr>
            <a:spLocks noGrp="1" noRot="1" noChangeAspect="1" noChangeArrowheads="1" noTextEdit="1"/>
          </p:cNvSpPr>
          <p:nvPr>
            <p:ph type="sldImg"/>
          </p:nvPr>
        </p:nvSpPr>
        <p:spPr>
          <a:xfrm>
            <a:off x="1304925" y="768350"/>
            <a:ext cx="4252913" cy="3190875"/>
          </a:xfrm>
          <a:ln/>
        </p:spPr>
      </p:sp>
      <p:sp>
        <p:nvSpPr>
          <p:cNvPr id="53252" name="Rectangle 3"/>
          <p:cNvSpPr>
            <a:spLocks noGrp="1" noChangeArrowheads="1"/>
          </p:cNvSpPr>
          <p:nvPr>
            <p:ph type="body" idx="1"/>
          </p:nvPr>
        </p:nvSpPr>
        <p:spPr>
          <a:xfrm>
            <a:off x="915033" y="4343875"/>
            <a:ext cx="5027934" cy="4114167"/>
          </a:xfrm>
          <a:noFill/>
        </p:spPr>
        <p:txBody>
          <a:bodyPr lIns="89787" tIns="44893" rIns="89787" bIns="44893"/>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FFAC7C0-EDC1-45AE-B11F-D9C97758E73B}" type="slidenum">
              <a:rPr lang="en-US" altLang="en-US" sz="1200">
                <a:solidFill>
                  <a:prstClr val="black"/>
                </a:solidFill>
              </a:rPr>
              <a:pPr algn="r" eaLnBrk="1" hangingPunct="1"/>
              <a:t>55</a:t>
            </a:fld>
            <a:endParaRPr lang="en-US" altLang="en-US" sz="1200">
              <a:solidFill>
                <a:prstClr val="black"/>
              </a:solidFill>
            </a:endParaRPr>
          </a:p>
        </p:txBody>
      </p:sp>
      <p:sp>
        <p:nvSpPr>
          <p:cNvPr id="76803" name="Rectangle 2"/>
          <p:cNvSpPr>
            <a:spLocks noGrp="1" noRot="1" noChangeAspect="1" noChangeArrowheads="1" noTextEdit="1"/>
          </p:cNvSpPr>
          <p:nvPr>
            <p:ph type="sldImg"/>
          </p:nvPr>
        </p:nvSpPr>
        <p:spPr>
          <a:xfrm>
            <a:off x="1152525" y="692150"/>
            <a:ext cx="4554538" cy="3416300"/>
          </a:xfrm>
          <a:ln/>
        </p:spPr>
      </p:sp>
      <p:sp>
        <p:nvSpPr>
          <p:cNvPr id="76804" name="Rectangle 3"/>
          <p:cNvSpPr>
            <a:spLocks noGrp="1" noChangeArrowheads="1"/>
          </p:cNvSpPr>
          <p:nvPr>
            <p:ph type="body" idx="1"/>
          </p:nvPr>
        </p:nvSpPr>
        <p:spPr>
          <a:xfrm>
            <a:off x="914400" y="4340225"/>
            <a:ext cx="5029200" cy="44465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t>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1896286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t>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1473670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t>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1148182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635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0246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109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9289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77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17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9879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5779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t>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3255397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8779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1571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1331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212F80-9D49-454A-9D84-D5F62365E5F7}" type="datetimeFigureOut">
              <a:rPr lang="en-US" smtClean="0"/>
              <a:t>5/13/2018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187876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212F80-9D49-454A-9D84-D5F62365E5F7}" type="datetimeFigureOut">
              <a:rPr lang="en-US" smtClean="0"/>
              <a:t>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61000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212F80-9D49-454A-9D84-D5F62365E5F7}" type="datetimeFigureOut">
              <a:rPr lang="en-US" smtClean="0"/>
              <a:t>5/13/2018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212779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212F80-9D49-454A-9D84-D5F62365E5F7}" type="datetimeFigureOut">
              <a:rPr lang="en-US" smtClean="0"/>
              <a:t>5/13/2018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2570988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212F80-9D49-454A-9D84-D5F62365E5F7}" type="datetimeFigureOut">
              <a:rPr lang="en-US" smtClean="0"/>
              <a:t>5/13/2018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3824816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212F80-9D49-454A-9D84-D5F62365E5F7}" type="datetimeFigureOut">
              <a:rPr lang="en-US" smtClean="0"/>
              <a:t>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47112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212F80-9D49-454A-9D84-D5F62365E5F7}" type="datetimeFigureOut">
              <a:rPr lang="en-US" smtClean="0"/>
              <a:t>5/13/2018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EB223-DC37-4CB4-83DA-57DAA8CF5080}" type="slidenum">
              <a:rPr lang="en-US" smtClean="0"/>
              <a:t>‹#›</a:t>
            </a:fld>
            <a:endParaRPr lang="en-US"/>
          </a:p>
        </p:txBody>
      </p:sp>
    </p:spTree>
    <p:extLst>
      <p:ext uri="{BB962C8B-B14F-4D97-AF65-F5344CB8AC3E}">
        <p14:creationId xmlns:p14="http://schemas.microsoft.com/office/powerpoint/2010/main" val="2431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212F80-9D49-454A-9D84-D5F62365E5F7}" type="datetimeFigureOut">
              <a:rPr lang="en-US" smtClean="0"/>
              <a:t>5/13/2018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EB223-DC37-4CB4-83DA-57DAA8CF5080}" type="slidenum">
              <a:rPr lang="en-US" smtClean="0"/>
              <a:t>‹#›</a:t>
            </a:fld>
            <a:endParaRPr lang="en-US"/>
          </a:p>
        </p:txBody>
      </p:sp>
    </p:spTree>
    <p:extLst>
      <p:ext uri="{BB962C8B-B14F-4D97-AF65-F5344CB8AC3E}">
        <p14:creationId xmlns:p14="http://schemas.microsoft.com/office/powerpoint/2010/main" val="4254432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212F80-9D49-454A-9D84-D5F62365E5F7}" type="datetimeFigureOut">
              <a:rPr lang="en-US" smtClean="0">
                <a:solidFill>
                  <a:prstClr val="black">
                    <a:tint val="75000"/>
                  </a:prstClr>
                </a:solidFill>
              </a:rPr>
              <a:pPr/>
              <a:t>5/13/2018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EB223-DC37-4CB4-83DA-57DAA8CF5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7099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emf"/></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7.xml"/><Relationship Id="rId5" Type="http://schemas.openxmlformats.org/officeDocument/2006/relationships/image" Target="../media/image40.jpe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52.png"/><Relationship Id="rId4" Type="http://schemas.openxmlformats.org/officeDocument/2006/relationships/image" Target="../media/image51.wm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54.wmf"/><Relationship Id="rId2" Type="http://schemas.openxmlformats.org/officeDocument/2006/relationships/slideLayout" Target="../slideLayouts/slideLayout1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3.wmf"/><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60.wmf"/></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wmf"/><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1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jpe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jpeg"/></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emf"/><Relationship Id="rId1" Type="http://schemas.openxmlformats.org/officeDocument/2006/relationships/slideLayout" Target="../slideLayouts/slideLayout17.xml"/><Relationship Id="rId4" Type="http://schemas.openxmlformats.org/officeDocument/2006/relationships/image" Target="../media/image91.emf"/></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png"/><Relationship Id="rId1" Type="http://schemas.openxmlformats.org/officeDocument/2006/relationships/slideLayout" Target="../slideLayouts/slideLayout13.xml"/><Relationship Id="rId4" Type="http://schemas.openxmlformats.org/officeDocument/2006/relationships/image" Target="../media/image9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99.pn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7.xml"/><Relationship Id="rId5" Type="http://schemas.openxmlformats.org/officeDocument/2006/relationships/image" Target="../media/image103.jpeg"/><Relationship Id="rId4" Type="http://schemas.openxmlformats.org/officeDocument/2006/relationships/image" Target="../media/image102.jpeg"/></Relationships>
</file>

<file path=ppt/slides/_rels/slide6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10.png"/></Relationships>
</file>

<file path=ppt/slides/_rels/slide7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18.xml"/><Relationship Id="rId4" Type="http://schemas.openxmlformats.org/officeDocument/2006/relationships/image" Target="../media/image115.jpeg"/></Relationships>
</file>

<file path=ppt/slides/_rels/slide7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19.png"/></Relationships>
</file>

<file path=ppt/slides/_rels/slide77.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image" Target="../media/image121.emf"/></Relationships>
</file>

<file path=ppt/slides/_rels/slide7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126.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125.png"/><Relationship Id="rId5" Type="http://schemas.openxmlformats.org/officeDocument/2006/relationships/image" Target="../media/image124.jpeg"/><Relationship Id="rId4" Type="http://schemas.openxmlformats.org/officeDocument/2006/relationships/image" Target="../media/image123.jpeg"/><Relationship Id="rId9" Type="http://schemas.openxmlformats.org/officeDocument/2006/relationships/image" Target="../media/image1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vmlDrawing" Target="../drawings/vmlDrawing3.vml"/><Relationship Id="rId5" Type="http://schemas.openxmlformats.org/officeDocument/2006/relationships/image" Target="../media/image129.png"/><Relationship Id="rId4" Type="http://schemas.openxmlformats.org/officeDocument/2006/relationships/oleObject" Target="../embeddings/oleObject3.bin"/></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vmlDrawing" Target="../drawings/vmlDrawing4.vml"/><Relationship Id="rId5" Type="http://schemas.openxmlformats.org/officeDocument/2006/relationships/image" Target="../media/image130.png"/><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75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37663" cy="7437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5451296" y="2452956"/>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Oval 3"/>
          <p:cNvSpPr/>
          <p:nvPr/>
        </p:nvSpPr>
        <p:spPr>
          <a:xfrm>
            <a:off x="3241496" y="2399876"/>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Oval 4"/>
          <p:cNvSpPr/>
          <p:nvPr/>
        </p:nvSpPr>
        <p:spPr>
          <a:xfrm>
            <a:off x="4256926" y="3789452"/>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92855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47188" cy="753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3754348" y="914400"/>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Oval 3"/>
          <p:cNvSpPr/>
          <p:nvPr/>
        </p:nvSpPr>
        <p:spPr>
          <a:xfrm>
            <a:off x="5725274" y="1021422"/>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Oval 4"/>
          <p:cNvSpPr/>
          <p:nvPr/>
        </p:nvSpPr>
        <p:spPr>
          <a:xfrm>
            <a:off x="6359704" y="1132726"/>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9471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399"/>
            <a:ext cx="8395086" cy="6494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6685052" y="2372474"/>
            <a:ext cx="675526" cy="731178"/>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Oval 3"/>
          <p:cNvSpPr/>
          <p:nvPr/>
        </p:nvSpPr>
        <p:spPr>
          <a:xfrm>
            <a:off x="1453792" y="2310830"/>
            <a:ext cx="609600" cy="838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Oval 4"/>
          <p:cNvSpPr/>
          <p:nvPr/>
        </p:nvSpPr>
        <p:spPr>
          <a:xfrm>
            <a:off x="2763748" y="3733800"/>
            <a:ext cx="609600" cy="838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3886200" y="304800"/>
            <a:ext cx="1524000" cy="461665"/>
          </a:xfrm>
          <a:prstGeom prst="rect">
            <a:avLst/>
          </a:prstGeom>
          <a:noFill/>
        </p:spPr>
        <p:txBody>
          <a:bodyPr wrap="square" rtlCol="0">
            <a:spAutoFit/>
          </a:bodyPr>
          <a:lstStyle/>
          <a:p>
            <a:pPr algn="ctr"/>
            <a:r>
              <a:rPr lang="en-US" sz="2400" b="1" smtClean="0">
                <a:solidFill>
                  <a:prstClr val="black"/>
                </a:solidFill>
              </a:rPr>
              <a:t>1951</a:t>
            </a:r>
            <a:endParaRPr lang="en-US" sz="2400" b="1">
              <a:solidFill>
                <a:prstClr val="black"/>
              </a:solidFill>
            </a:endParaRPr>
          </a:p>
        </p:txBody>
      </p:sp>
    </p:spTree>
    <p:extLst>
      <p:ext uri="{BB962C8B-B14F-4D97-AF65-F5344CB8AC3E}">
        <p14:creationId xmlns:p14="http://schemas.microsoft.com/office/powerpoint/2010/main" val="36951372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5267325" cy="638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943600" y="2477631"/>
            <a:ext cx="2895600" cy="2246769"/>
          </a:xfrm>
          <a:prstGeom prst="rect">
            <a:avLst/>
          </a:prstGeom>
          <a:noFill/>
          <a:ln>
            <a:solidFill>
              <a:schemeClr val="accent2"/>
            </a:solidFill>
          </a:ln>
        </p:spPr>
        <p:txBody>
          <a:bodyPr wrap="square" rtlCol="0">
            <a:spAutoFit/>
          </a:bodyPr>
          <a:lstStyle/>
          <a:p>
            <a:r>
              <a:rPr lang="en-US" sz="2800" b="1" smtClean="0">
                <a:solidFill>
                  <a:prstClr val="black"/>
                </a:solidFill>
              </a:rPr>
              <a:t>Oops!!</a:t>
            </a:r>
          </a:p>
          <a:p>
            <a:r>
              <a:rPr lang="en-US" sz="2800" b="1" smtClean="0">
                <a:solidFill>
                  <a:prstClr val="black"/>
                </a:solidFill>
              </a:rPr>
              <a:t>That’s “Oakwood,”</a:t>
            </a:r>
          </a:p>
          <a:p>
            <a:r>
              <a:rPr lang="en-US" sz="2800" b="1" smtClean="0">
                <a:solidFill>
                  <a:prstClr val="black"/>
                </a:solidFill>
              </a:rPr>
              <a:t>and I did get A’s in English...sigh...</a:t>
            </a:r>
            <a:endParaRPr lang="en-US" sz="2800" b="1">
              <a:solidFill>
                <a:prstClr val="black"/>
              </a:solidFill>
            </a:endParaRPr>
          </a:p>
        </p:txBody>
      </p:sp>
    </p:spTree>
    <p:extLst>
      <p:ext uri="{BB962C8B-B14F-4D97-AF65-F5344CB8AC3E}">
        <p14:creationId xmlns:p14="http://schemas.microsoft.com/office/powerpoint/2010/main" val="134731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computermuseum.li/Testpage/Watson-Sr-THIN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8913"/>
            <a:ext cx="2958082" cy="38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a:xfrm>
            <a:off x="304800" y="0"/>
            <a:ext cx="8610600" cy="1143000"/>
          </a:xfrm>
        </p:spPr>
        <p:txBody>
          <a:bodyPr>
            <a:normAutofit fontScale="90000"/>
          </a:bodyPr>
          <a:lstStyle/>
          <a:p>
            <a:r>
              <a:rPr lang="en-US" smtClean="0"/>
              <a:t>While At Oakwood...Watson Golf Trophy</a:t>
            </a:r>
            <a:br>
              <a:rPr lang="en-US" smtClean="0"/>
            </a:br>
            <a:r>
              <a:rPr lang="en-US" smtClean="0"/>
              <a:t>-1952-</a:t>
            </a:r>
            <a:endParaRPr lang="en-US" dirty="0"/>
          </a:p>
        </p:txBody>
      </p:sp>
      <p:grpSp>
        <p:nvGrpSpPr>
          <p:cNvPr id="8" name="Group 7"/>
          <p:cNvGrpSpPr/>
          <p:nvPr/>
        </p:nvGrpSpPr>
        <p:grpSpPr>
          <a:xfrm>
            <a:off x="3505200" y="2134224"/>
            <a:ext cx="2197100" cy="2781924"/>
            <a:chOff x="3505200" y="2134224"/>
            <a:chExt cx="2197100" cy="2781924"/>
          </a:xfrm>
        </p:grpSpPr>
        <p:pic>
          <p:nvPicPr>
            <p:cNvPr id="4" name="Picture 10" descr="P:\dcim\100MEDIA\IMAG00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134224"/>
              <a:ext cx="1663700" cy="278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ight Arrow 6"/>
            <p:cNvSpPr/>
            <p:nvPr/>
          </p:nvSpPr>
          <p:spPr>
            <a:xfrm>
              <a:off x="3505200" y="3396456"/>
              <a:ext cx="457200" cy="1287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0" name="Group 9"/>
          <p:cNvGrpSpPr/>
          <p:nvPr/>
        </p:nvGrpSpPr>
        <p:grpSpPr>
          <a:xfrm>
            <a:off x="5791200" y="1932709"/>
            <a:ext cx="2819400" cy="3325091"/>
            <a:chOff x="5791200" y="1932709"/>
            <a:chExt cx="2819400" cy="3325091"/>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932709"/>
              <a:ext cx="2286000" cy="3325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Arrow 8"/>
            <p:cNvSpPr/>
            <p:nvPr/>
          </p:nvSpPr>
          <p:spPr>
            <a:xfrm>
              <a:off x="5791200" y="3452670"/>
              <a:ext cx="457200" cy="1287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Tree>
    <p:extLst>
      <p:ext uri="{BB962C8B-B14F-4D97-AF65-F5344CB8AC3E}">
        <p14:creationId xmlns:p14="http://schemas.microsoft.com/office/powerpoint/2010/main" val="344594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0-#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a:spLocks noChangeArrowheads="1"/>
          </p:cNvSpPr>
          <p:nvPr/>
        </p:nvSpPr>
        <p:spPr bwMode="auto">
          <a:xfrm>
            <a:off x="533400" y="13699"/>
            <a:ext cx="8331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altLang="en-US" sz="4400" b="1" kern="0" smtClean="0">
                <a:solidFill>
                  <a:srgbClr val="0070C0"/>
                </a:solidFill>
                <a:latin typeface="Calibri" panose="020F0502020204030204" pitchFamily="34" charset="0"/>
              </a:rPr>
              <a:t>Life After Oakwood</a:t>
            </a:r>
            <a:endParaRPr lang="en-US" altLang="en-US" sz="4400" b="1" kern="0" dirty="0" smtClean="0">
              <a:solidFill>
                <a:srgbClr val="0070C0"/>
              </a:solidFill>
              <a:latin typeface="Calibri" panose="020F0502020204030204" pitchFamily="34" charset="0"/>
            </a:endParaRPr>
          </a:p>
          <a:p>
            <a:pPr algn="ctr" eaLnBrk="1" fontAlgn="base" hangingPunct="1">
              <a:spcBef>
                <a:spcPct val="0"/>
              </a:spcBef>
              <a:spcAft>
                <a:spcPct val="0"/>
              </a:spcAft>
              <a:defRPr/>
            </a:pPr>
            <a:r>
              <a:rPr lang="en-US" altLang="en-US" sz="4400" b="1" kern="0" dirty="0" smtClean="0">
                <a:solidFill>
                  <a:srgbClr val="0070C0"/>
                </a:solidFill>
                <a:latin typeface="Calibri" panose="020F0502020204030204" pitchFamily="34" charset="0"/>
              </a:rPr>
              <a:t>-- IBM, EPRI, and Beyond --</a:t>
            </a:r>
          </a:p>
        </p:txBody>
      </p:sp>
      <p:sp>
        <p:nvSpPr>
          <p:cNvPr id="20" name="TextBox 19"/>
          <p:cNvSpPr txBox="1"/>
          <p:nvPr/>
        </p:nvSpPr>
        <p:spPr>
          <a:xfrm>
            <a:off x="228600" y="3733800"/>
            <a:ext cx="2514600" cy="3170099"/>
          </a:xfrm>
          <a:prstGeom prst="rect">
            <a:avLst/>
          </a:prstGeom>
          <a:noFill/>
        </p:spPr>
        <p:txBody>
          <a:bodyPr wrap="square" rtlCol="0">
            <a:spAutoFit/>
          </a:bodyPr>
          <a:lstStyle/>
          <a:p>
            <a:pPr algn="ctr"/>
            <a:r>
              <a:rPr lang="en-US" sz="2000" b="1" u="sng" dirty="0" smtClean="0">
                <a:solidFill>
                  <a:prstClr val="black"/>
                </a:solidFill>
              </a:rPr>
              <a:t>IBM (1953-1993)</a:t>
            </a:r>
          </a:p>
          <a:p>
            <a:pPr marL="285750" indent="-285750">
              <a:buFont typeface="Arial" panose="020B0604020202020204" pitchFamily="34" charset="0"/>
              <a:buChar char="•"/>
            </a:pPr>
            <a:r>
              <a:rPr lang="en-US" b="1" dirty="0" smtClean="0">
                <a:solidFill>
                  <a:prstClr val="black"/>
                </a:solidFill>
              </a:rPr>
              <a:t>Joined 1953 (age 17)</a:t>
            </a:r>
          </a:p>
          <a:p>
            <a:pPr marL="285750" indent="-285750">
              <a:buFont typeface="Arial" panose="020B0604020202020204" pitchFamily="34" charset="0"/>
              <a:buChar char="•"/>
            </a:pPr>
            <a:r>
              <a:rPr lang="en-US" b="1" dirty="0" smtClean="0">
                <a:solidFill>
                  <a:prstClr val="black"/>
                </a:solidFill>
              </a:rPr>
              <a:t>SAGE/NORAD (MIT)</a:t>
            </a:r>
          </a:p>
          <a:p>
            <a:pPr marL="285750" indent="-285750">
              <a:buFont typeface="Arial" panose="020B0604020202020204" pitchFamily="34" charset="0"/>
              <a:buChar char="•"/>
            </a:pPr>
            <a:r>
              <a:rPr lang="en-US" b="1" dirty="0" smtClean="0">
                <a:solidFill>
                  <a:prstClr val="black"/>
                </a:solidFill>
              </a:rPr>
              <a:t>Clarkson/Harvard</a:t>
            </a:r>
          </a:p>
          <a:p>
            <a:pPr marL="285750" indent="-285750">
              <a:buFont typeface="Arial" panose="020B0604020202020204" pitchFamily="34" charset="0"/>
              <a:buChar char="•"/>
            </a:pPr>
            <a:r>
              <a:rPr lang="en-US" b="1" dirty="0" smtClean="0">
                <a:solidFill>
                  <a:prstClr val="black"/>
                </a:solidFill>
              </a:rPr>
              <a:t>Magneto-optics</a:t>
            </a:r>
          </a:p>
          <a:p>
            <a:pPr marL="285750" indent="-285750">
              <a:buFont typeface="Arial" panose="020B0604020202020204" pitchFamily="34" charset="0"/>
              <a:buChar char="•"/>
            </a:pPr>
            <a:r>
              <a:rPr lang="en-US" b="1" dirty="0" smtClean="0">
                <a:solidFill>
                  <a:prstClr val="black"/>
                </a:solidFill>
              </a:rPr>
              <a:t>Displays/Printers</a:t>
            </a:r>
          </a:p>
          <a:p>
            <a:pPr marL="285750" indent="-285750">
              <a:buFont typeface="Arial" panose="020B0604020202020204" pitchFamily="34" charset="0"/>
              <a:buChar char="•"/>
            </a:pPr>
            <a:r>
              <a:rPr lang="en-US" b="1" dirty="0" smtClean="0">
                <a:solidFill>
                  <a:prstClr val="black"/>
                </a:solidFill>
              </a:rPr>
              <a:t>Organic Conductors</a:t>
            </a:r>
          </a:p>
          <a:p>
            <a:pPr marL="285750" indent="-285750">
              <a:buFont typeface="Arial" panose="020B0604020202020204" pitchFamily="34" charset="0"/>
              <a:buChar char="•"/>
            </a:pPr>
            <a:r>
              <a:rPr lang="en-US" b="1" dirty="0" smtClean="0">
                <a:solidFill>
                  <a:prstClr val="black"/>
                </a:solidFill>
              </a:rPr>
              <a:t>DFT</a:t>
            </a:r>
          </a:p>
          <a:p>
            <a:pPr marL="285750" indent="-285750">
              <a:buFont typeface="Arial" panose="020B0604020202020204" pitchFamily="34" charset="0"/>
              <a:buChar char="•"/>
            </a:pPr>
            <a:r>
              <a:rPr lang="en-US" b="1" dirty="0" smtClean="0">
                <a:solidFill>
                  <a:prstClr val="black"/>
                </a:solidFill>
              </a:rPr>
              <a:t>Superconductivity</a:t>
            </a:r>
          </a:p>
          <a:p>
            <a:pPr marL="285750" indent="-285750">
              <a:buFont typeface="Arial" panose="020B0604020202020204" pitchFamily="34" charset="0"/>
              <a:buChar char="•"/>
            </a:pPr>
            <a:r>
              <a:rPr lang="en-US" b="1" dirty="0" smtClean="0">
                <a:solidFill>
                  <a:prstClr val="black"/>
                </a:solidFill>
              </a:rPr>
              <a:t>High-</a:t>
            </a:r>
            <a:r>
              <a:rPr lang="en-US" b="1" dirty="0" err="1" smtClean="0">
                <a:solidFill>
                  <a:prstClr val="black"/>
                </a:solidFill>
              </a:rPr>
              <a:t>Tc</a:t>
            </a:r>
            <a:endParaRPr lang="en-US" b="1" dirty="0" smtClean="0">
              <a:solidFill>
                <a:prstClr val="black"/>
              </a:solidFill>
            </a:endParaRPr>
          </a:p>
          <a:p>
            <a:pPr marL="285750" indent="-285750">
              <a:buFont typeface="Arial" panose="020B0604020202020204" pitchFamily="34" charset="0"/>
              <a:buChar char="•"/>
            </a:pPr>
            <a:r>
              <a:rPr lang="en-US" b="1" dirty="0" smtClean="0">
                <a:solidFill>
                  <a:prstClr val="black"/>
                </a:solidFill>
              </a:rPr>
              <a:t>Sabbatical (UNAM) </a:t>
            </a:r>
            <a:endParaRPr lang="en-US" b="1" dirty="0">
              <a:solidFill>
                <a:prstClr val="black"/>
              </a:solidFill>
            </a:endParaRPr>
          </a:p>
        </p:txBody>
      </p:sp>
      <p:sp>
        <p:nvSpPr>
          <p:cNvPr id="21" name="TextBox 20"/>
          <p:cNvSpPr txBox="1"/>
          <p:nvPr/>
        </p:nvSpPr>
        <p:spPr>
          <a:xfrm>
            <a:off x="3240388" y="3733800"/>
            <a:ext cx="2514600" cy="2893100"/>
          </a:xfrm>
          <a:prstGeom prst="rect">
            <a:avLst/>
          </a:prstGeom>
          <a:noFill/>
        </p:spPr>
        <p:txBody>
          <a:bodyPr wrap="square" rtlCol="0">
            <a:spAutoFit/>
          </a:bodyPr>
          <a:lstStyle/>
          <a:p>
            <a:pPr algn="ctr"/>
            <a:r>
              <a:rPr lang="en-US" sz="2000" b="1" u="sng" dirty="0" smtClean="0">
                <a:solidFill>
                  <a:prstClr val="black"/>
                </a:solidFill>
              </a:rPr>
              <a:t>EPRI (1993-2005)</a:t>
            </a:r>
          </a:p>
          <a:p>
            <a:pPr marL="285750" indent="-285750">
              <a:buFont typeface="Arial" panose="020B0604020202020204" pitchFamily="34" charset="0"/>
              <a:buChar char="•"/>
            </a:pPr>
            <a:r>
              <a:rPr lang="en-US" b="1" dirty="0" smtClean="0">
                <a:solidFill>
                  <a:prstClr val="black"/>
                </a:solidFill>
              </a:rPr>
              <a:t>High-</a:t>
            </a:r>
            <a:r>
              <a:rPr lang="en-US" b="1" dirty="0" err="1" smtClean="0">
                <a:solidFill>
                  <a:prstClr val="black"/>
                </a:solidFill>
              </a:rPr>
              <a:t>Tc</a:t>
            </a:r>
            <a:r>
              <a:rPr lang="en-US" b="1" dirty="0" smtClean="0">
                <a:solidFill>
                  <a:prstClr val="black"/>
                </a:solidFill>
              </a:rPr>
              <a:t> Power Apps</a:t>
            </a:r>
          </a:p>
          <a:p>
            <a:pPr marL="285750" indent="-285750">
              <a:buFont typeface="Arial" panose="020B0604020202020204" pitchFamily="34" charset="0"/>
              <a:buChar char="•"/>
            </a:pPr>
            <a:r>
              <a:rPr lang="en-US" b="1" dirty="0" smtClean="0">
                <a:solidFill>
                  <a:prstClr val="black"/>
                </a:solidFill>
              </a:rPr>
              <a:t>Wide </a:t>
            </a:r>
            <a:r>
              <a:rPr lang="en-US" b="1" dirty="0" err="1" smtClean="0">
                <a:solidFill>
                  <a:prstClr val="black"/>
                </a:solidFill>
              </a:rPr>
              <a:t>Bandgap</a:t>
            </a:r>
            <a:r>
              <a:rPr lang="en-US" b="1" dirty="0" smtClean="0">
                <a:solidFill>
                  <a:prstClr val="black"/>
                </a:solidFill>
              </a:rPr>
              <a:t> SCs</a:t>
            </a:r>
          </a:p>
          <a:p>
            <a:pPr marL="285750" indent="-285750">
              <a:buFont typeface="Arial" panose="020B0604020202020204" pitchFamily="34" charset="0"/>
              <a:buChar char="•"/>
            </a:pPr>
            <a:r>
              <a:rPr lang="en-US" b="1" dirty="0" smtClean="0">
                <a:solidFill>
                  <a:prstClr val="black"/>
                </a:solidFill>
              </a:rPr>
              <a:t>Power Electronics</a:t>
            </a:r>
          </a:p>
          <a:p>
            <a:pPr marL="285750" indent="-285750">
              <a:buFont typeface="Arial" panose="020B0604020202020204" pitchFamily="34" charset="0"/>
              <a:buChar char="•"/>
            </a:pPr>
            <a:r>
              <a:rPr lang="en-US" b="1" dirty="0" smtClean="0">
                <a:solidFill>
                  <a:prstClr val="black"/>
                </a:solidFill>
              </a:rPr>
              <a:t>“Hot” Fusion</a:t>
            </a:r>
          </a:p>
          <a:p>
            <a:pPr marL="285750" indent="-285750">
              <a:buFont typeface="Arial" panose="020B0604020202020204" pitchFamily="34" charset="0"/>
              <a:buChar char="•"/>
            </a:pPr>
            <a:r>
              <a:rPr lang="en-US" b="1" dirty="0" smtClean="0">
                <a:solidFill>
                  <a:prstClr val="black"/>
                </a:solidFill>
              </a:rPr>
              <a:t>“Smart Grid”</a:t>
            </a:r>
          </a:p>
          <a:p>
            <a:pPr marL="285750" indent="-285750">
              <a:buFont typeface="Arial" panose="020B0604020202020204" pitchFamily="34" charset="0"/>
              <a:buChar char="•"/>
            </a:pPr>
            <a:r>
              <a:rPr lang="en-US" b="1" dirty="0" smtClean="0">
                <a:solidFill>
                  <a:prstClr val="black"/>
                </a:solidFill>
              </a:rPr>
              <a:t>“</a:t>
            </a:r>
            <a:r>
              <a:rPr lang="en-US" b="1" dirty="0" err="1" smtClean="0">
                <a:solidFill>
                  <a:prstClr val="black"/>
                </a:solidFill>
              </a:rPr>
              <a:t>SuperGrid</a:t>
            </a:r>
            <a:r>
              <a:rPr lang="en-US" b="1" dirty="0" smtClean="0">
                <a:solidFill>
                  <a:prstClr val="black"/>
                </a:solidFill>
              </a:rPr>
              <a:t>”</a:t>
            </a:r>
          </a:p>
          <a:p>
            <a:pPr marL="285750" indent="-285750">
              <a:buFont typeface="Arial" panose="020B0604020202020204" pitchFamily="34" charset="0"/>
              <a:buChar char="•"/>
            </a:pPr>
            <a:r>
              <a:rPr lang="en-US" b="1" dirty="0" smtClean="0">
                <a:solidFill>
                  <a:prstClr val="black"/>
                </a:solidFill>
              </a:rPr>
              <a:t>“Climate Change”</a:t>
            </a:r>
          </a:p>
          <a:p>
            <a:pPr marL="285750" indent="-285750">
              <a:buFont typeface="Arial" panose="020B0604020202020204" pitchFamily="34" charset="0"/>
              <a:buChar char="•"/>
            </a:pPr>
            <a:r>
              <a:rPr lang="en-US" b="1" dirty="0" smtClean="0">
                <a:solidFill>
                  <a:prstClr val="black"/>
                </a:solidFill>
              </a:rPr>
              <a:t>Visionary Energy Societies</a:t>
            </a:r>
          </a:p>
        </p:txBody>
      </p:sp>
      <p:sp>
        <p:nvSpPr>
          <p:cNvPr id="23" name="TextBox 22"/>
          <p:cNvSpPr txBox="1"/>
          <p:nvPr/>
        </p:nvSpPr>
        <p:spPr>
          <a:xfrm>
            <a:off x="6172200" y="3732299"/>
            <a:ext cx="2819400" cy="2893100"/>
          </a:xfrm>
          <a:prstGeom prst="rect">
            <a:avLst/>
          </a:prstGeom>
          <a:noFill/>
        </p:spPr>
        <p:txBody>
          <a:bodyPr wrap="square" rtlCol="0">
            <a:spAutoFit/>
          </a:bodyPr>
          <a:lstStyle/>
          <a:p>
            <a:pPr algn="ctr"/>
            <a:r>
              <a:rPr lang="en-US" sz="2000" b="1" u="sng" dirty="0" smtClean="0">
                <a:solidFill>
                  <a:prstClr val="black"/>
                </a:solidFill>
              </a:rPr>
              <a:t>W2AGZ (2005-?)</a:t>
            </a:r>
          </a:p>
          <a:p>
            <a:pPr marL="285750" indent="-285750">
              <a:buFont typeface="Arial" panose="020B0604020202020204" pitchFamily="34" charset="0"/>
              <a:buChar char="•"/>
            </a:pPr>
            <a:r>
              <a:rPr lang="en-US" b="1" dirty="0" smtClean="0">
                <a:solidFill>
                  <a:prstClr val="black"/>
                </a:solidFill>
              </a:rPr>
              <a:t>Due Diligence</a:t>
            </a:r>
          </a:p>
          <a:p>
            <a:pPr marL="285750" indent="-285750">
              <a:buFont typeface="Arial" panose="020B0604020202020204" pitchFamily="34" charset="0"/>
              <a:buChar char="•"/>
            </a:pPr>
            <a:r>
              <a:rPr lang="en-US" b="1" dirty="0" smtClean="0">
                <a:solidFill>
                  <a:prstClr val="black"/>
                </a:solidFill>
              </a:rPr>
              <a:t>Tet-CuO (Stanford)</a:t>
            </a:r>
          </a:p>
          <a:p>
            <a:pPr marL="285750" indent="-285750">
              <a:buFont typeface="Arial" panose="020B0604020202020204" pitchFamily="34" charset="0"/>
              <a:buChar char="•"/>
            </a:pPr>
            <a:r>
              <a:rPr lang="en-US" b="1" dirty="0" smtClean="0">
                <a:solidFill>
                  <a:prstClr val="black"/>
                </a:solidFill>
              </a:rPr>
              <a:t>“Proxy” DFT</a:t>
            </a:r>
          </a:p>
          <a:p>
            <a:pPr marL="285750" indent="-285750">
              <a:buFont typeface="Arial" panose="020B0604020202020204" pitchFamily="34" charset="0"/>
              <a:buChar char="•"/>
            </a:pPr>
            <a:r>
              <a:rPr lang="en-US" b="1" dirty="0" smtClean="0">
                <a:solidFill>
                  <a:prstClr val="black"/>
                </a:solidFill>
              </a:rPr>
              <a:t>RTSC via DFT</a:t>
            </a:r>
          </a:p>
          <a:p>
            <a:pPr marL="285750" indent="-285750">
              <a:buFont typeface="Arial" panose="020B0604020202020204" pitchFamily="34" charset="0"/>
              <a:buChar char="•"/>
            </a:pPr>
            <a:r>
              <a:rPr lang="en-US" b="1" dirty="0" smtClean="0">
                <a:solidFill>
                  <a:prstClr val="black"/>
                </a:solidFill>
              </a:rPr>
              <a:t>IASS Potsdam</a:t>
            </a:r>
          </a:p>
          <a:p>
            <a:pPr marL="285750" indent="-285750">
              <a:buFont typeface="Arial" panose="020B0604020202020204" pitchFamily="34" charset="0"/>
              <a:buChar char="•"/>
            </a:pPr>
            <a:r>
              <a:rPr lang="en-US" b="1" i="1" dirty="0" smtClean="0">
                <a:solidFill>
                  <a:srgbClr val="009900"/>
                </a:solidFill>
              </a:rPr>
              <a:t>Dual Use of NG Pipeline ROWs for Co-transport of Electricity via HTSC Cables (e.g., Keystone)</a:t>
            </a:r>
          </a:p>
        </p:txBody>
      </p:sp>
      <p:grpSp>
        <p:nvGrpSpPr>
          <p:cNvPr id="18" name="Group 17"/>
          <p:cNvGrpSpPr/>
          <p:nvPr/>
        </p:nvGrpSpPr>
        <p:grpSpPr>
          <a:xfrm>
            <a:off x="228600" y="1371600"/>
            <a:ext cx="8610600" cy="2209800"/>
            <a:chOff x="228600" y="152400"/>
            <a:chExt cx="8610600" cy="2209800"/>
          </a:xfrm>
        </p:grpSpPr>
        <p:grpSp>
          <p:nvGrpSpPr>
            <p:cNvPr id="19" name="Group 18"/>
            <p:cNvGrpSpPr>
              <a:grpSpLocks/>
            </p:cNvGrpSpPr>
            <p:nvPr/>
          </p:nvGrpSpPr>
          <p:grpSpPr bwMode="auto">
            <a:xfrm>
              <a:off x="3100552" y="152400"/>
              <a:ext cx="2942897" cy="2170304"/>
              <a:chOff x="3124200" y="304800"/>
              <a:chExt cx="3048000" cy="2438400"/>
            </a:xfrm>
          </p:grpSpPr>
          <p:pic>
            <p:nvPicPr>
              <p:cNvPr id="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775" y="1600200"/>
                <a:ext cx="14192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itle 3"/>
              <p:cNvSpPr txBox="1">
                <a:spLocks/>
              </p:cNvSpPr>
              <p:nvPr/>
            </p:nvSpPr>
            <p:spPr bwMode="auto">
              <a:xfrm>
                <a:off x="3124200" y="304800"/>
                <a:ext cx="3048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altLang="en-US" sz="2000" b="1" kern="0" dirty="0" smtClean="0">
                    <a:solidFill>
                      <a:srgbClr val="000000"/>
                    </a:solidFill>
                  </a:rPr>
                  <a:t>To </a:t>
                </a:r>
              </a:p>
              <a:p>
                <a:pPr algn="ctr" eaLnBrk="1" fontAlgn="base" hangingPunct="1">
                  <a:spcBef>
                    <a:spcPct val="0"/>
                  </a:spcBef>
                  <a:spcAft>
                    <a:spcPct val="0"/>
                  </a:spcAft>
                  <a:defRPr/>
                </a:pPr>
                <a:r>
                  <a:rPr lang="en-US" altLang="en-US" sz="2000" b="1" kern="0" dirty="0" smtClean="0">
                    <a:solidFill>
                      <a:srgbClr val="000000"/>
                    </a:solidFill>
                  </a:rPr>
                  <a:t>Electric</a:t>
                </a:r>
                <a:br>
                  <a:rPr lang="en-US" altLang="en-US" sz="2000" b="1" kern="0" dirty="0" smtClean="0">
                    <a:solidFill>
                      <a:srgbClr val="000000"/>
                    </a:solidFill>
                  </a:rPr>
                </a:br>
                <a:r>
                  <a:rPr lang="en-US" altLang="en-US" sz="2000" b="1" kern="0" dirty="0" smtClean="0">
                    <a:solidFill>
                      <a:srgbClr val="000000"/>
                    </a:solidFill>
                  </a:rPr>
                  <a:t>Power Delivered</a:t>
                </a:r>
              </a:p>
            </p:txBody>
          </p:sp>
        </p:grpSp>
        <p:grpSp>
          <p:nvGrpSpPr>
            <p:cNvPr id="22" name="Group 21"/>
            <p:cNvGrpSpPr>
              <a:grpSpLocks/>
            </p:cNvGrpSpPr>
            <p:nvPr/>
          </p:nvGrpSpPr>
          <p:grpSpPr bwMode="auto">
            <a:xfrm>
              <a:off x="228600" y="190483"/>
              <a:ext cx="2648607" cy="2171717"/>
              <a:chOff x="6324600" y="457200"/>
              <a:chExt cx="2743200" cy="2439988"/>
            </a:xfrm>
          </p:grpSpPr>
          <p:sp>
            <p:nvSpPr>
              <p:cNvPr id="28" name="Title 3"/>
              <p:cNvSpPr txBox="1">
                <a:spLocks/>
              </p:cNvSpPr>
              <p:nvPr/>
            </p:nvSpPr>
            <p:spPr bwMode="auto">
              <a:xfrm>
                <a:off x="6324600" y="457200"/>
                <a:ext cx="274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altLang="en-US" sz="2000" b="1" kern="0" dirty="0" smtClean="0">
                    <a:solidFill>
                      <a:srgbClr val="000000"/>
                    </a:solidFill>
                  </a:rPr>
                  <a:t>From </a:t>
                </a:r>
                <a:br>
                  <a:rPr lang="en-US" altLang="en-US" sz="2000" b="1" kern="0" dirty="0" smtClean="0">
                    <a:solidFill>
                      <a:srgbClr val="000000"/>
                    </a:solidFill>
                  </a:rPr>
                </a:br>
                <a:r>
                  <a:rPr lang="en-US" altLang="en-US" sz="2000" b="1" kern="0" dirty="0" smtClean="0">
                    <a:solidFill>
                      <a:srgbClr val="000000"/>
                    </a:solidFill>
                  </a:rPr>
                  <a:t>Electrons</a:t>
                </a:r>
                <a:br>
                  <a:rPr lang="en-US" altLang="en-US" sz="2000" b="1" kern="0" dirty="0" smtClean="0">
                    <a:solidFill>
                      <a:srgbClr val="000000"/>
                    </a:solidFill>
                  </a:rPr>
                </a:br>
                <a:r>
                  <a:rPr lang="en-US" altLang="en-US" sz="2000" b="1" kern="0" dirty="0" smtClean="0">
                    <a:solidFill>
                      <a:srgbClr val="000000"/>
                    </a:solidFill>
                  </a:rPr>
                  <a:t>Paired</a:t>
                </a:r>
              </a:p>
            </p:txBody>
          </p:sp>
          <p:pic>
            <p:nvPicPr>
              <p:cNvPr id="2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538" y="1752600"/>
                <a:ext cx="1524000" cy="114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 name="Group 2"/>
            <p:cNvGrpSpPr>
              <a:grpSpLocks/>
            </p:cNvGrpSpPr>
            <p:nvPr/>
          </p:nvGrpSpPr>
          <p:grpSpPr bwMode="auto">
            <a:xfrm>
              <a:off x="6190593" y="152400"/>
              <a:ext cx="2648607" cy="2170304"/>
              <a:chOff x="6324600" y="457200"/>
              <a:chExt cx="2743200" cy="2438400"/>
            </a:xfrm>
          </p:grpSpPr>
          <p:sp>
            <p:nvSpPr>
              <p:cNvPr id="26" name="Title 3"/>
              <p:cNvSpPr txBox="1">
                <a:spLocks/>
              </p:cNvSpPr>
              <p:nvPr/>
            </p:nvSpPr>
            <p:spPr bwMode="auto">
              <a:xfrm>
                <a:off x="6324600" y="457200"/>
                <a:ext cx="274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altLang="en-US" sz="2000" b="1" kern="0" dirty="0" smtClean="0">
                    <a:solidFill>
                      <a:srgbClr val="000000"/>
                    </a:solidFill>
                  </a:rPr>
                  <a:t>…And…   </a:t>
                </a:r>
                <a:br>
                  <a:rPr lang="en-US" altLang="en-US" sz="2000" b="1" kern="0" dirty="0" smtClean="0">
                    <a:solidFill>
                      <a:srgbClr val="000000"/>
                    </a:solidFill>
                  </a:rPr>
                </a:br>
                <a:r>
                  <a:rPr lang="en-US" altLang="en-US" sz="2000" b="1" kern="0" dirty="0" smtClean="0">
                    <a:solidFill>
                      <a:srgbClr val="000000"/>
                    </a:solidFill>
                  </a:rPr>
                  <a:t>Back</a:t>
                </a:r>
              </a:p>
              <a:p>
                <a:pPr algn="ctr" eaLnBrk="1" fontAlgn="base" hangingPunct="1">
                  <a:spcBef>
                    <a:spcPct val="0"/>
                  </a:spcBef>
                  <a:spcAft>
                    <a:spcPct val="0"/>
                  </a:spcAft>
                  <a:defRPr/>
                </a:pPr>
                <a:r>
                  <a:rPr lang="en-US" altLang="en-US" sz="2000" b="1" kern="0" dirty="0" smtClean="0">
                    <a:solidFill>
                      <a:srgbClr val="000000"/>
                    </a:solidFill>
                  </a:rPr>
                  <a:t>Again</a:t>
                </a:r>
              </a:p>
            </p:txBody>
          </p:sp>
          <p:pic>
            <p:nvPicPr>
              <p:cNvPr id="2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538" y="1751012"/>
                <a:ext cx="1524000" cy="114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5" name="TextBox 24"/>
            <p:cNvSpPr txBox="1"/>
            <p:nvPr/>
          </p:nvSpPr>
          <p:spPr bwMode="auto">
            <a:xfrm>
              <a:off x="7156231" y="1654375"/>
              <a:ext cx="698938" cy="329219"/>
            </a:xfrm>
            <a:prstGeom prst="rect">
              <a:avLst/>
            </a:prstGeom>
            <a:noFill/>
          </p:spPr>
          <p:txBody>
            <a:bodyPr>
              <a:spAutoFit/>
            </a:bodyPr>
            <a:lstStyle/>
            <a:p>
              <a:pPr algn="ctr" fontAlgn="base">
                <a:spcBef>
                  <a:spcPct val="0"/>
                </a:spcBef>
                <a:spcAft>
                  <a:spcPct val="0"/>
                </a:spcAft>
                <a:defRPr/>
              </a:pPr>
              <a:r>
                <a:rPr lang="en-US" b="1" kern="0" dirty="0">
                  <a:solidFill>
                    <a:srgbClr val="BBE0E3">
                      <a:lumMod val="75000"/>
                    </a:srgbClr>
                  </a:solidFill>
                  <a:latin typeface="Arial" charset="0"/>
                  <a:cs typeface="Arial" charset="0"/>
                </a:rPr>
                <a:t>?</a:t>
              </a:r>
            </a:p>
          </p:txBody>
        </p:sp>
      </p:grpSp>
    </p:spTree>
    <p:extLst>
      <p:ext uri="{BB962C8B-B14F-4D97-AF65-F5344CB8AC3E}">
        <p14:creationId xmlns:p14="http://schemas.microsoft.com/office/powerpoint/2010/main" val="243729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4F81BD"/>
                </a:solidFill>
              </a:rPr>
              <a:t>PMG@IBM:  1953-56</a:t>
            </a:r>
            <a:endParaRPr lang="en-US" b="1" dirty="0">
              <a:solidFill>
                <a:srgbClr val="4F81BD"/>
              </a:solidFill>
            </a:endParaRPr>
          </a:p>
        </p:txBody>
      </p:sp>
      <p:sp>
        <p:nvSpPr>
          <p:cNvPr id="5" name="TextBox 4"/>
          <p:cNvSpPr txBox="1"/>
          <p:nvPr/>
        </p:nvSpPr>
        <p:spPr>
          <a:xfrm>
            <a:off x="381000" y="1066800"/>
            <a:ext cx="8610600"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prstClr val="black"/>
                </a:solidFill>
              </a:rPr>
              <a:t>July, 1953:  At age 18, hired as mail boy, Project High laboratory, Poughkeepsie</a:t>
            </a:r>
          </a:p>
          <a:p>
            <a:pPr marL="285750" indent="-285750">
              <a:buFont typeface="Arial" panose="020B0604020202020204" pitchFamily="34" charset="0"/>
              <a:buChar char="•"/>
            </a:pPr>
            <a:r>
              <a:rPr lang="en-US" sz="2000" dirty="0" smtClean="0">
                <a:solidFill>
                  <a:prstClr val="black"/>
                </a:solidFill>
              </a:rPr>
              <a:t>November, 1953:  Promoted to bench technician...</a:t>
            </a:r>
          </a:p>
          <a:p>
            <a:pPr marL="742950" lvl="1" indent="-285750">
              <a:buFont typeface="Arial" panose="020B0604020202020204" pitchFamily="34" charset="0"/>
              <a:buChar char="•"/>
            </a:pPr>
            <a:r>
              <a:rPr lang="en-US" sz="2000" dirty="0" smtClean="0">
                <a:solidFill>
                  <a:prstClr val="black"/>
                </a:solidFill>
              </a:rPr>
              <a:t>Helped build pluggable unit and core memory test equipment for XD-1 assembly line.</a:t>
            </a:r>
          </a:p>
          <a:p>
            <a:pPr marL="742950" lvl="1" indent="-285750">
              <a:buFont typeface="Arial" panose="020B0604020202020204" pitchFamily="34" charset="0"/>
              <a:buChar char="•"/>
            </a:pPr>
            <a:r>
              <a:rPr lang="en-US" sz="2000" dirty="0" smtClean="0">
                <a:solidFill>
                  <a:prstClr val="black"/>
                </a:solidFill>
              </a:rPr>
              <a:t>Worked on assembly line of XD-2, Poughkeepsie Manufacturing.</a:t>
            </a:r>
            <a:endParaRPr lang="en-US" sz="2000" dirty="0">
              <a:solidFill>
                <a:prstClr val="black"/>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737674"/>
            <a:ext cx="4062413" cy="1605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81000" y="4572000"/>
            <a:ext cx="8305800" cy="255454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solidFill>
                  <a:prstClr val="black"/>
                </a:solidFill>
              </a:rPr>
              <a:t>Summer, 1954:  Attended first SAGE support programming class, IBM Poughkeepsie, taught by Art Samuel, pioneer of “Checkers AI” gaming.</a:t>
            </a:r>
          </a:p>
          <a:p>
            <a:pPr marL="800100" lvl="1" indent="-342900">
              <a:buFont typeface="Arial" panose="020B0604020202020204" pitchFamily="34" charset="0"/>
              <a:buChar char="•"/>
            </a:pPr>
            <a:r>
              <a:rPr lang="en-US" sz="2000" b="1" dirty="0" smtClean="0">
                <a:solidFill>
                  <a:prstClr val="black"/>
                </a:solidFill>
              </a:rPr>
              <a:t>With a </a:t>
            </a:r>
            <a:r>
              <a:rPr lang="en-US" sz="2000" b="1" dirty="0" err="1" smtClean="0">
                <a:solidFill>
                  <a:prstClr val="black"/>
                </a:solidFill>
              </a:rPr>
              <a:t>TvN</a:t>
            </a:r>
            <a:r>
              <a:rPr lang="en-US" sz="2000" b="1" dirty="0" smtClean="0">
                <a:solidFill>
                  <a:prstClr val="black"/>
                </a:solidFill>
              </a:rPr>
              <a:t> machine instruction set of only three operations (store</a:t>
            </a:r>
            <a:r>
              <a:rPr lang="en-US" sz="2000" b="1" smtClean="0">
                <a:solidFill>
                  <a:prstClr val="black"/>
                </a:solidFill>
              </a:rPr>
              <a:t>, subtract</a:t>
            </a:r>
            <a:r>
              <a:rPr lang="en-US" sz="2000" b="1" dirty="0" smtClean="0">
                <a:solidFill>
                  <a:prstClr val="black"/>
                </a:solidFill>
              </a:rPr>
              <a:t>, branch on minus), you can compute anything!</a:t>
            </a:r>
          </a:p>
          <a:p>
            <a:pPr marL="342900" indent="-342900">
              <a:buFont typeface="Arial" panose="020B0604020202020204" pitchFamily="34" charset="0"/>
              <a:buChar char="•"/>
            </a:pPr>
            <a:r>
              <a:rPr lang="en-US" sz="2000" dirty="0" smtClean="0">
                <a:solidFill>
                  <a:prstClr val="black"/>
                </a:solidFill>
              </a:rPr>
              <a:t>Spring, 1955:  Posted to MIT Lincoln Lab as member of XD-1 service team.</a:t>
            </a:r>
          </a:p>
          <a:p>
            <a:pPr marL="342900" indent="-342900">
              <a:buFont typeface="Arial" panose="020B0604020202020204" pitchFamily="34" charset="0"/>
              <a:buChar char="•"/>
            </a:pPr>
            <a:r>
              <a:rPr lang="en-US" sz="2000" dirty="0" smtClean="0">
                <a:solidFill>
                  <a:prstClr val="black"/>
                </a:solidFill>
              </a:rPr>
              <a:t>August, 1956:  Now 21, began pursuit of undergraduate degrees in EE and physics at Clarkson as IBM employee on educational leave.</a:t>
            </a:r>
          </a:p>
          <a:p>
            <a:endParaRPr lang="en-US" sz="2000" dirty="0">
              <a:solidFill>
                <a:prstClr val="black"/>
              </a:solidFill>
            </a:endParaRPr>
          </a:p>
        </p:txBody>
      </p:sp>
    </p:spTree>
    <p:extLst>
      <p:ext uri="{BB962C8B-B14F-4D97-AF65-F5344CB8AC3E}">
        <p14:creationId xmlns:p14="http://schemas.microsoft.com/office/powerpoint/2010/main" val="26745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circle(in)">
                                      <p:cBhvr>
                                        <p:cTn id="11" dur="2000"/>
                                        <p:tgtEl>
                                          <p:spTgt spid="512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Prologue:  1949-50</a:t>
            </a:r>
            <a:endParaRPr lang="en-US" dirty="0"/>
          </a:p>
        </p:txBody>
      </p:sp>
      <p:sp>
        <p:nvSpPr>
          <p:cNvPr id="3" name="TextBox 2"/>
          <p:cNvSpPr txBox="1"/>
          <p:nvPr/>
        </p:nvSpPr>
        <p:spPr>
          <a:xfrm>
            <a:off x="55652" y="990600"/>
            <a:ext cx="9065687" cy="1200329"/>
          </a:xfrm>
          <a:prstGeom prst="rect">
            <a:avLst/>
          </a:prstGeom>
          <a:noFill/>
        </p:spPr>
        <p:txBody>
          <a:bodyPr wrap="none" rtlCol="0">
            <a:spAutoFit/>
          </a:bodyPr>
          <a:lstStyle/>
          <a:p>
            <a:pPr marL="285750" indent="-285750">
              <a:buFont typeface="Arial" panose="020B0604020202020204" pitchFamily="34" charset="0"/>
              <a:buChar char="•"/>
            </a:pPr>
            <a:r>
              <a:rPr lang="en-US" sz="2400" dirty="0" smtClean="0">
                <a:solidFill>
                  <a:prstClr val="black"/>
                </a:solidFill>
              </a:rPr>
              <a:t>It’s 1949:  The USSR has developed nuclear weapons.</a:t>
            </a:r>
          </a:p>
          <a:p>
            <a:pPr marL="285750" indent="-285750">
              <a:buFont typeface="Arial" panose="020B0604020202020204" pitchFamily="34" charset="0"/>
              <a:buChar char="•"/>
            </a:pPr>
            <a:r>
              <a:rPr lang="en-US" sz="2400" dirty="0" smtClean="0">
                <a:solidFill>
                  <a:prstClr val="black"/>
                </a:solidFill>
              </a:rPr>
              <a:t>Deliverable via supersonic bombers and elementary ballistic missiles.</a:t>
            </a:r>
          </a:p>
          <a:p>
            <a:pPr marL="285750" indent="-285750">
              <a:buFont typeface="Arial" panose="020B0604020202020204" pitchFamily="34" charset="0"/>
              <a:buChar char="•"/>
            </a:pPr>
            <a:r>
              <a:rPr lang="en-US" sz="2400" dirty="0" smtClean="0">
                <a:solidFill>
                  <a:prstClr val="black"/>
                </a:solidFill>
              </a:rPr>
              <a:t>Here was our defense at the time!</a:t>
            </a:r>
            <a:endParaRPr lang="en-US" sz="2400" dirty="0">
              <a:solidFill>
                <a:prstClr val="black"/>
              </a:solidFill>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365" y="2209800"/>
            <a:ext cx="5140035" cy="3185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4800" y="5638800"/>
            <a:ext cx="8001000" cy="461665"/>
          </a:xfrm>
          <a:prstGeom prst="rect">
            <a:avLst/>
          </a:prstGeom>
          <a:noFill/>
        </p:spPr>
        <p:txBody>
          <a:bodyPr wrap="square" rtlCol="0">
            <a:spAutoFit/>
          </a:bodyPr>
          <a:lstStyle/>
          <a:p>
            <a:pPr algn="ctr"/>
            <a:r>
              <a:rPr lang="en-US" sz="2400" dirty="0" smtClean="0">
                <a:solidFill>
                  <a:prstClr val="black"/>
                </a:solidFill>
              </a:rPr>
              <a:t>Obviously, we needed a new technological approach...</a:t>
            </a:r>
          </a:p>
        </p:txBody>
      </p:sp>
      <p:sp>
        <p:nvSpPr>
          <p:cNvPr id="6" name="TextBox 5"/>
          <p:cNvSpPr txBox="1"/>
          <p:nvPr/>
        </p:nvSpPr>
        <p:spPr>
          <a:xfrm>
            <a:off x="1524000" y="5943600"/>
            <a:ext cx="5853910" cy="923330"/>
          </a:xfrm>
          <a:prstGeom prst="rect">
            <a:avLst/>
          </a:prstGeom>
          <a:noFill/>
        </p:spPr>
        <p:txBody>
          <a:bodyPr wrap="none" rtlCol="0">
            <a:spAutoFit/>
          </a:bodyPr>
          <a:lstStyle/>
          <a:p>
            <a:r>
              <a:rPr lang="en-US" sz="2400" b="1" i="1" dirty="0">
                <a:solidFill>
                  <a:prstClr val="black"/>
                </a:solidFill>
              </a:rPr>
              <a:t>(and </a:t>
            </a:r>
            <a:r>
              <a:rPr lang="en-US" sz="3600" b="1" i="1" dirty="0">
                <a:solidFill>
                  <a:prstClr val="black"/>
                </a:solidFill>
              </a:rPr>
              <a:t>not</a:t>
            </a:r>
            <a:r>
              <a:rPr lang="en-US" sz="2400" b="1" i="1" dirty="0">
                <a:solidFill>
                  <a:prstClr val="black"/>
                </a:solidFill>
              </a:rPr>
              <a:t> just </a:t>
            </a:r>
            <a:r>
              <a:rPr lang="en-US" sz="2400" b="1" i="1" dirty="0" smtClean="0">
                <a:solidFill>
                  <a:prstClr val="black"/>
                </a:solidFill>
              </a:rPr>
              <a:t>by substituting </a:t>
            </a:r>
            <a:r>
              <a:rPr lang="en-US" sz="2400" b="1" i="1" dirty="0">
                <a:solidFill>
                  <a:prstClr val="black"/>
                </a:solidFill>
              </a:rPr>
              <a:t>XXs with XYs)!</a:t>
            </a:r>
          </a:p>
          <a:p>
            <a:endParaRPr lang="en-US" dirty="0">
              <a:solidFill>
                <a:prstClr val="black"/>
              </a:solidFill>
            </a:endParaRPr>
          </a:p>
        </p:txBody>
      </p:sp>
    </p:spTree>
    <p:extLst>
      <p:ext uri="{BB962C8B-B14F-4D97-AF65-F5344CB8AC3E}">
        <p14:creationId xmlns:p14="http://schemas.microsoft.com/office/powerpoint/2010/main" val="442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prstClr val="black"/>
                </a:solidFill>
              </a:rPr>
              <a:t>Proposal:  1951-53</a:t>
            </a:r>
            <a:endParaRPr lang="en-US" dirty="0">
              <a:solidFill>
                <a:prstClr val="black"/>
              </a:solidFill>
            </a:endParaRPr>
          </a:p>
        </p:txBody>
      </p:sp>
      <p:sp>
        <p:nvSpPr>
          <p:cNvPr id="4" name="TextBox 3"/>
          <p:cNvSpPr txBox="1"/>
          <p:nvPr/>
        </p:nvSpPr>
        <p:spPr>
          <a:xfrm>
            <a:off x="55652" y="990600"/>
            <a:ext cx="8935948"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prstClr val="black"/>
                </a:solidFill>
              </a:rPr>
              <a:t>George Valley and Jay Forrester of MIT propose:</a:t>
            </a:r>
          </a:p>
          <a:p>
            <a:pPr marL="742950" lvl="1" indent="-285750">
              <a:buFont typeface="Arial" panose="020B0604020202020204" pitchFamily="34" charset="0"/>
              <a:buChar char="•"/>
            </a:pPr>
            <a:r>
              <a:rPr lang="en-US" sz="2000" dirty="0" smtClean="0">
                <a:solidFill>
                  <a:prstClr val="black"/>
                </a:solidFill>
              </a:rPr>
              <a:t>A net of radars and other data sources, along with computers,</a:t>
            </a:r>
          </a:p>
          <a:p>
            <a:pPr marL="742950" lvl="1" indent="-285750">
              <a:buFont typeface="Arial" panose="020B0604020202020204" pitchFamily="34" charset="0"/>
              <a:buChar char="•"/>
            </a:pPr>
            <a:r>
              <a:rPr lang="en-US" sz="2000" dirty="0" smtClean="0">
                <a:solidFill>
                  <a:prstClr val="black"/>
                </a:solidFill>
              </a:rPr>
              <a:t>That receive radar and additional information to detect and track aircraft,</a:t>
            </a:r>
          </a:p>
          <a:p>
            <a:pPr marL="742950" lvl="1" indent="-285750">
              <a:buFont typeface="Arial" panose="020B0604020202020204" pitchFamily="34" charset="0"/>
              <a:buChar char="•"/>
            </a:pPr>
            <a:r>
              <a:rPr lang="en-US" sz="2000" dirty="0" smtClean="0">
                <a:solidFill>
                  <a:prstClr val="black"/>
                </a:solidFill>
              </a:rPr>
              <a:t>Process such data to depict the total challenge to confront militarily,</a:t>
            </a:r>
          </a:p>
          <a:p>
            <a:pPr marL="742950" lvl="1" indent="-285750">
              <a:buFont typeface="Arial" panose="020B0604020202020204" pitchFamily="34" charset="0"/>
              <a:buChar char="•"/>
            </a:pPr>
            <a:r>
              <a:rPr lang="en-US" sz="2000" dirty="0" smtClean="0">
                <a:solidFill>
                  <a:prstClr val="black"/>
                </a:solidFill>
              </a:rPr>
              <a:t>Then guide weapons to destroy incoming enemy munitions.</a:t>
            </a:r>
          </a:p>
          <a:p>
            <a:pPr marL="285750" indent="-285750">
              <a:buFont typeface="Arial" panose="020B0604020202020204" pitchFamily="34" charset="0"/>
              <a:buChar char="•"/>
            </a:pPr>
            <a:r>
              <a:rPr lang="en-US" sz="2000" dirty="0" smtClean="0">
                <a:solidFill>
                  <a:prstClr val="black"/>
                </a:solidFill>
              </a:rPr>
              <a:t>Wow!  Ambitious!  Their vision became SAGE (Semi-Automatic Ground Environment), first prototyped as XD-1 at MIT Lincoln Labs in 1954.</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0775" y="3227321"/>
            <a:ext cx="3324225" cy="2469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4800" y="5943600"/>
            <a:ext cx="8534400" cy="707886"/>
          </a:xfrm>
          <a:prstGeom prst="rect">
            <a:avLst/>
          </a:prstGeom>
          <a:noFill/>
        </p:spPr>
        <p:txBody>
          <a:bodyPr wrap="square" rtlCol="0">
            <a:spAutoFit/>
          </a:bodyPr>
          <a:lstStyle/>
          <a:p>
            <a:r>
              <a:rPr lang="en-US" dirty="0" smtClean="0">
                <a:solidFill>
                  <a:prstClr val="black"/>
                </a:solidFill>
              </a:rPr>
              <a:t>Hmmm...seems like a lot of “things” “netted” together.  </a:t>
            </a:r>
            <a:r>
              <a:rPr lang="en-US" sz="2000" b="1" dirty="0" smtClean="0">
                <a:solidFill>
                  <a:prstClr val="black"/>
                </a:solidFill>
              </a:rPr>
              <a:t>That’s why “t=0” of the </a:t>
            </a:r>
            <a:r>
              <a:rPr lang="en-US" sz="2000" b="1" dirty="0" err="1" smtClean="0">
                <a:solidFill>
                  <a:prstClr val="black"/>
                </a:solidFill>
              </a:rPr>
              <a:t>IoT</a:t>
            </a:r>
            <a:r>
              <a:rPr lang="en-US" sz="2000" b="1" dirty="0" smtClean="0">
                <a:solidFill>
                  <a:prstClr val="black"/>
                </a:solidFill>
              </a:rPr>
              <a:t> began back then!</a:t>
            </a:r>
            <a:endParaRPr lang="en-US" b="1" dirty="0">
              <a:solidFill>
                <a:prstClr val="black"/>
              </a:solidFill>
            </a:endParaRPr>
          </a:p>
        </p:txBody>
      </p:sp>
    </p:spTree>
    <p:extLst>
      <p:ext uri="{BB962C8B-B14F-4D97-AF65-F5344CB8AC3E}">
        <p14:creationId xmlns:p14="http://schemas.microsoft.com/office/powerpoint/2010/main" val="395920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098"/>
                                        </p:tgtEl>
                                        <p:attrNameLst>
                                          <p:attrName>style.visibility</p:attrName>
                                        </p:attrNameLst>
                                      </p:cBhvr>
                                      <p:to>
                                        <p:strVal val="visible"/>
                                      </p:to>
                                    </p:set>
                                    <p:anim calcmode="lin" valueType="num">
                                      <p:cBhvr>
                                        <p:cTn id="43" dur="500" fill="hold"/>
                                        <p:tgtEl>
                                          <p:spTgt spid="4098"/>
                                        </p:tgtEl>
                                        <p:attrNameLst>
                                          <p:attrName>ppt_w</p:attrName>
                                        </p:attrNameLst>
                                      </p:cBhvr>
                                      <p:tavLst>
                                        <p:tav tm="0">
                                          <p:val>
                                            <p:fltVal val="0"/>
                                          </p:val>
                                        </p:tav>
                                        <p:tav tm="100000">
                                          <p:val>
                                            <p:strVal val="#ppt_w"/>
                                          </p:val>
                                        </p:tav>
                                      </p:tavLst>
                                    </p:anim>
                                    <p:anim calcmode="lin" valueType="num">
                                      <p:cBhvr>
                                        <p:cTn id="44" dur="500" fill="hold"/>
                                        <p:tgtEl>
                                          <p:spTgt spid="4098"/>
                                        </p:tgtEl>
                                        <p:attrNameLst>
                                          <p:attrName>ppt_h</p:attrName>
                                        </p:attrNameLst>
                                      </p:cBhvr>
                                      <p:tavLst>
                                        <p:tav tm="0">
                                          <p:val>
                                            <p:fltVal val="0"/>
                                          </p:val>
                                        </p:tav>
                                        <p:tav tm="100000">
                                          <p:val>
                                            <p:strVal val="#ppt_h"/>
                                          </p:val>
                                        </p:tav>
                                      </p:tavLst>
                                    </p:anim>
                                    <p:animEffect transition="in" filter="fade">
                                      <p:cBhvr>
                                        <p:cTn id="45" dur="500"/>
                                        <p:tgtEl>
                                          <p:spTgt spid="4098"/>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idx="4294967295"/>
          </p:nvPr>
        </p:nvSpPr>
        <p:spPr>
          <a:xfrm>
            <a:off x="457200" y="0"/>
            <a:ext cx="8229600" cy="1143000"/>
          </a:xfrm>
        </p:spPr>
        <p:txBody>
          <a:bodyPr rtlCol="0">
            <a:normAutofit fontScale="90000"/>
          </a:bodyPr>
          <a:lstStyle/>
          <a:p>
            <a:pPr eaLnBrk="1" fontAlgn="auto" hangingPunct="1">
              <a:spcAft>
                <a:spcPts val="0"/>
              </a:spcAft>
              <a:defRPr/>
            </a:pPr>
            <a:r>
              <a:rPr lang="en-US" sz="3600" i="1" u="sng" dirty="0"/>
              <a:t>1953</a:t>
            </a:r>
            <a:br>
              <a:rPr lang="en-US" sz="3600" i="1" u="sng" dirty="0"/>
            </a:br>
            <a:r>
              <a:rPr lang="en-US" sz="3600" dirty="0"/>
              <a:t>Project Sage – IBM/MIT</a:t>
            </a:r>
            <a:endParaRPr lang="en-US" sz="3600" i="1" u="sng" dirty="0"/>
          </a:p>
        </p:txBody>
      </p:sp>
      <p:pic>
        <p:nvPicPr>
          <p:cNvPr id="11267" name="Picture 3" descr="G:\sage_bb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58875"/>
            <a:ext cx="6896100" cy="547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657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lstStyle/>
          <a:p>
            <a:r>
              <a:rPr lang="en-US" dirty="0" smtClean="0"/>
              <a:t>Setup</a:t>
            </a:r>
            <a:endParaRPr lang="en-US" dirty="0"/>
          </a:p>
        </p:txBody>
      </p:sp>
    </p:spTree>
    <p:extLst>
      <p:ext uri="{BB962C8B-B14F-4D97-AF65-F5344CB8AC3E}">
        <p14:creationId xmlns:p14="http://schemas.microsoft.com/office/powerpoint/2010/main" val="22979642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6146" name="Picture 2" descr="Built by IBM in the 1950s, the Semi-Automatic Ground Environment (SAGE) computers were used in an early U.S. air defense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752600"/>
            <a:ext cx="5309870" cy="4305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SAGE Console (1954)</a:t>
            </a:r>
            <a:endParaRPr lang="en-US"/>
          </a:p>
        </p:txBody>
      </p:sp>
      <p:cxnSp>
        <p:nvCxnSpPr>
          <p:cNvPr id="4" name="Straight Arrow Connector 3"/>
          <p:cNvCxnSpPr/>
          <p:nvPr/>
        </p:nvCxnSpPr>
        <p:spPr>
          <a:xfrm>
            <a:off x="1219200" y="1981200"/>
            <a:ext cx="1143000" cy="1219200"/>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flipV="1">
            <a:off x="4343400" y="4267200"/>
            <a:ext cx="3962400" cy="1600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148" name="Picture 4" descr="ken olsen head 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752600"/>
            <a:ext cx="1685925" cy="18478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315200" y="3581400"/>
            <a:ext cx="1685924" cy="369332"/>
          </a:xfrm>
          <a:prstGeom prst="rect">
            <a:avLst/>
          </a:prstGeom>
          <a:noFill/>
        </p:spPr>
        <p:txBody>
          <a:bodyPr wrap="square" rtlCol="0">
            <a:spAutoFit/>
          </a:bodyPr>
          <a:lstStyle/>
          <a:p>
            <a:r>
              <a:rPr lang="en-US" smtClean="0">
                <a:solidFill>
                  <a:prstClr val="black"/>
                </a:solidFill>
              </a:rPr>
              <a:t>      Ken Olsen</a:t>
            </a:r>
            <a:endParaRPr lang="en-US">
              <a:solidFill>
                <a:prstClr val="black"/>
              </a:solidFill>
            </a:endParaRPr>
          </a:p>
        </p:txBody>
      </p:sp>
    </p:spTree>
    <p:extLst>
      <p:ext uri="{BB962C8B-B14F-4D97-AF65-F5344CB8AC3E}">
        <p14:creationId xmlns:p14="http://schemas.microsoft.com/office/powerpoint/2010/main" val="260622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nodeType="withEffect">
                                  <p:stCondLst>
                                    <p:cond delay="0"/>
                                  </p:stCondLst>
                                  <p:childTnLst>
                                    <p:set>
                                      <p:cBhvr>
                                        <p:cTn id="23" dur="1" fill="hold">
                                          <p:stCondLst>
                                            <p:cond delay="0"/>
                                          </p:stCondLst>
                                        </p:cTn>
                                        <p:tgtEl>
                                          <p:spTgt spid="6148"/>
                                        </p:tgtEl>
                                        <p:attrNameLst>
                                          <p:attrName>style.visibility</p:attrName>
                                        </p:attrNameLst>
                                      </p:cBhvr>
                                      <p:to>
                                        <p:strVal val="visible"/>
                                      </p:to>
                                    </p:set>
                                    <p:anim calcmode="lin" valueType="num">
                                      <p:cBhvr>
                                        <p:cTn id="24" dur="500" fill="hold"/>
                                        <p:tgtEl>
                                          <p:spTgt spid="6148"/>
                                        </p:tgtEl>
                                        <p:attrNameLst>
                                          <p:attrName>ppt_w</p:attrName>
                                        </p:attrNameLst>
                                      </p:cBhvr>
                                      <p:tavLst>
                                        <p:tav tm="0">
                                          <p:val>
                                            <p:fltVal val="0"/>
                                          </p:val>
                                        </p:tav>
                                        <p:tav tm="100000">
                                          <p:val>
                                            <p:strVal val="#ppt_w"/>
                                          </p:val>
                                        </p:tav>
                                      </p:tavLst>
                                    </p:anim>
                                    <p:anim calcmode="lin" valueType="num">
                                      <p:cBhvr>
                                        <p:cTn id="25" dur="500" fill="hold"/>
                                        <p:tgtEl>
                                          <p:spTgt spid="6148"/>
                                        </p:tgtEl>
                                        <p:attrNameLst>
                                          <p:attrName>ppt_h</p:attrName>
                                        </p:attrNameLst>
                                      </p:cBhvr>
                                      <p:tavLst>
                                        <p:tav tm="0">
                                          <p:val>
                                            <p:fltVal val="0"/>
                                          </p:val>
                                        </p:tav>
                                        <p:tav tm="100000">
                                          <p:val>
                                            <p:strVal val="#ppt_h"/>
                                          </p:val>
                                        </p:tav>
                                      </p:tavLst>
                                    </p:anim>
                                    <p:animEffect transition="in" filter="fade">
                                      <p:cBhvr>
                                        <p:cTn id="26"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90600"/>
            <a:ext cx="7089775" cy="572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1143000"/>
          </a:xfrm>
        </p:spPr>
        <p:txBody>
          <a:bodyPr/>
          <a:lstStyle/>
          <a:p>
            <a:r>
              <a:rPr lang="en-US" dirty="0" smtClean="0"/>
              <a:t>AN/FSQ-7 Architecture</a:t>
            </a:r>
            <a:endParaRPr lang="en-US" dirty="0"/>
          </a:p>
        </p:txBody>
      </p:sp>
      <p:sp>
        <p:nvSpPr>
          <p:cNvPr id="3" name="Oval 2"/>
          <p:cNvSpPr/>
          <p:nvPr/>
        </p:nvSpPr>
        <p:spPr>
          <a:xfrm>
            <a:off x="4267200" y="2133600"/>
            <a:ext cx="4724400" cy="419100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smtClean="0">
                <a:solidFill>
                  <a:prstClr val="black"/>
                </a:solidFill>
              </a:rPr>
              <a:t>The World’s First</a:t>
            </a:r>
          </a:p>
          <a:p>
            <a:pPr algn="ctr"/>
            <a:r>
              <a:rPr lang="en-US" sz="2400" b="1" u="sng" dirty="0" smtClean="0">
                <a:solidFill>
                  <a:prstClr val="black"/>
                </a:solidFill>
              </a:rPr>
              <a:t> Parallel Computer!</a:t>
            </a:r>
          </a:p>
          <a:p>
            <a:pPr algn="ctr"/>
            <a:endParaRPr lang="en-US" sz="2400" b="1" u="sng" dirty="0">
              <a:solidFill>
                <a:prstClr val="black"/>
              </a:solidFill>
            </a:endParaRPr>
          </a:p>
          <a:p>
            <a:pPr algn="ctr"/>
            <a:r>
              <a:rPr lang="en-US" sz="2800" dirty="0" smtClean="0">
                <a:solidFill>
                  <a:prstClr val="black"/>
                </a:solidFill>
              </a:rPr>
              <a:t>x = </a:t>
            </a:r>
            <a:r>
              <a:rPr lang="el-GR" sz="2800" dirty="0" smtClean="0">
                <a:solidFill>
                  <a:prstClr val="black"/>
                </a:solidFill>
              </a:rPr>
              <a:t>ρ</a:t>
            </a:r>
            <a:r>
              <a:rPr lang="en-US" sz="2800" dirty="0" smtClean="0">
                <a:solidFill>
                  <a:prstClr val="black"/>
                </a:solidFill>
              </a:rPr>
              <a:t> cos </a:t>
            </a:r>
            <a:r>
              <a:rPr lang="en-US" sz="2800" dirty="0" smtClean="0">
                <a:solidFill>
                  <a:prstClr val="black"/>
                </a:solidFill>
                <a:sym typeface="Symbol"/>
              </a:rPr>
              <a:t></a:t>
            </a:r>
          </a:p>
          <a:p>
            <a:pPr algn="ctr"/>
            <a:r>
              <a:rPr lang="en-US" sz="2800" dirty="0" smtClean="0">
                <a:solidFill>
                  <a:prstClr val="black"/>
                </a:solidFill>
                <a:sym typeface="Symbol"/>
              </a:rPr>
              <a:t>y = </a:t>
            </a:r>
            <a:r>
              <a:rPr lang="el-GR" sz="2800" dirty="0">
                <a:solidFill>
                  <a:prstClr val="black"/>
                </a:solidFill>
              </a:rPr>
              <a:t>ρ</a:t>
            </a:r>
            <a:r>
              <a:rPr lang="en-US" sz="2800" dirty="0">
                <a:solidFill>
                  <a:prstClr val="black"/>
                </a:solidFill>
              </a:rPr>
              <a:t> </a:t>
            </a:r>
            <a:r>
              <a:rPr lang="en-US" sz="2800" dirty="0" smtClean="0">
                <a:solidFill>
                  <a:prstClr val="black"/>
                </a:solidFill>
              </a:rPr>
              <a:t>sin </a:t>
            </a:r>
            <a:r>
              <a:rPr lang="en-US" sz="2800" dirty="0">
                <a:solidFill>
                  <a:prstClr val="black"/>
                </a:solidFill>
                <a:sym typeface="Symbol"/>
              </a:rPr>
              <a:t></a:t>
            </a:r>
          </a:p>
          <a:p>
            <a:pPr algn="ctr"/>
            <a:endParaRPr lang="en-US" sz="2400" dirty="0">
              <a:solidFill>
                <a:prstClr val="black"/>
              </a:solidFill>
            </a:endParaRPr>
          </a:p>
        </p:txBody>
      </p:sp>
    </p:spTree>
    <p:extLst>
      <p:ext uri="{BB962C8B-B14F-4D97-AF65-F5344CB8AC3E}">
        <p14:creationId xmlns:p14="http://schemas.microsoft.com/office/powerpoint/2010/main" val="429106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mtClean="0"/>
              <a:t>SAGE XD1 AN/FSQ-7 </a:t>
            </a:r>
            <a:r>
              <a:rPr lang="en-US" dirty="0" smtClean="0"/>
              <a:t>Instruction Set</a:t>
            </a:r>
            <a:endParaRPr lang="en-US" dirty="0"/>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726" y="914400"/>
            <a:ext cx="6516474" cy="4845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5800" y="5791200"/>
            <a:ext cx="7772400" cy="707886"/>
          </a:xfrm>
          <a:prstGeom prst="rect">
            <a:avLst/>
          </a:prstGeom>
          <a:noFill/>
        </p:spPr>
        <p:txBody>
          <a:bodyPr wrap="square" rtlCol="0">
            <a:spAutoFit/>
          </a:bodyPr>
          <a:lstStyle/>
          <a:p>
            <a:r>
              <a:rPr lang="en-US" sz="2000" b="1" i="1" smtClean="0">
                <a:solidFill>
                  <a:srgbClr val="FF0000"/>
                </a:solidFill>
                <a:latin typeface="Comic Sans MS" panose="030F0702030302020204" pitchFamily="66" charset="0"/>
              </a:rPr>
              <a:t>In 1955, I was able to use the above parallel instruction set to calculate pi(</a:t>
            </a:r>
            <a:r>
              <a:rPr lang="en-US" sz="2000" b="1" i="1" smtClean="0">
                <a:solidFill>
                  <a:srgbClr val="FF0000"/>
                </a:solidFill>
                <a:latin typeface="Comic Sans MS" panose="030F0702030302020204" pitchFamily="66" charset="0"/>
                <a:sym typeface="Symbol"/>
              </a:rPr>
              <a:t>) to ~1500 decimal places, but...</a:t>
            </a:r>
            <a:endParaRPr lang="en-US" b="1" i="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89567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smtClean="0"/>
              <a:t>It’s 2018 </a:t>
            </a:r>
            <a:r>
              <a:rPr lang="en-US" b="1" dirty="0" smtClean="0"/>
              <a:t>= SAGE </a:t>
            </a:r>
            <a:r>
              <a:rPr lang="en-US" b="1" smtClean="0"/>
              <a:t>+ 65 </a:t>
            </a:r>
            <a:r>
              <a:rPr lang="en-US" b="1" dirty="0" smtClean="0"/>
              <a:t>Years</a:t>
            </a:r>
            <a:endParaRPr lang="en-US" b="1" dirty="0"/>
          </a:p>
        </p:txBody>
      </p:sp>
      <p:sp>
        <p:nvSpPr>
          <p:cNvPr id="3" name="TextBox 2"/>
          <p:cNvSpPr txBox="1"/>
          <p:nvPr/>
        </p:nvSpPr>
        <p:spPr>
          <a:xfrm>
            <a:off x="457200" y="838200"/>
            <a:ext cx="8305800" cy="954107"/>
          </a:xfrm>
          <a:prstGeom prst="rect">
            <a:avLst/>
          </a:prstGeom>
          <a:noFill/>
        </p:spPr>
        <p:txBody>
          <a:bodyPr wrap="square" rtlCol="0">
            <a:spAutoFit/>
          </a:bodyPr>
          <a:lstStyle/>
          <a:p>
            <a:r>
              <a:rPr lang="en-US" sz="2800" b="1" i="1" dirty="0" smtClean="0">
                <a:solidFill>
                  <a:prstClr val="black"/>
                </a:solidFill>
              </a:rPr>
              <a:t>Is the </a:t>
            </a:r>
            <a:r>
              <a:rPr lang="en-US" sz="2800" b="1" i="1" dirty="0" err="1" smtClean="0">
                <a:solidFill>
                  <a:prstClr val="black"/>
                </a:solidFill>
              </a:rPr>
              <a:t>IoT</a:t>
            </a:r>
            <a:r>
              <a:rPr lang="en-US" sz="2800" b="1" i="1" dirty="0" smtClean="0">
                <a:solidFill>
                  <a:prstClr val="black"/>
                </a:solidFill>
              </a:rPr>
              <a:t> of today any different from the </a:t>
            </a:r>
            <a:r>
              <a:rPr lang="en-US" sz="2800" b="1" i="1" dirty="0" err="1" smtClean="0">
                <a:solidFill>
                  <a:prstClr val="black"/>
                </a:solidFill>
              </a:rPr>
              <a:t>IoT</a:t>
            </a:r>
            <a:r>
              <a:rPr lang="en-US" sz="2800" b="1" i="1" dirty="0" smtClean="0">
                <a:solidFill>
                  <a:prstClr val="black"/>
                </a:solidFill>
              </a:rPr>
              <a:t> of SAGE?</a:t>
            </a:r>
          </a:p>
          <a:p>
            <a:r>
              <a:rPr lang="en-US" sz="2800" b="1" i="1" dirty="0" smtClean="0">
                <a:solidFill>
                  <a:prstClr val="black"/>
                </a:solidFill>
              </a:rPr>
              <a:t>I.E., Does Ecclesiastes 1:9 Hold?  Depends...</a:t>
            </a:r>
            <a:endParaRPr lang="en-US" sz="2000" b="1" i="1" dirty="0">
              <a:solidFill>
                <a:prstClr val="black"/>
              </a:solidFill>
            </a:endParaRPr>
          </a:p>
        </p:txBody>
      </p:sp>
      <p:sp>
        <p:nvSpPr>
          <p:cNvPr id="4" name="TextBox 3"/>
          <p:cNvSpPr txBox="1"/>
          <p:nvPr/>
        </p:nvSpPr>
        <p:spPr>
          <a:xfrm>
            <a:off x="567070" y="3352800"/>
            <a:ext cx="8077200" cy="3170099"/>
          </a:xfrm>
          <a:prstGeom prst="rect">
            <a:avLst/>
          </a:prstGeom>
          <a:noFill/>
        </p:spPr>
        <p:txBody>
          <a:bodyPr wrap="square" rtlCol="0">
            <a:spAutoFit/>
          </a:bodyPr>
          <a:lstStyle/>
          <a:p>
            <a:pPr marL="285750" indent="-285750">
              <a:buFontTx/>
              <a:buChar char="-"/>
            </a:pPr>
            <a:r>
              <a:rPr lang="en-US" sz="2000" dirty="0" smtClean="0">
                <a:solidFill>
                  <a:prstClr val="black"/>
                </a:solidFill>
              </a:rPr>
              <a:t>Weighed 250 tons</a:t>
            </a:r>
          </a:p>
          <a:p>
            <a:pPr marL="285750" indent="-285750">
              <a:buFontTx/>
              <a:buChar char="-"/>
            </a:pPr>
            <a:r>
              <a:rPr lang="en-US" sz="2000" dirty="0" smtClean="0">
                <a:solidFill>
                  <a:prstClr val="black"/>
                </a:solidFill>
              </a:rPr>
              <a:t>Consumed 3 MW</a:t>
            </a:r>
          </a:p>
          <a:p>
            <a:pPr marL="285750" indent="-285750">
              <a:buFontTx/>
              <a:buChar char="-"/>
            </a:pPr>
            <a:r>
              <a:rPr lang="en-US" sz="2000" dirty="0" smtClean="0">
                <a:solidFill>
                  <a:prstClr val="black"/>
                </a:solidFill>
              </a:rPr>
              <a:t>60,000 vacuum tubes</a:t>
            </a:r>
          </a:p>
          <a:p>
            <a:pPr marL="285750" indent="-285750">
              <a:buFontTx/>
              <a:buChar char="-"/>
            </a:pPr>
            <a:r>
              <a:rPr lang="en-US" sz="2000" dirty="0" smtClean="0">
                <a:solidFill>
                  <a:prstClr val="black"/>
                </a:solidFill>
              </a:rPr>
              <a:t>75,000 instructions per second (6 µsec/memory cycle)</a:t>
            </a:r>
          </a:p>
          <a:p>
            <a:pPr marL="285750" indent="-285750">
              <a:buFontTx/>
              <a:buChar char="-"/>
            </a:pPr>
            <a:r>
              <a:rPr lang="en-US" sz="2000" dirty="0" smtClean="0">
                <a:solidFill>
                  <a:prstClr val="black"/>
                </a:solidFill>
              </a:rPr>
              <a:t>3</a:t>
            </a:r>
            <a:r>
              <a:rPr lang="en-US" sz="2000" baseline="30000" dirty="0" smtClean="0">
                <a:solidFill>
                  <a:prstClr val="black"/>
                </a:solidFill>
              </a:rPr>
              <a:t>rd</a:t>
            </a:r>
            <a:r>
              <a:rPr lang="en-US" sz="2000" dirty="0" smtClean="0">
                <a:solidFill>
                  <a:prstClr val="black"/>
                </a:solidFill>
              </a:rPr>
              <a:t> class phone linkage: (400-3400 Hz)</a:t>
            </a:r>
          </a:p>
          <a:p>
            <a:pPr marL="285750" indent="-285750">
              <a:buFontTx/>
              <a:buChar char="-"/>
            </a:pPr>
            <a:r>
              <a:rPr lang="en-US" sz="2000" dirty="0" smtClean="0">
                <a:solidFill>
                  <a:prstClr val="black"/>
                </a:solidFill>
              </a:rPr>
              <a:t>IBM card reader, card punch, line printer, magnetic tape units</a:t>
            </a:r>
          </a:p>
          <a:p>
            <a:pPr marL="285750" indent="-285750">
              <a:buFontTx/>
              <a:buChar char="-"/>
            </a:pPr>
            <a:r>
              <a:rPr lang="en-US" sz="2000" dirty="0" smtClean="0">
                <a:solidFill>
                  <a:prstClr val="black"/>
                </a:solidFill>
              </a:rPr>
              <a:t>70,000 15-bit words of magnetic core RAM</a:t>
            </a:r>
          </a:p>
          <a:p>
            <a:pPr marL="285750" indent="-285750">
              <a:buFontTx/>
              <a:buChar char="-"/>
            </a:pPr>
            <a:r>
              <a:rPr lang="en-US" sz="2000" dirty="0" smtClean="0">
                <a:solidFill>
                  <a:prstClr val="black"/>
                </a:solidFill>
              </a:rPr>
              <a:t>100,000 15-bit words of magnetic drum SATA storage</a:t>
            </a:r>
          </a:p>
          <a:p>
            <a:pPr marL="285750" indent="-285750">
              <a:buFontTx/>
              <a:buChar char="-"/>
            </a:pPr>
            <a:r>
              <a:rPr lang="en-US" sz="2000" dirty="0" smtClean="0">
                <a:solidFill>
                  <a:prstClr val="black"/>
                </a:solidFill>
              </a:rPr>
              <a:t>&gt; 50 CRT display consoles, keyboards, light guns</a:t>
            </a:r>
          </a:p>
          <a:p>
            <a:pPr marL="285750" indent="-285750">
              <a:buFontTx/>
              <a:buChar char="-"/>
            </a:pPr>
            <a:r>
              <a:rPr lang="en-US" sz="2000" dirty="0" smtClean="0">
                <a:solidFill>
                  <a:prstClr val="black"/>
                </a:solidFill>
              </a:rPr>
              <a:t>Total Cost of NORAD:  10x10^9 USD</a:t>
            </a:r>
          </a:p>
        </p:txBody>
      </p:sp>
      <p:grpSp>
        <p:nvGrpSpPr>
          <p:cNvPr id="6" name="Group 5"/>
          <p:cNvGrpSpPr/>
          <p:nvPr/>
        </p:nvGrpSpPr>
        <p:grpSpPr>
          <a:xfrm>
            <a:off x="838200" y="1828800"/>
            <a:ext cx="5181600" cy="1465077"/>
            <a:chOff x="838200" y="1944707"/>
            <a:chExt cx="5181600" cy="1465077"/>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44707"/>
              <a:ext cx="3352800" cy="1465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8200" y="2263914"/>
              <a:ext cx="1600200" cy="707886"/>
            </a:xfrm>
            <a:prstGeom prst="rect">
              <a:avLst/>
            </a:prstGeom>
            <a:noFill/>
          </p:spPr>
          <p:txBody>
            <a:bodyPr wrap="square" rtlCol="0">
              <a:spAutoFit/>
            </a:bodyPr>
            <a:lstStyle/>
            <a:p>
              <a:pPr algn="ctr"/>
              <a:r>
                <a:rPr lang="en-US" sz="2000" b="1" dirty="0" smtClean="0">
                  <a:solidFill>
                    <a:prstClr val="black"/>
                  </a:solidFill>
                </a:rPr>
                <a:t>SAGE</a:t>
              </a:r>
            </a:p>
            <a:p>
              <a:pPr algn="ctr"/>
              <a:r>
                <a:rPr lang="en-US" sz="2000" b="1" dirty="0" smtClean="0">
                  <a:solidFill>
                    <a:prstClr val="black"/>
                  </a:solidFill>
                </a:rPr>
                <a:t>AN/FSQ-7</a:t>
              </a:r>
              <a:endParaRPr lang="en-US" sz="2000" b="1" dirty="0">
                <a:solidFill>
                  <a:prstClr val="black"/>
                </a:solidFill>
              </a:endParaRPr>
            </a:p>
          </p:txBody>
        </p:sp>
      </p:grpSp>
      <p:sp>
        <p:nvSpPr>
          <p:cNvPr id="7" name="TextBox 6"/>
          <p:cNvSpPr txBox="1"/>
          <p:nvPr/>
        </p:nvSpPr>
        <p:spPr>
          <a:xfrm>
            <a:off x="228600" y="6248400"/>
            <a:ext cx="1365831" cy="584775"/>
          </a:xfrm>
          <a:prstGeom prst="rect">
            <a:avLst/>
          </a:prstGeom>
          <a:noFill/>
        </p:spPr>
        <p:txBody>
          <a:bodyPr wrap="square" rtlCol="0">
            <a:spAutoFit/>
          </a:bodyPr>
          <a:lstStyle/>
          <a:p>
            <a:r>
              <a:rPr lang="en-US" sz="3200" b="1" dirty="0" smtClean="0">
                <a:solidFill>
                  <a:prstClr val="black"/>
                </a:solidFill>
              </a:rPr>
              <a:t>wow!</a:t>
            </a:r>
            <a:endParaRPr lang="en-US" sz="3200" b="1" dirty="0">
              <a:solidFill>
                <a:prstClr val="black"/>
              </a:solidFill>
            </a:endParaRPr>
          </a:p>
        </p:txBody>
      </p:sp>
    </p:spTree>
    <p:extLst>
      <p:ext uri="{BB962C8B-B14F-4D97-AF65-F5344CB8AC3E}">
        <p14:creationId xmlns:p14="http://schemas.microsoft.com/office/powerpoint/2010/main" val="2220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1000" fill="hold"/>
                                        <p:tgtEl>
                                          <p:spTgt spid="7"/>
                                        </p:tgtEl>
                                        <p:attrNameLst>
                                          <p:attrName>ppt_w</p:attrName>
                                        </p:attrNameLst>
                                      </p:cBhvr>
                                      <p:tavLst>
                                        <p:tav tm="0">
                                          <p:val>
                                            <p:fltVal val="0"/>
                                          </p:val>
                                        </p:tav>
                                        <p:tav tm="100000">
                                          <p:val>
                                            <p:strVal val="#ppt_w"/>
                                          </p:val>
                                        </p:tav>
                                      </p:tavLst>
                                    </p:anim>
                                    <p:anim calcmode="lin" valueType="num">
                                      <p:cBhvr>
                                        <p:cTn id="54" dur="1000" fill="hold"/>
                                        <p:tgtEl>
                                          <p:spTgt spid="7"/>
                                        </p:tgtEl>
                                        <p:attrNameLst>
                                          <p:attrName>ppt_h</p:attrName>
                                        </p:attrNameLst>
                                      </p:cBhvr>
                                      <p:tavLst>
                                        <p:tav tm="0">
                                          <p:val>
                                            <p:fltVal val="0"/>
                                          </p:val>
                                        </p:tav>
                                        <p:tav tm="100000">
                                          <p:val>
                                            <p:strVal val="#ppt_h"/>
                                          </p:val>
                                        </p:tav>
                                      </p:tavLst>
                                    </p:anim>
                                    <p:anim calcmode="lin" valueType="num">
                                      <p:cBhvr>
                                        <p:cTn id="55" dur="1000" fill="hold"/>
                                        <p:tgtEl>
                                          <p:spTgt spid="7"/>
                                        </p:tgtEl>
                                        <p:attrNameLst>
                                          <p:attrName>style.rotation</p:attrName>
                                        </p:attrNameLst>
                                      </p:cBhvr>
                                      <p:tavLst>
                                        <p:tav tm="0">
                                          <p:val>
                                            <p:fltVal val="90"/>
                                          </p:val>
                                        </p:tav>
                                        <p:tav tm="100000">
                                          <p:val>
                                            <p:fltVal val="0"/>
                                          </p:val>
                                        </p:tav>
                                      </p:tavLst>
                                    </p:anim>
                                    <p:animEffect transition="in" filter="fade">
                                      <p:cBhvr>
                                        <p:cTn id="5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Now We Have!</a:t>
            </a:r>
            <a:endParaRPr lang="en-US" dirty="0"/>
          </a:p>
        </p:txBody>
      </p:sp>
      <p:sp>
        <p:nvSpPr>
          <p:cNvPr id="4" name="TextBox 3"/>
          <p:cNvSpPr txBox="1"/>
          <p:nvPr/>
        </p:nvSpPr>
        <p:spPr>
          <a:xfrm>
            <a:off x="533400" y="990600"/>
            <a:ext cx="7924800" cy="584775"/>
          </a:xfrm>
          <a:prstGeom prst="rect">
            <a:avLst/>
          </a:prstGeom>
          <a:noFill/>
        </p:spPr>
        <p:txBody>
          <a:bodyPr wrap="square" rtlCol="0">
            <a:spAutoFit/>
          </a:bodyPr>
          <a:lstStyle/>
          <a:p>
            <a:pPr algn="ctr"/>
            <a:r>
              <a:rPr lang="en-US" sz="3200" dirty="0" smtClean="0">
                <a:solidFill>
                  <a:prstClr val="black"/>
                </a:solidFill>
              </a:rPr>
              <a:t>Our </a:t>
            </a:r>
            <a:r>
              <a:rPr lang="en-US" sz="3200" dirty="0" err="1" smtClean="0">
                <a:solidFill>
                  <a:prstClr val="black"/>
                </a:solidFill>
              </a:rPr>
              <a:t>iToys</a:t>
            </a:r>
            <a:r>
              <a:rPr lang="en-US" sz="3200" dirty="0" smtClean="0">
                <a:solidFill>
                  <a:prstClr val="black"/>
                </a:solidFill>
              </a:rPr>
              <a:t> + Wireless + The Cloud</a:t>
            </a:r>
            <a:endParaRPr lang="en-US" sz="3200" dirty="0">
              <a:solidFill>
                <a:prstClr val="black"/>
              </a:solidFill>
            </a:endParaRPr>
          </a:p>
        </p:txBody>
      </p:sp>
      <p:grpSp>
        <p:nvGrpSpPr>
          <p:cNvPr id="8" name="Group 7"/>
          <p:cNvGrpSpPr/>
          <p:nvPr/>
        </p:nvGrpSpPr>
        <p:grpSpPr>
          <a:xfrm>
            <a:off x="1295400" y="1673779"/>
            <a:ext cx="6984544" cy="2593421"/>
            <a:chOff x="1295400" y="1673779"/>
            <a:chExt cx="6984544" cy="2593421"/>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73779"/>
              <a:ext cx="906962" cy="2593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C:\Users\Paul Michael Grant\AppData\Local\Microsoft\Windows\Temporary Internet Files\Content.IE5\CX9U3B4I\Wifi_log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9754" y="2289048"/>
              <a:ext cx="1828800" cy="1216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451958" flipV="1">
              <a:off x="5803276" y="1972638"/>
              <a:ext cx="2476668" cy="1813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TextBox 8"/>
          <p:cNvSpPr txBox="1"/>
          <p:nvPr/>
        </p:nvSpPr>
        <p:spPr>
          <a:xfrm>
            <a:off x="533400" y="4267200"/>
            <a:ext cx="7924800" cy="584775"/>
          </a:xfrm>
          <a:prstGeom prst="rect">
            <a:avLst/>
          </a:prstGeom>
          <a:noFill/>
        </p:spPr>
        <p:txBody>
          <a:bodyPr wrap="square" rtlCol="0">
            <a:spAutoFit/>
          </a:bodyPr>
          <a:lstStyle/>
          <a:p>
            <a:pPr algn="ctr"/>
            <a:r>
              <a:rPr lang="en-US" sz="3200" dirty="0" smtClean="0">
                <a:solidFill>
                  <a:prstClr val="black"/>
                </a:solidFill>
              </a:rPr>
              <a:t>...and...oh, yeah...APPS!</a:t>
            </a:r>
            <a:endParaRPr lang="en-US" sz="3200" dirty="0">
              <a:solidFill>
                <a:prstClr val="black"/>
              </a:solidFill>
            </a:endParaRPr>
          </a:p>
        </p:txBody>
      </p:sp>
      <p:grpSp>
        <p:nvGrpSpPr>
          <p:cNvPr id="13" name="Group 12"/>
          <p:cNvGrpSpPr/>
          <p:nvPr/>
        </p:nvGrpSpPr>
        <p:grpSpPr>
          <a:xfrm>
            <a:off x="1219200" y="4709198"/>
            <a:ext cx="7104579" cy="1988535"/>
            <a:chOff x="1219200" y="4709198"/>
            <a:chExt cx="7104579" cy="1988535"/>
          </a:xfrm>
        </p:grpSpPr>
        <p:pic>
          <p:nvPicPr>
            <p:cNvPr id="10" name="Picture 5" descr="C:\Users\Paul Michael Grant\AppData\Local\Microsoft\Windows\Temporary Internet Files\Content.IE5\CX9U3B4I\thumbs-up[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9200" y="5208122"/>
              <a:ext cx="1905000" cy="12688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Paul Michael Grant\AppData\Local\Microsoft\Windows\Temporary Internet Files\Content.IE5\CX9U3B4I\large-sideways-finger-66.6-4520[1].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2387" y="5111993"/>
              <a:ext cx="990600" cy="14611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4709198"/>
              <a:ext cx="1922979" cy="1988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84303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3600" b="1" dirty="0" smtClean="0"/>
              <a:t>12-Year Old </a:t>
            </a:r>
            <a:r>
              <a:rPr lang="en-US" sz="3600" b="1" u="sng" dirty="0" smtClean="0"/>
              <a:t>Devin Grant’s</a:t>
            </a:r>
            <a:r>
              <a:rPr lang="en-US" sz="3600" b="1" dirty="0" smtClean="0"/>
              <a:t/>
            </a:r>
            <a:br>
              <a:rPr lang="en-US" sz="3600" b="1" dirty="0" smtClean="0"/>
            </a:br>
            <a:r>
              <a:rPr lang="en-US" sz="3600" b="1" dirty="0" smtClean="0"/>
              <a:t>“ Big Data” Homework Assignment</a:t>
            </a:r>
            <a:endParaRPr lang="en-US" sz="3600" b="1" dirty="0"/>
          </a:p>
        </p:txBody>
      </p:sp>
      <p:pic>
        <p:nvPicPr>
          <p:cNvPr id="3" name="Picture 2" descr="E:\PMG-Personal Life\Grant Family Directory\The Family\Devin J Grant\Devin &amp; IBM C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2971800" cy="3962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76600" y="1371600"/>
            <a:ext cx="5867400" cy="3662541"/>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solidFill>
                  <a:prstClr val="black"/>
                </a:solidFill>
              </a:rPr>
              <a:t>How many of </a:t>
            </a:r>
            <a:r>
              <a:rPr lang="en-US" sz="2800" dirty="0" err="1" smtClean="0">
                <a:solidFill>
                  <a:prstClr val="black"/>
                </a:solidFill>
              </a:rPr>
              <a:t>GrandPa’s</a:t>
            </a:r>
            <a:r>
              <a:rPr lang="en-US" sz="2800" dirty="0" smtClean="0">
                <a:solidFill>
                  <a:prstClr val="black"/>
                </a:solidFill>
              </a:rPr>
              <a:t> </a:t>
            </a:r>
            <a:r>
              <a:rPr lang="en-US" sz="2800" i="1" dirty="0" smtClean="0">
                <a:solidFill>
                  <a:prstClr val="black"/>
                </a:solidFill>
              </a:rPr>
              <a:t>really silly</a:t>
            </a:r>
            <a:r>
              <a:rPr lang="en-US" sz="2800" dirty="0" smtClean="0">
                <a:solidFill>
                  <a:prstClr val="black"/>
                </a:solidFill>
              </a:rPr>
              <a:t> 1953 IBM Punched Cards does it take...</a:t>
            </a:r>
          </a:p>
          <a:p>
            <a:pPr marL="285750" indent="-285750">
              <a:buFont typeface="Arial" panose="020B0604020202020204" pitchFamily="34" charset="0"/>
              <a:buChar char="•"/>
            </a:pPr>
            <a:r>
              <a:rPr lang="en-US" sz="2800" dirty="0" smtClean="0">
                <a:solidFill>
                  <a:prstClr val="black"/>
                </a:solidFill>
              </a:rPr>
              <a:t>...to fill up a 32 gig iPhone?</a:t>
            </a:r>
          </a:p>
          <a:p>
            <a:pPr marL="285750" indent="-285750">
              <a:buFont typeface="Arial" panose="020B0604020202020204" pitchFamily="34" charset="0"/>
              <a:buChar char="•"/>
            </a:pPr>
            <a:r>
              <a:rPr lang="en-US" sz="2800" dirty="0" smtClean="0">
                <a:solidFill>
                  <a:prstClr val="black"/>
                </a:solidFill>
              </a:rPr>
              <a:t>Well?</a:t>
            </a:r>
          </a:p>
          <a:p>
            <a:pPr marL="285750" indent="-285750">
              <a:buFont typeface="Arial" panose="020B0604020202020204" pitchFamily="34" charset="0"/>
              <a:buChar char="•"/>
            </a:pPr>
            <a:r>
              <a:rPr lang="en-US" sz="2800" b="1" dirty="0">
                <a:solidFill>
                  <a:prstClr val="black"/>
                </a:solidFill>
              </a:rPr>
              <a:t>A stack about 30 miles high</a:t>
            </a:r>
            <a:r>
              <a:rPr lang="en-US" sz="2800" b="1" dirty="0" smtClean="0">
                <a:solidFill>
                  <a:prstClr val="black"/>
                </a:solidFill>
              </a:rPr>
              <a:t>!</a:t>
            </a:r>
          </a:p>
          <a:p>
            <a:pPr marL="285750" indent="-285750">
              <a:buFont typeface="Arial" panose="020B0604020202020204" pitchFamily="34" charset="0"/>
              <a:buChar char="•"/>
            </a:pPr>
            <a:r>
              <a:rPr lang="en-US" sz="2800" b="1" dirty="0" smtClean="0">
                <a:solidFill>
                  <a:prstClr val="black"/>
                </a:solidFill>
              </a:rPr>
              <a:t>&gt; 3000 miles in a 4 TB home CLOUD!</a:t>
            </a:r>
          </a:p>
          <a:p>
            <a:pPr marL="285750" indent="-285750">
              <a:buFont typeface="Arial" panose="020B0604020202020204" pitchFamily="34" charset="0"/>
              <a:buChar char="•"/>
            </a:pPr>
            <a:r>
              <a:rPr lang="en-US" sz="2800" b="1" dirty="0" smtClean="0">
                <a:solidFill>
                  <a:prstClr val="black"/>
                </a:solidFill>
              </a:rPr>
              <a:t>Wow!</a:t>
            </a:r>
            <a:r>
              <a:rPr lang="en-US" sz="2800" b="1" baseline="30000" dirty="0" smtClean="0">
                <a:solidFill>
                  <a:srgbClr val="FF0000"/>
                </a:solidFill>
              </a:rPr>
              <a:t>* </a:t>
            </a:r>
            <a:r>
              <a:rPr lang="en-US" sz="2800" b="1" dirty="0" smtClean="0">
                <a:solidFill>
                  <a:srgbClr val="FF0000"/>
                </a:solidFill>
              </a:rPr>
              <a:t> </a:t>
            </a:r>
            <a:r>
              <a:rPr lang="en-US" sz="2800" b="1" dirty="0" smtClean="0">
                <a:solidFill>
                  <a:prstClr val="black"/>
                </a:solidFill>
              </a:rPr>
              <a:t>That’s really </a:t>
            </a:r>
            <a:r>
              <a:rPr lang="en-US" sz="3200" b="1" dirty="0" smtClean="0">
                <a:solidFill>
                  <a:prstClr val="black"/>
                </a:solidFill>
              </a:rPr>
              <a:t>“</a:t>
            </a:r>
            <a:r>
              <a:rPr lang="en-US" sz="3600" b="1" dirty="0" smtClean="0">
                <a:solidFill>
                  <a:srgbClr val="FF0000"/>
                </a:solidFill>
              </a:rPr>
              <a:t>Big Data</a:t>
            </a:r>
            <a:r>
              <a:rPr lang="en-US" sz="3200" b="1" dirty="0" smtClean="0">
                <a:solidFill>
                  <a:srgbClr val="FF0000"/>
                </a:solidFill>
              </a:rPr>
              <a:t>! </a:t>
            </a:r>
            <a:r>
              <a:rPr lang="en-US" sz="3200" b="1" dirty="0" smtClean="0">
                <a:solidFill>
                  <a:prstClr val="black"/>
                </a:solidFill>
              </a:rPr>
              <a:t>”</a:t>
            </a:r>
            <a:endParaRPr lang="en-US" sz="3200" b="1" dirty="0">
              <a:solidFill>
                <a:prstClr val="black"/>
              </a:solidFill>
            </a:endParaRPr>
          </a:p>
        </p:txBody>
      </p:sp>
      <p:sp>
        <p:nvSpPr>
          <p:cNvPr id="7" name="TextBox 6"/>
          <p:cNvSpPr txBox="1"/>
          <p:nvPr/>
        </p:nvSpPr>
        <p:spPr>
          <a:xfrm>
            <a:off x="2461223" y="5105400"/>
            <a:ext cx="6530377" cy="1077218"/>
          </a:xfrm>
          <a:prstGeom prst="rect">
            <a:avLst/>
          </a:prstGeom>
          <a:noFill/>
        </p:spPr>
        <p:txBody>
          <a:bodyPr wrap="none" rtlCol="0">
            <a:spAutoFit/>
          </a:bodyPr>
          <a:lstStyle/>
          <a:p>
            <a:pPr algn="ctr"/>
            <a:r>
              <a:rPr lang="en-US" sz="3200" b="1" dirty="0" smtClean="0">
                <a:solidFill>
                  <a:prstClr val="black"/>
                </a:solidFill>
              </a:rPr>
              <a:t>So What’s Next?</a:t>
            </a:r>
          </a:p>
          <a:p>
            <a:pPr algn="ctr"/>
            <a:r>
              <a:rPr lang="en-US" sz="3200" b="1" dirty="0" smtClean="0">
                <a:solidFill>
                  <a:prstClr val="black"/>
                </a:solidFill>
              </a:rPr>
              <a:t>Putting Your 1’s &amp; 0’s in a Black Hole?</a:t>
            </a:r>
          </a:p>
        </p:txBody>
      </p:sp>
      <p:sp>
        <p:nvSpPr>
          <p:cNvPr id="9" name="TextBox 8"/>
          <p:cNvSpPr txBox="1"/>
          <p:nvPr/>
        </p:nvSpPr>
        <p:spPr>
          <a:xfrm>
            <a:off x="228600" y="5824954"/>
            <a:ext cx="3276600" cy="923330"/>
          </a:xfrm>
          <a:prstGeom prst="rect">
            <a:avLst/>
          </a:prstGeom>
          <a:noFill/>
        </p:spPr>
        <p:txBody>
          <a:bodyPr wrap="square" rtlCol="0">
            <a:spAutoFit/>
          </a:bodyPr>
          <a:lstStyle/>
          <a:p>
            <a:r>
              <a:rPr lang="en-US" baseline="30000" dirty="0" smtClean="0">
                <a:solidFill>
                  <a:srgbClr val="FF0000"/>
                </a:solidFill>
              </a:rPr>
              <a:t>*</a:t>
            </a:r>
            <a:r>
              <a:rPr lang="en-US" dirty="0" smtClean="0">
                <a:solidFill>
                  <a:srgbClr val="FF0000"/>
                </a:solidFill>
              </a:rPr>
              <a:t>Assumptions:</a:t>
            </a:r>
          </a:p>
          <a:p>
            <a:pPr marL="285750" indent="-285750">
              <a:buFontTx/>
              <a:buChar char="-"/>
            </a:pPr>
            <a:r>
              <a:rPr lang="en-US" dirty="0" smtClean="0">
                <a:solidFill>
                  <a:prstClr val="black"/>
                </a:solidFill>
              </a:rPr>
              <a:t>120 bytes/card</a:t>
            </a:r>
          </a:p>
          <a:p>
            <a:pPr marL="285750" indent="-285750">
              <a:buFontTx/>
              <a:buChar char="-"/>
            </a:pPr>
            <a:r>
              <a:rPr lang="en-US" dirty="0" smtClean="0">
                <a:solidFill>
                  <a:prstClr val="black"/>
                </a:solidFill>
              </a:rPr>
              <a:t>Thickness = 0.007 inches</a:t>
            </a:r>
            <a:endParaRPr lang="en-US" baseline="30000" dirty="0">
              <a:solidFill>
                <a:srgbClr val="FF0000"/>
              </a:solidFill>
            </a:endParaRPr>
          </a:p>
        </p:txBody>
      </p:sp>
    </p:spTree>
    <p:extLst>
      <p:ext uri="{BB962C8B-B14F-4D97-AF65-F5344CB8AC3E}">
        <p14:creationId xmlns:p14="http://schemas.microsoft.com/office/powerpoint/2010/main" val="261754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additive="base">
                                        <p:cTn id="3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 calcmode="lin" valueType="num">
                                      <p:cBhvr additive="base">
                                        <p:cTn id="4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smtClean="0"/>
              <a:t>Herzog Homework Problem</a:t>
            </a:r>
            <a:endParaRPr lang="en-US"/>
          </a:p>
        </p:txBody>
      </p:sp>
      <p:sp>
        <p:nvSpPr>
          <p:cNvPr id="3" name="TextBox 2"/>
          <p:cNvSpPr txBox="1"/>
          <p:nvPr/>
        </p:nvSpPr>
        <p:spPr>
          <a:xfrm>
            <a:off x="685800" y="1676400"/>
            <a:ext cx="8424037" cy="2677656"/>
          </a:xfrm>
          <a:prstGeom prst="rect">
            <a:avLst/>
          </a:prstGeom>
          <a:noFill/>
        </p:spPr>
        <p:txBody>
          <a:bodyPr wrap="none" rtlCol="0">
            <a:spAutoFit/>
          </a:bodyPr>
          <a:lstStyle/>
          <a:p>
            <a:pPr marL="285750" indent="-285750">
              <a:buFont typeface="Arial" panose="020B0604020202020204" pitchFamily="34" charset="0"/>
              <a:buChar char="•"/>
            </a:pPr>
            <a:r>
              <a:rPr lang="en-US" sz="2800" smtClean="0">
                <a:solidFill>
                  <a:prstClr val="black"/>
                </a:solidFill>
                <a:latin typeface="Times New Roman" panose="02020603050405020304" pitchFamily="18" charset="0"/>
                <a:cs typeface="Times New Roman" panose="02020603050405020304" pitchFamily="18" charset="0"/>
              </a:rPr>
              <a:t>So, based on what you just saw Devin do...</a:t>
            </a:r>
          </a:p>
          <a:p>
            <a:pPr marL="285750" indent="-285750">
              <a:buFont typeface="Arial" panose="020B0604020202020204" pitchFamily="34" charset="0"/>
              <a:buChar char="•"/>
            </a:pPr>
            <a:r>
              <a:rPr lang="en-US" sz="2800" smtClean="0">
                <a:solidFill>
                  <a:prstClr val="black"/>
                </a:solidFill>
                <a:latin typeface="Times New Roman" panose="02020603050405020304" pitchFamily="18" charset="0"/>
                <a:cs typeface="Times New Roman" panose="02020603050405020304" pitchFamily="18" charset="0"/>
              </a:rPr>
              <a:t>How many SAGE computers could you stuff into your:</a:t>
            </a:r>
          </a:p>
          <a:p>
            <a:pPr marL="742950" lvl="1" indent="-285750">
              <a:buFont typeface="Arial" panose="020B0604020202020204" pitchFamily="34" charset="0"/>
              <a:buChar char="•"/>
            </a:pPr>
            <a:r>
              <a:rPr lang="en-US" sz="2800" smtClean="0">
                <a:solidFill>
                  <a:prstClr val="black"/>
                </a:solidFill>
                <a:latin typeface="Times New Roman" panose="02020603050405020304" pitchFamily="18" charset="0"/>
                <a:cs typeface="Times New Roman" panose="02020603050405020304" pitchFamily="18" charset="0"/>
              </a:rPr>
              <a:t>Apple idiotPhone?</a:t>
            </a:r>
          </a:p>
          <a:p>
            <a:pPr marL="742950" lvl="1" indent="-285750">
              <a:buFont typeface="Arial" panose="020B0604020202020204" pitchFamily="34" charset="0"/>
              <a:buChar char="•"/>
            </a:pPr>
            <a:r>
              <a:rPr lang="en-US" sz="2800" smtClean="0">
                <a:solidFill>
                  <a:prstClr val="black"/>
                </a:solidFill>
                <a:latin typeface="Times New Roman" panose="02020603050405020304" pitchFamily="18" charset="0"/>
                <a:cs typeface="Times New Roman" panose="02020603050405020304" pitchFamily="18" charset="0"/>
              </a:rPr>
              <a:t>Android dumbPhone?</a:t>
            </a:r>
          </a:p>
          <a:p>
            <a:pPr marL="285750" indent="-285750">
              <a:buFont typeface="Arial" panose="020B0604020202020204" pitchFamily="34" charset="0"/>
              <a:buChar char="•"/>
            </a:pPr>
            <a:r>
              <a:rPr lang="en-US" sz="2800" smtClean="0">
                <a:solidFill>
                  <a:prstClr val="black"/>
                </a:solidFill>
                <a:latin typeface="Times New Roman" panose="02020603050405020304" pitchFamily="18" charset="0"/>
                <a:cs typeface="Times New Roman" panose="02020603050405020304" pitchFamily="18" charset="0"/>
              </a:rPr>
              <a:t>Send me the numbers when you have the answer.</a:t>
            </a:r>
          </a:p>
          <a:p>
            <a:pPr marL="742950" lvl="1" indent="-285750">
              <a:buFont typeface="Arial" panose="020B0604020202020204" pitchFamily="34" charset="0"/>
              <a:buChar char="•"/>
            </a:pPr>
            <a:endParaRPr lang="en-US" sz="280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04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smtClean="0">
                <a:solidFill>
                  <a:schemeClr val="accent1"/>
                </a:solidFill>
              </a:rPr>
              <a:t>PMG@Clarkson:  1956-60</a:t>
            </a:r>
            <a:endParaRPr lang="en-US" b="1" dirty="0">
              <a:solidFill>
                <a:schemeClr val="accent1"/>
              </a:solidFill>
            </a:endParaRPr>
          </a:p>
        </p:txBody>
      </p:sp>
      <p:sp>
        <p:nvSpPr>
          <p:cNvPr id="3" name="TextBox 2"/>
          <p:cNvSpPr txBox="1"/>
          <p:nvPr/>
        </p:nvSpPr>
        <p:spPr>
          <a:xfrm>
            <a:off x="914400" y="1143000"/>
            <a:ext cx="7467600" cy="4247317"/>
          </a:xfrm>
          <a:prstGeom prst="rect">
            <a:avLst/>
          </a:prstGeom>
          <a:noFill/>
        </p:spPr>
        <p:txBody>
          <a:bodyPr wrap="square" rtlCol="0">
            <a:spAutoFit/>
          </a:bodyPr>
          <a:lstStyle/>
          <a:p>
            <a:pPr marL="285750" indent="-285750">
              <a:buFont typeface="Arial" panose="020B0604020202020204" pitchFamily="34" charset="0"/>
              <a:buChar char="•"/>
            </a:pPr>
            <a:r>
              <a:rPr lang="en-US" smtClean="0">
                <a:solidFill>
                  <a:prstClr val="black"/>
                </a:solidFill>
              </a:rPr>
              <a:t>During  the summer of 1956, my IBM management in the Hudson Valley offered to send me to college ( only in New York State) as an employee under a special “leave of absence” for “townies” that underwrote my tuition, books, and incidental expenses, and guaranteed me promotion and increased salary on return each summer to IBM in the Hudson Valley.</a:t>
            </a:r>
          </a:p>
          <a:p>
            <a:pPr marL="285750" indent="-285750">
              <a:buFont typeface="Arial" panose="020B0604020202020204" pitchFamily="34" charset="0"/>
              <a:buChar char="•"/>
            </a:pPr>
            <a:r>
              <a:rPr lang="en-US" smtClean="0">
                <a:solidFill>
                  <a:prstClr val="black"/>
                </a:solidFill>
              </a:rPr>
              <a:t>I accepted the IBM offer, but had difficulty getting admitted, because of my “advanced age (I was now 21)” and marginal high school grades.  I applied to, and was rejected by RPI, Union and Clarkson.</a:t>
            </a:r>
          </a:p>
          <a:p>
            <a:pPr marL="285750" indent="-285750">
              <a:buFont typeface="Arial" panose="020B0604020202020204" pitchFamily="34" charset="0"/>
              <a:buChar char="•"/>
            </a:pPr>
            <a:r>
              <a:rPr lang="en-US" smtClean="0">
                <a:solidFill>
                  <a:prstClr val="black"/>
                </a:solidFill>
              </a:rPr>
              <a:t>At the last minute, Clarkson admitted me “under the bar” within an exemption for Korean War Vets, inasmuch I was about “the same age.”</a:t>
            </a:r>
          </a:p>
          <a:p>
            <a:pPr marL="285750" indent="-285750">
              <a:buFont typeface="Arial" panose="020B0604020202020204" pitchFamily="34" charset="0"/>
              <a:buChar char="•"/>
            </a:pPr>
            <a:r>
              <a:rPr lang="en-US" smtClean="0">
                <a:solidFill>
                  <a:prstClr val="black"/>
                </a:solidFill>
              </a:rPr>
              <a:t>Based on my summer work at IBM, I undertook a Senior Thesis, unusual for that time.</a:t>
            </a:r>
          </a:p>
          <a:p>
            <a:pPr marL="285750" indent="-285750">
              <a:buFont typeface="Arial" panose="020B0604020202020204" pitchFamily="34" charset="0"/>
              <a:buChar char="•"/>
            </a:pPr>
            <a:r>
              <a:rPr lang="en-US" smtClean="0">
                <a:solidFill>
                  <a:prstClr val="black"/>
                </a:solidFill>
              </a:rPr>
              <a:t>I majored in both Electrical Engineering and Physics.   Under Clarkson’s present Honors Program, I would have received two diplomas, however, at IBM’s insistence, I chose a BSEE degree.</a:t>
            </a:r>
            <a:endParaRPr lang="en-US">
              <a:solidFill>
                <a:prstClr val="black"/>
              </a:solidFill>
            </a:endParaRPr>
          </a:p>
        </p:txBody>
      </p:sp>
    </p:spTree>
    <p:extLst>
      <p:ext uri="{BB962C8B-B14F-4D97-AF65-F5344CB8AC3E}">
        <p14:creationId xmlns:p14="http://schemas.microsoft.com/office/powerpoint/2010/main" val="68963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mtClean="0"/>
              <a:t>Clarkson Senior Thesis</a:t>
            </a:r>
            <a:endParaRPr lang="en-US"/>
          </a:p>
        </p:txBody>
      </p:sp>
      <p:grpSp>
        <p:nvGrpSpPr>
          <p:cNvPr id="4" name="Group 3"/>
          <p:cNvGrpSpPr/>
          <p:nvPr/>
        </p:nvGrpSpPr>
        <p:grpSpPr>
          <a:xfrm>
            <a:off x="228600" y="914400"/>
            <a:ext cx="4038600" cy="5805512"/>
            <a:chOff x="685800" y="94656"/>
            <a:chExt cx="4802915" cy="6625256"/>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94656"/>
              <a:ext cx="4802915" cy="662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76400" y="1752600"/>
              <a:ext cx="2590800" cy="838200"/>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2166651" y="4495800"/>
              <a:ext cx="1371600" cy="228600"/>
            </a:xfrm>
            <a:prstGeom prst="rect">
              <a:avLst/>
            </a:prstGeom>
            <a:solidFill>
              <a:schemeClr val="accent2">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914400"/>
            <a:ext cx="3096653"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800600" y="5766137"/>
            <a:ext cx="4267200" cy="1015663"/>
          </a:xfrm>
          <a:prstGeom prst="rect">
            <a:avLst/>
          </a:prstGeom>
          <a:noFill/>
        </p:spPr>
        <p:txBody>
          <a:bodyPr wrap="square" rtlCol="0">
            <a:spAutoFit/>
          </a:bodyPr>
          <a:lstStyle/>
          <a:p>
            <a:pPr algn="ctr"/>
            <a:r>
              <a:rPr lang="en-US" sz="2000" b="1" smtClean="0">
                <a:solidFill>
                  <a:srgbClr val="0070C0"/>
                </a:solidFill>
                <a:latin typeface="Comic Sans MS" panose="030F0702030302020204" pitchFamily="66" charset="0"/>
              </a:rPr>
              <a:t>My Senior Thesis Morphed</a:t>
            </a:r>
          </a:p>
          <a:p>
            <a:pPr algn="ctr"/>
            <a:r>
              <a:rPr lang="en-US" sz="2000" b="1">
                <a:solidFill>
                  <a:srgbClr val="0070C0"/>
                </a:solidFill>
                <a:latin typeface="Comic Sans MS" panose="030F0702030302020204" pitchFamily="66" charset="0"/>
              </a:rPr>
              <a:t>I</a:t>
            </a:r>
            <a:r>
              <a:rPr lang="en-US" sz="2000" b="1" smtClean="0">
                <a:solidFill>
                  <a:srgbClr val="0070C0"/>
                </a:solidFill>
                <a:latin typeface="Comic Sans MS" panose="030F0702030302020204" pitchFamily="66" charset="0"/>
              </a:rPr>
              <a:t>nto the GMR Read Head </a:t>
            </a:r>
          </a:p>
          <a:p>
            <a:pPr algn="ctr"/>
            <a:r>
              <a:rPr lang="en-US" sz="2000" b="1" smtClean="0">
                <a:solidFill>
                  <a:srgbClr val="0070C0"/>
                </a:solidFill>
                <a:latin typeface="Comic Sans MS" panose="030F0702030302020204" pitchFamily="66" charset="0"/>
              </a:rPr>
              <a:t>Employed in Hard Drives Today!</a:t>
            </a:r>
            <a:endParaRPr lang="en-US" sz="2000" b="1"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53454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ul Michael Grant\Pictures\ControlCenter4\Scan\CCI09192014_0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028" y="609600"/>
            <a:ext cx="8287972" cy="5638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47800" y="0"/>
            <a:ext cx="6248400" cy="769441"/>
          </a:xfrm>
          <a:prstGeom prst="rect">
            <a:avLst/>
          </a:prstGeom>
          <a:noFill/>
        </p:spPr>
        <p:txBody>
          <a:bodyPr wrap="square" rtlCol="0">
            <a:spAutoFit/>
          </a:bodyPr>
          <a:lstStyle/>
          <a:p>
            <a:pPr algn="ctr"/>
            <a:r>
              <a:rPr lang="en-US" sz="4400" dirty="0" smtClean="0">
                <a:solidFill>
                  <a:prstClr val="black"/>
                </a:solidFill>
                <a:latin typeface="AR BLANCA" panose="02000000000000000000" pitchFamily="2" charset="0"/>
              </a:rPr>
              <a:t>Eta Kappa Nu, ‘60</a:t>
            </a:r>
            <a:endParaRPr lang="en-US" sz="4400" dirty="0">
              <a:solidFill>
                <a:prstClr val="black"/>
              </a:solidFill>
              <a:latin typeface="AR BLANCA" panose="02000000000000000000" pitchFamily="2" charset="0"/>
            </a:endParaRPr>
          </a:p>
        </p:txBody>
      </p:sp>
      <p:sp>
        <p:nvSpPr>
          <p:cNvPr id="4" name="TextBox 3"/>
          <p:cNvSpPr txBox="1"/>
          <p:nvPr/>
        </p:nvSpPr>
        <p:spPr>
          <a:xfrm>
            <a:off x="1676400" y="5766137"/>
            <a:ext cx="5715000" cy="707886"/>
          </a:xfrm>
          <a:prstGeom prst="rect">
            <a:avLst/>
          </a:prstGeom>
          <a:solidFill>
            <a:schemeClr val="bg1"/>
          </a:solidFill>
        </p:spPr>
        <p:txBody>
          <a:bodyPr wrap="square" rtlCol="0">
            <a:spAutoFit/>
          </a:bodyPr>
          <a:lstStyle/>
          <a:p>
            <a:pPr algn="ctr"/>
            <a:r>
              <a:rPr lang="en-US" sz="2000" b="1" smtClean="0">
                <a:solidFill>
                  <a:srgbClr val="0070C0"/>
                </a:solidFill>
                <a:latin typeface="Comic Sans MS" panose="030F0702030302020204" pitchFamily="66" charset="0"/>
              </a:rPr>
              <a:t>Graduated Valedictorian Class of 1960</a:t>
            </a:r>
          </a:p>
          <a:p>
            <a:pPr algn="ctr"/>
            <a:r>
              <a:rPr lang="en-US" sz="2000" b="1" smtClean="0">
                <a:solidFill>
                  <a:srgbClr val="0070C0"/>
                </a:solidFill>
                <a:latin typeface="Comic Sans MS" panose="030F0702030302020204" pitchFamily="66" charset="0"/>
              </a:rPr>
              <a:t>GPA: 3.93/4.00</a:t>
            </a:r>
            <a:endParaRPr lang="en-US" sz="2000" b="1"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333790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gs>
            <a:gs pos="43000">
              <a:srgbClr val="FFC000"/>
            </a:gs>
            <a:gs pos="85000">
              <a:srgbClr val="00B050"/>
            </a:gs>
          </a:gsLst>
          <a:lin ang="2700000" scaled="1"/>
          <a:tileRect/>
        </a:gradFill>
        <a:effectLst/>
      </p:bgPr>
    </p:bg>
    <p:spTree>
      <p:nvGrpSpPr>
        <p:cNvPr id="1" name=""/>
        <p:cNvGrpSpPr/>
        <p:nvPr/>
      </p:nvGrpSpPr>
      <p:grpSpPr>
        <a:xfrm>
          <a:off x="0" y="0"/>
          <a:ext cx="0" cy="0"/>
          <a:chOff x="0" y="0"/>
          <a:chExt cx="0" cy="0"/>
        </a:xfrm>
      </p:grpSpPr>
      <p:pic>
        <p:nvPicPr>
          <p:cNvPr id="3074" name="Picture 2" descr="C:\Users\PAULMI~1\AppData\Local\Temp\scl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09800"/>
            <a:ext cx="8639175" cy="45624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0"/>
            <a:ext cx="8105775" cy="2231380"/>
          </a:xfrm>
          <a:prstGeom prst="rect">
            <a:avLst/>
          </a:prstGeom>
          <a:noFill/>
        </p:spPr>
        <p:txBody>
          <a:bodyPr wrap="square" rtlCol="0">
            <a:spAutoFit/>
          </a:bodyPr>
          <a:lstStyle/>
          <a:p>
            <a:pPr algn="ctr"/>
            <a:r>
              <a:rPr lang="en-US" sz="3600" b="1" i="1" u="sng" smtClean="0">
                <a:solidFill>
                  <a:prstClr val="black"/>
                </a:solidFill>
                <a:latin typeface="Comic Sans MS" panose="030F0702030302020204" pitchFamily="66" charset="0"/>
              </a:rPr>
              <a:t>2018 Oakwood Herzog Lecture</a:t>
            </a:r>
          </a:p>
          <a:p>
            <a:pPr algn="ctr"/>
            <a:endParaRPr lang="en-US" sz="1600" b="1" smtClean="0">
              <a:solidFill>
                <a:prstClr val="black"/>
              </a:solidFill>
              <a:latin typeface="Comic Sans MS" panose="030F0702030302020204" pitchFamily="66" charset="0"/>
            </a:endParaRPr>
          </a:p>
          <a:p>
            <a:pPr algn="ctr"/>
            <a:r>
              <a:rPr lang="en-US" sz="3200" b="1" smtClean="0">
                <a:solidFill>
                  <a:prstClr val="black"/>
                </a:solidFill>
                <a:latin typeface="Comic Sans MS" panose="030F0702030302020204" pitchFamily="66" charset="0"/>
              </a:rPr>
              <a:t>“A Life Journey in Physics and Beyond”</a:t>
            </a:r>
          </a:p>
          <a:p>
            <a:pPr algn="ctr"/>
            <a:endParaRPr lang="en-US" sz="700" b="1" smtClean="0">
              <a:solidFill>
                <a:prstClr val="black"/>
              </a:solidFill>
              <a:latin typeface="Comic Sans MS" panose="030F0702030302020204" pitchFamily="66" charset="0"/>
            </a:endParaRPr>
          </a:p>
          <a:p>
            <a:pPr algn="ctr"/>
            <a:r>
              <a:rPr lang="en-US" sz="2800" b="1" smtClean="0">
                <a:solidFill>
                  <a:prstClr val="black"/>
                </a:solidFill>
                <a:latin typeface="Comic Sans MS" panose="030F0702030302020204" pitchFamily="66" charset="0"/>
              </a:rPr>
              <a:t>Paul Michael Grant, ’53</a:t>
            </a:r>
          </a:p>
          <a:p>
            <a:pPr algn="ctr"/>
            <a:r>
              <a:rPr lang="en-US" sz="2000" b="1" smtClean="0">
                <a:solidFill>
                  <a:prstClr val="black"/>
                </a:solidFill>
                <a:latin typeface="Comic Sans MS" panose="030F0702030302020204" pitchFamily="66" charset="0"/>
              </a:rPr>
              <a:t>www.w2agz.com</a:t>
            </a:r>
            <a:endParaRPr lang="en-US" sz="1400" b="1">
              <a:solidFill>
                <a:prstClr val="black"/>
              </a:solidFill>
              <a:latin typeface="Comic Sans MS" panose="030F0702030302020204" pitchFamily="66" charset="0"/>
            </a:endParaRPr>
          </a:p>
        </p:txBody>
      </p:sp>
      <p:sp>
        <p:nvSpPr>
          <p:cNvPr id="3" name="TextBox 2"/>
          <p:cNvSpPr txBox="1"/>
          <p:nvPr/>
        </p:nvSpPr>
        <p:spPr>
          <a:xfrm>
            <a:off x="352425" y="2600325"/>
            <a:ext cx="8410575" cy="2123658"/>
          </a:xfrm>
          <a:prstGeom prst="rect">
            <a:avLst/>
          </a:prstGeom>
          <a:blipFill>
            <a:blip r:embed="rId3"/>
            <a:tile tx="0" ty="0" sx="100000" sy="100000" flip="none" algn="tl"/>
          </a:blipFill>
        </p:spPr>
        <p:txBody>
          <a:bodyPr wrap="square" rtlCol="0">
            <a:spAutoFit/>
          </a:bodyPr>
          <a:lstStyle/>
          <a:p>
            <a:pPr algn="ctr"/>
            <a:r>
              <a:rPr lang="en-US" sz="2200" b="1" smtClean="0">
                <a:solidFill>
                  <a:prstClr val="black"/>
                </a:solidFill>
              </a:rPr>
              <a:t>Off the Streets of Poughkeepsie to the Halls of Oakwood,</a:t>
            </a:r>
          </a:p>
          <a:p>
            <a:pPr algn="ctr"/>
            <a:r>
              <a:rPr lang="en-US" sz="2200" b="1" smtClean="0">
                <a:solidFill>
                  <a:prstClr val="black"/>
                </a:solidFill>
              </a:rPr>
              <a:t>Then to the Labs of IBM,</a:t>
            </a:r>
          </a:p>
          <a:p>
            <a:pPr algn="ctr"/>
            <a:r>
              <a:rPr lang="en-US" sz="2200" b="1" smtClean="0">
                <a:solidFill>
                  <a:prstClr val="black"/>
                </a:solidFill>
              </a:rPr>
              <a:t>Followed by the Study of Physics at Clarkson and Harvard Universities, </a:t>
            </a:r>
          </a:p>
          <a:p>
            <a:pPr algn="ctr"/>
            <a:r>
              <a:rPr lang="en-US" sz="2200" b="1" smtClean="0">
                <a:solidFill>
                  <a:prstClr val="black"/>
                </a:solidFill>
              </a:rPr>
              <a:t>Back to IBM Research in San Jose,</a:t>
            </a:r>
          </a:p>
          <a:p>
            <a:pPr algn="ctr"/>
            <a:r>
              <a:rPr lang="en-US" sz="2200" b="1" smtClean="0">
                <a:solidFill>
                  <a:prstClr val="black"/>
                </a:solidFill>
              </a:rPr>
              <a:t>Then Appointed Science Fellow at EPRI, Palo Alto,</a:t>
            </a:r>
          </a:p>
          <a:p>
            <a:pPr algn="ctr"/>
            <a:r>
              <a:rPr lang="en-US" sz="2200" b="1" smtClean="0">
                <a:solidFill>
                  <a:prstClr val="black"/>
                </a:solidFill>
              </a:rPr>
              <a:t>Now an Aging IBM Pensioner</a:t>
            </a:r>
            <a:r>
              <a:rPr lang="en-US" sz="2200" b="1" smtClean="0">
                <a:solidFill>
                  <a:prstClr val="black"/>
                </a:solidFill>
                <a:sym typeface="Wingdings"/>
              </a:rPr>
              <a:t></a:t>
            </a:r>
            <a:endParaRPr lang="en-US" sz="2200" b="1">
              <a:solidFill>
                <a:prstClr val="black"/>
              </a:solidFill>
            </a:endParaRPr>
          </a:p>
        </p:txBody>
      </p:sp>
      <p:sp>
        <p:nvSpPr>
          <p:cNvPr id="4" name="TextBox 3"/>
          <p:cNvSpPr txBox="1"/>
          <p:nvPr/>
        </p:nvSpPr>
        <p:spPr>
          <a:xfrm>
            <a:off x="352425" y="5495925"/>
            <a:ext cx="8410575" cy="523220"/>
          </a:xfrm>
          <a:prstGeom prst="rect">
            <a:avLst/>
          </a:prstGeom>
          <a:blipFill>
            <a:blip r:embed="rId4"/>
            <a:tile tx="0" ty="0" sx="100000" sy="100000" flip="none" algn="tl"/>
          </a:blipFill>
        </p:spPr>
        <p:txBody>
          <a:bodyPr wrap="square" rtlCol="0">
            <a:spAutoFit/>
          </a:bodyPr>
          <a:lstStyle/>
          <a:p>
            <a:pPr algn="ctr"/>
            <a:r>
              <a:rPr lang="en-US" sz="2800" b="1" i="1" smtClean="0">
                <a:solidFill>
                  <a:srgbClr val="4F81BD">
                    <a:lumMod val="50000"/>
                  </a:srgbClr>
                </a:solidFill>
              </a:rPr>
              <a:t>“Before Silicon Valley, There Was The Hudson Valley!”</a:t>
            </a:r>
            <a:endParaRPr lang="en-US" sz="2800" b="1" i="1">
              <a:solidFill>
                <a:srgbClr val="4F81BD">
                  <a:lumMod val="50000"/>
                </a:srgbClr>
              </a:solidFill>
            </a:endParaRPr>
          </a:p>
        </p:txBody>
      </p:sp>
    </p:spTree>
    <p:extLst>
      <p:ext uri="{BB962C8B-B14F-4D97-AF65-F5344CB8AC3E}">
        <p14:creationId xmlns:p14="http://schemas.microsoft.com/office/powerpoint/2010/main" val="217750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4F81BD"/>
                </a:solidFill>
              </a:rPr>
              <a:t>PMG@Harvard:  1960-65</a:t>
            </a:r>
            <a:endParaRPr lang="en-US" b="1" dirty="0">
              <a:solidFill>
                <a:srgbClr val="4F81BD"/>
              </a:solidFill>
            </a:endParaRPr>
          </a:p>
        </p:txBody>
      </p:sp>
      <p:sp>
        <p:nvSpPr>
          <p:cNvPr id="4" name="TextBox 3"/>
          <p:cNvSpPr txBox="1"/>
          <p:nvPr/>
        </p:nvSpPr>
        <p:spPr>
          <a:xfrm>
            <a:off x="213915" y="1752600"/>
            <a:ext cx="8716169" cy="3416320"/>
          </a:xfrm>
          <a:prstGeom prst="rect">
            <a:avLst/>
          </a:prstGeom>
          <a:noFill/>
        </p:spPr>
        <p:txBody>
          <a:bodyPr wrap="none" rtlCol="0">
            <a:spAutoFit/>
          </a:bodyPr>
          <a:lstStyle/>
          <a:p>
            <a:pPr marL="285750" indent="-285750">
              <a:buFont typeface="Arial" panose="020B0604020202020204" pitchFamily="34" charset="0"/>
              <a:buChar char="•"/>
            </a:pPr>
            <a:r>
              <a:rPr lang="en-US" smtClean="0">
                <a:solidFill>
                  <a:prstClr val="black"/>
                </a:solidFill>
              </a:rPr>
              <a:t>I applied successfully for admission into the physics  graduate  programs at RPI and</a:t>
            </a:r>
          </a:p>
          <a:p>
            <a:r>
              <a:rPr lang="en-US">
                <a:solidFill>
                  <a:prstClr val="black"/>
                </a:solidFill>
              </a:rPr>
              <a:t> </a:t>
            </a:r>
            <a:r>
              <a:rPr lang="en-US" smtClean="0">
                <a:solidFill>
                  <a:prstClr val="black"/>
                </a:solidFill>
              </a:rPr>
              <a:t>     and MIT, with a national defense fellowship.  I was going to leave IBM.</a:t>
            </a:r>
          </a:p>
          <a:p>
            <a:pPr marL="285750" indent="-285750">
              <a:buFont typeface="Arial" panose="020B0604020202020204" pitchFamily="34" charset="0"/>
              <a:buChar char="•"/>
            </a:pPr>
            <a:r>
              <a:rPr lang="en-US" smtClean="0">
                <a:solidFill>
                  <a:prstClr val="black"/>
                </a:solidFill>
              </a:rPr>
              <a:t>However, IBM offered to underwrite my attendance as an employee, if could get </a:t>
            </a:r>
            <a:br>
              <a:rPr lang="en-US" smtClean="0">
                <a:solidFill>
                  <a:prstClr val="black"/>
                </a:solidFill>
              </a:rPr>
            </a:br>
            <a:r>
              <a:rPr lang="en-US" smtClean="0">
                <a:solidFill>
                  <a:prstClr val="black"/>
                </a:solidFill>
              </a:rPr>
              <a:t>accepted at Harvard, which had an outstanding program in semiconductor physics, a</a:t>
            </a:r>
            <a:br>
              <a:rPr lang="en-US" smtClean="0">
                <a:solidFill>
                  <a:prstClr val="black"/>
                </a:solidFill>
              </a:rPr>
            </a:br>
            <a:r>
              <a:rPr lang="en-US" smtClean="0">
                <a:solidFill>
                  <a:prstClr val="black"/>
                </a:solidFill>
              </a:rPr>
              <a:t>field of vital importance to IBM at the time.  I applied and was immediately accepted.</a:t>
            </a:r>
          </a:p>
          <a:p>
            <a:pPr marL="285750" indent="-285750">
              <a:buFont typeface="Arial" panose="020B0604020202020204" pitchFamily="34" charset="0"/>
              <a:buChar char="•"/>
            </a:pPr>
            <a:r>
              <a:rPr lang="en-US" smtClean="0">
                <a:solidFill>
                  <a:prstClr val="black"/>
                </a:solidFill>
              </a:rPr>
              <a:t>My Thesis research involved the epitaxial deposition of semiconductor thin films, which </a:t>
            </a:r>
            <a:br>
              <a:rPr lang="en-US" smtClean="0">
                <a:solidFill>
                  <a:prstClr val="black"/>
                </a:solidFill>
              </a:rPr>
            </a:br>
            <a:r>
              <a:rPr lang="en-US" smtClean="0">
                <a:solidFill>
                  <a:prstClr val="black"/>
                </a:solidFill>
              </a:rPr>
              <a:t>innaugurated the effort on topological physics for which the Harvard Gordon McKay </a:t>
            </a:r>
            <a:br>
              <a:rPr lang="en-US" smtClean="0">
                <a:solidFill>
                  <a:prstClr val="black"/>
                </a:solidFill>
              </a:rPr>
            </a:br>
            <a:r>
              <a:rPr lang="en-US" smtClean="0">
                <a:solidFill>
                  <a:prstClr val="black"/>
                </a:solidFill>
              </a:rPr>
              <a:t>Center is now world renown.</a:t>
            </a:r>
          </a:p>
          <a:p>
            <a:pPr marL="285750" indent="-285750">
              <a:buFont typeface="Arial" panose="020B0604020202020204" pitchFamily="34" charset="0"/>
              <a:buChar char="•"/>
            </a:pPr>
            <a:r>
              <a:rPr lang="en-US" smtClean="0">
                <a:solidFill>
                  <a:prstClr val="black"/>
                </a:solidFill>
              </a:rPr>
              <a:t>Historical Events while at Harvard:</a:t>
            </a:r>
          </a:p>
          <a:p>
            <a:pPr marL="742950" lvl="1" indent="-285750">
              <a:buFont typeface="Arial" panose="020B0604020202020204" pitchFamily="34" charset="0"/>
              <a:buChar char="•"/>
            </a:pPr>
            <a:r>
              <a:rPr lang="en-US" smtClean="0">
                <a:solidFill>
                  <a:prstClr val="black"/>
                </a:solidFill>
              </a:rPr>
              <a:t>Cuban Missile Crisis, 27 October 1962 (the end of the world was at hand).</a:t>
            </a:r>
          </a:p>
          <a:p>
            <a:pPr marL="742950" lvl="1" indent="-285750">
              <a:buFont typeface="Arial" panose="020B0604020202020204" pitchFamily="34" charset="0"/>
              <a:buChar char="•"/>
            </a:pPr>
            <a:r>
              <a:rPr lang="en-US" smtClean="0">
                <a:solidFill>
                  <a:prstClr val="black"/>
                </a:solidFill>
              </a:rPr>
              <a:t>Assassination of JFK, November 22, 1963.</a:t>
            </a:r>
          </a:p>
          <a:p>
            <a:pPr marL="742950" lvl="1" indent="-285750">
              <a:buFont typeface="Arial" panose="020B0604020202020204" pitchFamily="34" charset="0"/>
              <a:buChar char="•"/>
            </a:pPr>
            <a:endParaRPr lang="en-US">
              <a:solidFill>
                <a:prstClr val="black"/>
              </a:solidFill>
            </a:endParaRPr>
          </a:p>
        </p:txBody>
      </p:sp>
    </p:spTree>
    <p:extLst>
      <p:ext uri="{BB962C8B-B14F-4D97-AF65-F5344CB8AC3E}">
        <p14:creationId xmlns:p14="http://schemas.microsoft.com/office/powerpoint/2010/main" val="225165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C3300"/>
            </a:gs>
            <a:gs pos="65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mtClean="0"/>
              <a:t>Harvard Thesis Advisors (1962-65)</a:t>
            </a:r>
            <a:endParaRPr lang="en-US"/>
          </a:p>
        </p:txBody>
      </p:sp>
      <p:grpSp>
        <p:nvGrpSpPr>
          <p:cNvPr id="4" name="Group 3"/>
          <p:cNvGrpSpPr/>
          <p:nvPr/>
        </p:nvGrpSpPr>
        <p:grpSpPr>
          <a:xfrm>
            <a:off x="3276600" y="1066800"/>
            <a:ext cx="1981200" cy="2782907"/>
            <a:chOff x="3276600" y="1066800"/>
            <a:chExt cx="1981200" cy="2782907"/>
          </a:xfrm>
        </p:grpSpPr>
        <p:pic>
          <p:nvPicPr>
            <p:cNvPr id="10242" name="Picture 2" descr="Prof. Pau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066800"/>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76600" y="2895600"/>
              <a:ext cx="1981200" cy="954107"/>
            </a:xfrm>
            <a:prstGeom prst="rect">
              <a:avLst/>
            </a:prstGeom>
            <a:noFill/>
          </p:spPr>
          <p:txBody>
            <a:bodyPr wrap="square" rtlCol="0">
              <a:spAutoFit/>
            </a:bodyPr>
            <a:lstStyle/>
            <a:p>
              <a:pPr algn="ctr"/>
              <a:r>
                <a:rPr lang="en-US" sz="1400" b="1" smtClean="0">
                  <a:solidFill>
                    <a:prstClr val="black"/>
                  </a:solidFill>
                </a:rPr>
                <a:t>William “Bill” Paul</a:t>
              </a:r>
            </a:p>
            <a:p>
              <a:pPr algn="ctr"/>
              <a:r>
                <a:rPr lang="en-US" sz="1400" b="1" smtClean="0">
                  <a:solidFill>
                    <a:prstClr val="black"/>
                  </a:solidFill>
                </a:rPr>
                <a:t>High Pressure Physics</a:t>
              </a:r>
            </a:p>
            <a:p>
              <a:pPr algn="ctr"/>
              <a:r>
                <a:rPr lang="en-US" sz="1400" b="1" smtClean="0">
                  <a:solidFill>
                    <a:prstClr val="black"/>
                  </a:solidFill>
                </a:rPr>
                <a:t>Topological Structures</a:t>
              </a:r>
            </a:p>
            <a:p>
              <a:pPr algn="ctr"/>
              <a:endParaRPr lang="en-US" sz="1400" b="1">
                <a:solidFill>
                  <a:prstClr val="black"/>
                </a:solidFill>
              </a:endParaRPr>
            </a:p>
          </p:txBody>
        </p:sp>
      </p:grpSp>
      <p:grpSp>
        <p:nvGrpSpPr>
          <p:cNvPr id="6" name="Group 5"/>
          <p:cNvGrpSpPr/>
          <p:nvPr/>
        </p:nvGrpSpPr>
        <p:grpSpPr>
          <a:xfrm>
            <a:off x="564222" y="3133725"/>
            <a:ext cx="1905000" cy="2491919"/>
            <a:chOff x="564222" y="3133725"/>
            <a:chExt cx="1905000" cy="2491919"/>
          </a:xfrm>
        </p:grpSpPr>
        <p:pic>
          <p:nvPicPr>
            <p:cNvPr id="10244" name="Picture 4" descr="Harvey Broo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9" y="3133725"/>
              <a:ext cx="1666875" cy="16668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64222" y="4886980"/>
              <a:ext cx="1905000" cy="738664"/>
            </a:xfrm>
            <a:prstGeom prst="rect">
              <a:avLst/>
            </a:prstGeom>
            <a:noFill/>
          </p:spPr>
          <p:txBody>
            <a:bodyPr wrap="square" rtlCol="0">
              <a:spAutoFit/>
            </a:bodyPr>
            <a:lstStyle/>
            <a:p>
              <a:pPr algn="ctr"/>
              <a:r>
                <a:rPr lang="en-US" sz="1400" b="1" smtClean="0">
                  <a:solidFill>
                    <a:prstClr val="black"/>
                  </a:solidFill>
                </a:rPr>
                <a:t>Harvey Brooks</a:t>
              </a:r>
            </a:p>
            <a:p>
              <a:pPr algn="ctr"/>
              <a:r>
                <a:rPr lang="en-US" sz="1400" b="1" smtClean="0">
                  <a:solidFill>
                    <a:prstClr val="black"/>
                  </a:solidFill>
                </a:rPr>
                <a:t>Nuclear Power Pioneer</a:t>
              </a:r>
            </a:p>
            <a:p>
              <a:pPr algn="ctr"/>
              <a:r>
                <a:rPr lang="en-US" sz="1400" b="1" smtClean="0">
                  <a:solidFill>
                    <a:prstClr val="black"/>
                  </a:solidFill>
                </a:rPr>
                <a:t>Science Advisor to JFK</a:t>
              </a:r>
              <a:endParaRPr lang="en-US" sz="1400" b="1">
                <a:solidFill>
                  <a:prstClr val="black"/>
                </a:solidFill>
              </a:endParaRPr>
            </a:p>
          </p:txBody>
        </p:sp>
      </p:grpSp>
      <p:grpSp>
        <p:nvGrpSpPr>
          <p:cNvPr id="5" name="Group 4"/>
          <p:cNvGrpSpPr/>
          <p:nvPr/>
        </p:nvGrpSpPr>
        <p:grpSpPr>
          <a:xfrm>
            <a:off x="6477000" y="3133725"/>
            <a:ext cx="1905000" cy="2644319"/>
            <a:chOff x="6477000" y="3133725"/>
            <a:chExt cx="1905000" cy="2644319"/>
          </a:xfrm>
        </p:grpSpPr>
        <p:pic>
          <p:nvPicPr>
            <p:cNvPr id="10246" name="Picture 6" descr="https://duckduckgo.com/i/b635448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1252" y="3133725"/>
              <a:ext cx="1409700"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477000" y="5039380"/>
              <a:ext cx="1905000" cy="738664"/>
            </a:xfrm>
            <a:prstGeom prst="rect">
              <a:avLst/>
            </a:prstGeom>
            <a:noFill/>
          </p:spPr>
          <p:txBody>
            <a:bodyPr wrap="square" rtlCol="0">
              <a:spAutoFit/>
            </a:bodyPr>
            <a:lstStyle/>
            <a:p>
              <a:pPr algn="ctr"/>
              <a:r>
                <a:rPr lang="en-US" sz="1400" b="1" smtClean="0">
                  <a:solidFill>
                    <a:prstClr val="black"/>
                  </a:solidFill>
                </a:rPr>
                <a:t>“Niko” Bloembergen</a:t>
              </a:r>
            </a:p>
            <a:p>
              <a:pPr algn="ctr"/>
              <a:r>
                <a:rPr lang="en-US" sz="1400" b="1" smtClean="0">
                  <a:solidFill>
                    <a:prstClr val="black"/>
                  </a:solidFill>
                </a:rPr>
                <a:t>Nobel Laurate NMR</a:t>
              </a:r>
            </a:p>
            <a:p>
              <a:pPr algn="ctr"/>
              <a:r>
                <a:rPr lang="en-US" sz="1400" b="1" smtClean="0">
                  <a:solidFill>
                    <a:prstClr val="black"/>
                  </a:solidFill>
                </a:rPr>
                <a:t>Great Squash Player</a:t>
              </a:r>
              <a:endParaRPr lang="en-US" sz="1400" b="1">
                <a:solidFill>
                  <a:prstClr val="black"/>
                </a:solidFill>
              </a:endParaRPr>
            </a:p>
          </p:txBody>
        </p:sp>
      </p:grpSp>
      <p:grpSp>
        <p:nvGrpSpPr>
          <p:cNvPr id="9" name="Group 8"/>
          <p:cNvGrpSpPr/>
          <p:nvPr/>
        </p:nvGrpSpPr>
        <p:grpSpPr>
          <a:xfrm>
            <a:off x="3175570" y="3810737"/>
            <a:ext cx="2133600" cy="2805507"/>
            <a:chOff x="3175570" y="3810737"/>
            <a:chExt cx="2133600" cy="2805507"/>
          </a:xfrm>
        </p:grpSpPr>
        <p:pic>
          <p:nvPicPr>
            <p:cNvPr id="10248" name="Picture 8" descr="https://images.duckduckgo.com/iu/?u=https%3A%2F%2Ftse4.mm.bing.net%2Fth%3Fid%3DOIP.vp8NUQt5W8GgvNN7-qv4AgHaHN%26pid%3D15.1&amp;f=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47836" y="3810737"/>
              <a:ext cx="1637659" cy="159274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175570" y="5446693"/>
              <a:ext cx="2133600" cy="1169551"/>
            </a:xfrm>
            <a:prstGeom prst="rect">
              <a:avLst/>
            </a:prstGeom>
            <a:noFill/>
          </p:spPr>
          <p:txBody>
            <a:bodyPr wrap="square" rtlCol="0">
              <a:spAutoFit/>
            </a:bodyPr>
            <a:lstStyle/>
            <a:p>
              <a:pPr algn="ctr"/>
              <a:r>
                <a:rPr lang="en-US" sz="1400" b="1" smtClean="0">
                  <a:solidFill>
                    <a:prstClr val="black"/>
                  </a:solidFill>
                </a:rPr>
                <a:t>Paul Michael Grant</a:t>
              </a:r>
            </a:p>
            <a:p>
              <a:pPr algn="ctr"/>
              <a:r>
                <a:rPr lang="en-US" sz="1400" b="1" smtClean="0">
                  <a:solidFill>
                    <a:prstClr val="black"/>
                  </a:solidFill>
                </a:rPr>
                <a:t>PhD Thesis</a:t>
              </a:r>
            </a:p>
            <a:p>
              <a:pPr algn="ctr"/>
              <a:r>
                <a:rPr lang="en-US" sz="1400" b="1" smtClean="0">
                  <a:solidFill>
                    <a:prstClr val="black"/>
                  </a:solidFill>
                </a:rPr>
                <a:t>“The Optical Properties of Thin Germanium Films”</a:t>
              </a:r>
            </a:p>
            <a:p>
              <a:pPr algn="ctr"/>
              <a:endParaRPr lang="en-US" sz="1400" b="1">
                <a:solidFill>
                  <a:prstClr val="black"/>
                </a:solidFill>
              </a:endParaRPr>
            </a:p>
          </p:txBody>
        </p:sp>
      </p:grpSp>
    </p:spTree>
    <p:extLst>
      <p:ext uri="{BB962C8B-B14F-4D97-AF65-F5344CB8AC3E}">
        <p14:creationId xmlns:p14="http://schemas.microsoft.com/office/powerpoint/2010/main" val="332052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mtClean="0"/>
              <a:t>IBM Kingston MBE Tools</a:t>
            </a:r>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46699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990600"/>
            <a:ext cx="28194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3810000"/>
            <a:ext cx="1981200"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3769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838" y="390525"/>
            <a:ext cx="4124325" cy="607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1018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smtClean="0">
                <a:solidFill>
                  <a:schemeClr val="accent1"/>
                </a:solidFill>
              </a:rPr>
              <a:t>PMG@IBM#2:  1960-93</a:t>
            </a:r>
            <a:endParaRPr lang="en-US" b="1" dirty="0">
              <a:solidFill>
                <a:schemeClr val="accent1"/>
              </a:solidFill>
            </a:endParaRPr>
          </a:p>
        </p:txBody>
      </p:sp>
      <p:sp>
        <p:nvSpPr>
          <p:cNvPr id="3" name="TextBox 2"/>
          <p:cNvSpPr txBox="1"/>
          <p:nvPr/>
        </p:nvSpPr>
        <p:spPr>
          <a:xfrm>
            <a:off x="983751" y="2057400"/>
            <a:ext cx="7704738" cy="2308324"/>
          </a:xfrm>
          <a:prstGeom prst="rect">
            <a:avLst/>
          </a:prstGeom>
          <a:noFill/>
        </p:spPr>
        <p:txBody>
          <a:bodyPr wrap="none" rtlCol="0">
            <a:spAutoFit/>
          </a:bodyPr>
          <a:lstStyle/>
          <a:p>
            <a:pPr marL="285750" indent="-285750">
              <a:buFont typeface="Arial" panose="020B0604020202020204" pitchFamily="34" charset="0"/>
              <a:buChar char="•"/>
            </a:pPr>
            <a:r>
              <a:rPr lang="en-US" sz="2400" smtClean="0">
                <a:solidFill>
                  <a:prstClr val="black"/>
                </a:solidFill>
              </a:rPr>
              <a:t>Laboratory Automation</a:t>
            </a:r>
          </a:p>
          <a:p>
            <a:pPr marL="285750" indent="-285750">
              <a:buFont typeface="Arial" panose="020B0604020202020204" pitchFamily="34" charset="0"/>
              <a:buChar char="•"/>
            </a:pPr>
            <a:r>
              <a:rPr lang="en-US" sz="2400" smtClean="0">
                <a:solidFill>
                  <a:prstClr val="black"/>
                </a:solidFill>
              </a:rPr>
              <a:t>Organic Conductors &amp; Superconductors</a:t>
            </a:r>
          </a:p>
          <a:p>
            <a:pPr marL="285750" indent="-285750">
              <a:buFont typeface="Arial" panose="020B0604020202020204" pitchFamily="34" charset="0"/>
              <a:buChar char="•"/>
            </a:pPr>
            <a:r>
              <a:rPr lang="en-US" sz="2400" smtClean="0">
                <a:solidFill>
                  <a:prstClr val="black"/>
                </a:solidFill>
              </a:rPr>
              <a:t>Polymer Field Effect Transistor</a:t>
            </a:r>
          </a:p>
          <a:p>
            <a:pPr marL="285750" indent="-285750">
              <a:buFont typeface="Arial" panose="020B0604020202020204" pitchFamily="34" charset="0"/>
              <a:buChar char="•"/>
            </a:pPr>
            <a:r>
              <a:rPr lang="en-US" sz="2400" smtClean="0">
                <a:solidFill>
                  <a:prstClr val="black"/>
                </a:solidFill>
              </a:rPr>
              <a:t>High Temperature Superconductivity</a:t>
            </a:r>
          </a:p>
          <a:p>
            <a:pPr marL="285750" indent="-285750">
              <a:buFont typeface="Arial" panose="020B0604020202020204" pitchFamily="34" charset="0"/>
              <a:buChar char="•"/>
            </a:pPr>
            <a:r>
              <a:rPr lang="en-US" sz="2400" smtClean="0">
                <a:solidFill>
                  <a:prstClr val="black"/>
                </a:solidFill>
              </a:rPr>
              <a:t>Explore novel materials/mechanisms for magnetic storage</a:t>
            </a:r>
            <a:r>
              <a:rPr lang="en-US" sz="2400">
                <a:solidFill>
                  <a:prstClr val="black"/>
                </a:solidFill>
              </a:rPr>
              <a:t/>
            </a:r>
            <a:br>
              <a:rPr lang="en-US" sz="2400">
                <a:solidFill>
                  <a:prstClr val="black"/>
                </a:solidFill>
              </a:rPr>
            </a:br>
            <a:endParaRPr lang="en-US" sz="2400" smtClean="0">
              <a:solidFill>
                <a:prstClr val="black"/>
              </a:solidFill>
            </a:endParaRPr>
          </a:p>
        </p:txBody>
      </p:sp>
      <p:sp>
        <p:nvSpPr>
          <p:cNvPr id="4" name="TextBox 3"/>
          <p:cNvSpPr txBox="1"/>
          <p:nvPr/>
        </p:nvSpPr>
        <p:spPr>
          <a:xfrm>
            <a:off x="304800" y="1143000"/>
            <a:ext cx="8458200" cy="830997"/>
          </a:xfrm>
          <a:prstGeom prst="rect">
            <a:avLst/>
          </a:prstGeom>
          <a:noFill/>
        </p:spPr>
        <p:txBody>
          <a:bodyPr wrap="square" rtlCol="0">
            <a:spAutoFit/>
          </a:bodyPr>
          <a:lstStyle/>
          <a:p>
            <a:pPr algn="ctr"/>
            <a:r>
              <a:rPr lang="en-US" sz="2400" b="1" smtClean="0">
                <a:solidFill>
                  <a:srgbClr val="00B050"/>
                </a:solidFill>
              </a:rPr>
              <a:t>All Work Performed at IBM Research San Jose/Almaden Valley, California</a:t>
            </a:r>
            <a:endParaRPr lang="en-US" sz="2400" b="1">
              <a:solidFill>
                <a:srgbClr val="00B050"/>
              </a:solidFill>
            </a:endParaRPr>
          </a:p>
        </p:txBody>
      </p:sp>
    </p:spTree>
    <p:extLst>
      <p:ext uri="{BB962C8B-B14F-4D97-AF65-F5344CB8AC3E}">
        <p14:creationId xmlns:p14="http://schemas.microsoft.com/office/powerpoint/2010/main" val="322561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143000"/>
          </a:xfrm>
        </p:spPr>
        <p:txBody>
          <a:bodyPr>
            <a:noAutofit/>
          </a:bodyPr>
          <a:lstStyle/>
          <a:p>
            <a:r>
              <a:rPr lang="en-US" sz="3600" dirty="0" smtClean="0"/>
              <a:t>Semi-Anthology of 1800 Lab DAC Papers from IBM San Jose Research published in IBM J. Res. </a:t>
            </a:r>
            <a:r>
              <a:rPr lang="en-US" sz="3600" dirty="0" err="1" smtClean="0"/>
              <a:t>Devel</a:t>
            </a:r>
            <a:r>
              <a:rPr lang="en-US" sz="3600" dirty="0" smtClean="0"/>
              <a:t>., 1968 Special Issue</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214" y="2895600"/>
            <a:ext cx="8094663"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0"/>
            <a:ext cx="5620557"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215" y="4517065"/>
            <a:ext cx="4458585" cy="822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214" y="5181600"/>
            <a:ext cx="5068186" cy="891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04800" y="2033994"/>
            <a:ext cx="8464177" cy="830997"/>
          </a:xfrm>
          <a:prstGeom prst="rect">
            <a:avLst/>
          </a:prstGeom>
          <a:noFill/>
        </p:spPr>
        <p:txBody>
          <a:bodyPr wrap="none" rtlCol="0">
            <a:spAutoFit/>
          </a:bodyPr>
          <a:lstStyle/>
          <a:p>
            <a:r>
              <a:rPr lang="en-US" sz="2400" dirty="0" smtClean="0">
                <a:solidFill>
                  <a:prstClr val="black"/>
                </a:solidFill>
              </a:rPr>
              <a:t>Authors:  Grant, </a:t>
            </a:r>
            <a:r>
              <a:rPr lang="en-US" sz="2400" dirty="0" err="1" smtClean="0">
                <a:solidFill>
                  <a:prstClr val="black"/>
                </a:solidFill>
              </a:rPr>
              <a:t>Schechtman</a:t>
            </a:r>
            <a:r>
              <a:rPr lang="en-US" sz="2400" dirty="0" smtClean="0">
                <a:solidFill>
                  <a:prstClr val="black"/>
                </a:solidFill>
              </a:rPr>
              <a:t>, </a:t>
            </a:r>
            <a:r>
              <a:rPr lang="en-US" sz="2400" dirty="0" err="1" smtClean="0">
                <a:solidFill>
                  <a:prstClr val="black"/>
                </a:solidFill>
              </a:rPr>
              <a:t>Ramondi</a:t>
            </a:r>
            <a:r>
              <a:rPr lang="en-US" sz="2400" dirty="0" smtClean="0">
                <a:solidFill>
                  <a:prstClr val="black"/>
                </a:solidFill>
              </a:rPr>
              <a:t>, Winters, Clarke, Gladney...</a:t>
            </a:r>
          </a:p>
          <a:p>
            <a:r>
              <a:rPr lang="en-US" sz="2400" dirty="0">
                <a:solidFill>
                  <a:prstClr val="black"/>
                </a:solidFill>
              </a:rPr>
              <a:t> </a:t>
            </a:r>
            <a:r>
              <a:rPr lang="en-US" sz="2400" dirty="0" smtClean="0">
                <a:solidFill>
                  <a:prstClr val="black"/>
                </a:solidFill>
              </a:rPr>
              <a:t>                 ... and many others</a:t>
            </a:r>
            <a:endParaRPr lang="en-US" sz="2400" dirty="0">
              <a:solidFill>
                <a:prstClr val="black"/>
              </a:solidFill>
            </a:endParaRPr>
          </a:p>
        </p:txBody>
      </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00" y="4043342"/>
            <a:ext cx="3733800" cy="2738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676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304800" y="1981200"/>
            <a:ext cx="8534400" cy="2209800"/>
          </a:xfrm>
        </p:spPr>
        <p:txBody>
          <a:bodyPr rtlCol="0">
            <a:normAutofit fontScale="90000"/>
          </a:bodyPr>
          <a:lstStyle/>
          <a:p>
            <a:pPr eaLnBrk="1" fontAlgn="auto" hangingPunct="1">
              <a:spcAft>
                <a:spcPts val="0"/>
              </a:spcAft>
              <a:defRPr/>
            </a:pPr>
            <a:r>
              <a:rPr lang="en-US" b="1" dirty="0" smtClean="0">
                <a:solidFill>
                  <a:schemeClr val="accent2"/>
                </a:solidFill>
              </a:rPr>
              <a:t/>
            </a:r>
            <a:br>
              <a:rPr lang="en-US" b="1" dirty="0" smtClean="0">
                <a:solidFill>
                  <a:schemeClr val="accent2"/>
                </a:solidFill>
              </a:rPr>
            </a:br>
            <a:r>
              <a:rPr lang="en-US" b="1" smtClean="0">
                <a:solidFill>
                  <a:schemeClr val="accent2"/>
                </a:solidFill>
              </a:rPr>
              <a:t/>
            </a:r>
            <a:br>
              <a:rPr lang="en-US" b="1" smtClean="0">
                <a:solidFill>
                  <a:schemeClr val="accent2"/>
                </a:solidFill>
              </a:rPr>
            </a:br>
            <a:r>
              <a:rPr lang="en-US" b="1" smtClean="0">
                <a:solidFill>
                  <a:schemeClr val="accent2"/>
                </a:solidFill>
              </a:rPr>
              <a:t/>
            </a:r>
            <a:br>
              <a:rPr lang="en-US" b="1" smtClean="0">
                <a:solidFill>
                  <a:schemeClr val="accent2"/>
                </a:solidFill>
              </a:rPr>
            </a:br>
            <a:r>
              <a:rPr lang="en-US" sz="7300" b="1" smtClean="0">
                <a:solidFill>
                  <a:schemeClr val="accent2"/>
                </a:solidFill>
              </a:rPr>
              <a:t>Superconductivity 101</a:t>
            </a:r>
            <a:r>
              <a:rPr lang="en-US" b="1" dirty="0">
                <a:solidFill>
                  <a:schemeClr val="accent2"/>
                </a:solidFill>
              </a:rPr>
              <a:t/>
            </a:r>
            <a:br>
              <a:rPr lang="en-US" b="1" dirty="0">
                <a:solidFill>
                  <a:schemeClr val="accent2"/>
                </a:solidFill>
              </a:rPr>
            </a:br>
            <a:r>
              <a:rPr lang="en-US" b="1" dirty="0"/>
              <a:t/>
            </a:r>
            <a:br>
              <a:rPr lang="en-US" b="1" dirty="0"/>
            </a:br>
            <a:r>
              <a:rPr lang="en-US" sz="3200" b="1" dirty="0"/>
              <a:t/>
            </a:r>
            <a:br>
              <a:rPr lang="en-US" sz="3200" b="1" dirty="0"/>
            </a:br>
            <a:endParaRPr lang="en-US" dirty="0"/>
          </a:p>
        </p:txBody>
      </p:sp>
    </p:spTree>
    <p:extLst>
      <p:ext uri="{BB962C8B-B14F-4D97-AF65-F5344CB8AC3E}">
        <p14:creationId xmlns:p14="http://schemas.microsoft.com/office/powerpoint/2010/main" val="277887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725488" y="2020888"/>
            <a:ext cx="307816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7850" tIns="48925" rIns="97850" bIns="4892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2600">
                <a:solidFill>
                  <a:prstClr val="black"/>
                </a:solidFill>
                <a:latin typeface="Arial" pitchFamily="34" charset="0"/>
              </a:rPr>
              <a:t>The Most Popular:</a:t>
            </a:r>
          </a:p>
        </p:txBody>
      </p:sp>
      <p:sp>
        <p:nvSpPr>
          <p:cNvPr id="7171" name="Oval 4"/>
          <p:cNvSpPr>
            <a:spLocks noChangeArrowheads="1"/>
          </p:cNvSpPr>
          <p:nvPr/>
        </p:nvSpPr>
        <p:spPr bwMode="auto">
          <a:xfrm rot="-2100000">
            <a:off x="7042150" y="3122613"/>
            <a:ext cx="1017588" cy="350837"/>
          </a:xfrm>
          <a:prstGeom prst="ellipse">
            <a:avLst/>
          </a:prstGeom>
          <a:solidFill>
            <a:schemeClr val="tx1"/>
          </a:solidFill>
          <a:ln w="508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72" name="Oval 5"/>
          <p:cNvSpPr>
            <a:spLocks noChangeArrowheads="1"/>
          </p:cNvSpPr>
          <p:nvPr/>
        </p:nvSpPr>
        <p:spPr bwMode="auto">
          <a:xfrm rot="-2100000">
            <a:off x="7048500" y="3146425"/>
            <a:ext cx="971550" cy="349250"/>
          </a:xfrm>
          <a:prstGeom prst="ellipse">
            <a:avLst/>
          </a:prstGeom>
          <a:solidFill>
            <a:schemeClr val="bg1"/>
          </a:solidFill>
          <a:ln w="508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73" name="Line 6"/>
          <p:cNvSpPr>
            <a:spLocks noChangeShapeType="1"/>
          </p:cNvSpPr>
          <p:nvPr/>
        </p:nvSpPr>
        <p:spPr bwMode="auto">
          <a:xfrm flipV="1">
            <a:off x="5889625" y="2944813"/>
            <a:ext cx="0" cy="773112"/>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74" name="Line 7"/>
          <p:cNvSpPr>
            <a:spLocks noChangeShapeType="1"/>
          </p:cNvSpPr>
          <p:nvPr/>
        </p:nvSpPr>
        <p:spPr bwMode="auto">
          <a:xfrm>
            <a:off x="5554663" y="3332163"/>
            <a:ext cx="66992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75" name="Oval 8"/>
          <p:cNvSpPr>
            <a:spLocks noChangeArrowheads="1"/>
          </p:cNvSpPr>
          <p:nvPr/>
        </p:nvSpPr>
        <p:spPr bwMode="auto">
          <a:xfrm>
            <a:off x="5797550" y="3233738"/>
            <a:ext cx="184150" cy="195262"/>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76" name="Line 9"/>
          <p:cNvSpPr>
            <a:spLocks noChangeShapeType="1"/>
          </p:cNvSpPr>
          <p:nvPr/>
        </p:nvSpPr>
        <p:spPr bwMode="auto">
          <a:xfrm flipV="1">
            <a:off x="5889625" y="4713288"/>
            <a:ext cx="0" cy="773112"/>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77" name="Line 10"/>
          <p:cNvSpPr>
            <a:spLocks noChangeShapeType="1"/>
          </p:cNvSpPr>
          <p:nvPr/>
        </p:nvSpPr>
        <p:spPr bwMode="auto">
          <a:xfrm>
            <a:off x="5554663" y="5100638"/>
            <a:ext cx="66992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78" name="Oval 11"/>
          <p:cNvSpPr>
            <a:spLocks noChangeArrowheads="1"/>
          </p:cNvSpPr>
          <p:nvPr/>
        </p:nvSpPr>
        <p:spPr bwMode="auto">
          <a:xfrm>
            <a:off x="5797550" y="5002213"/>
            <a:ext cx="184150" cy="195262"/>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79" name="Line 12"/>
          <p:cNvSpPr>
            <a:spLocks noChangeShapeType="1"/>
          </p:cNvSpPr>
          <p:nvPr/>
        </p:nvSpPr>
        <p:spPr bwMode="auto">
          <a:xfrm flipV="1">
            <a:off x="7545388" y="2944813"/>
            <a:ext cx="0" cy="773112"/>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80" name="Line 13"/>
          <p:cNvSpPr>
            <a:spLocks noChangeShapeType="1"/>
          </p:cNvSpPr>
          <p:nvPr/>
        </p:nvSpPr>
        <p:spPr bwMode="auto">
          <a:xfrm>
            <a:off x="7210425" y="3332163"/>
            <a:ext cx="66992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81" name="Oval 14"/>
          <p:cNvSpPr>
            <a:spLocks noChangeArrowheads="1"/>
          </p:cNvSpPr>
          <p:nvPr/>
        </p:nvSpPr>
        <p:spPr bwMode="auto">
          <a:xfrm>
            <a:off x="7467600" y="3200400"/>
            <a:ext cx="184150" cy="195263"/>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82" name="Line 15"/>
          <p:cNvSpPr>
            <a:spLocks noChangeShapeType="1"/>
          </p:cNvSpPr>
          <p:nvPr/>
        </p:nvSpPr>
        <p:spPr bwMode="auto">
          <a:xfrm flipV="1">
            <a:off x="7545388" y="4713288"/>
            <a:ext cx="0" cy="773112"/>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83" name="Line 16"/>
          <p:cNvSpPr>
            <a:spLocks noChangeShapeType="1"/>
          </p:cNvSpPr>
          <p:nvPr/>
        </p:nvSpPr>
        <p:spPr bwMode="auto">
          <a:xfrm>
            <a:off x="7210425" y="5100638"/>
            <a:ext cx="66992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7184" name="Oval 17"/>
          <p:cNvSpPr>
            <a:spLocks noChangeArrowheads="1"/>
          </p:cNvSpPr>
          <p:nvPr/>
        </p:nvSpPr>
        <p:spPr bwMode="auto">
          <a:xfrm>
            <a:off x="7453313" y="5002213"/>
            <a:ext cx="184150" cy="195262"/>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7185" name="Freeform 18"/>
          <p:cNvSpPr>
            <a:spLocks/>
          </p:cNvSpPr>
          <p:nvPr/>
        </p:nvSpPr>
        <p:spPr bwMode="auto">
          <a:xfrm>
            <a:off x="7375525" y="3706813"/>
            <a:ext cx="390525" cy="1028700"/>
          </a:xfrm>
          <a:custGeom>
            <a:avLst/>
            <a:gdLst>
              <a:gd name="T0" fmla="*/ 225772 w 512"/>
              <a:gd name="T1" fmla="*/ 1018061 h 1257"/>
              <a:gd name="T2" fmla="*/ 309674 w 512"/>
              <a:gd name="T3" fmla="*/ 968958 h 1257"/>
              <a:gd name="T4" fmla="*/ 372982 w 512"/>
              <a:gd name="T5" fmla="*/ 881392 h 1257"/>
              <a:gd name="T6" fmla="*/ 382898 w 512"/>
              <a:gd name="T7" fmla="*/ 766819 h 1257"/>
              <a:gd name="T8" fmla="*/ 333319 w 512"/>
              <a:gd name="T9" fmla="*/ 668614 h 1257"/>
              <a:gd name="T10" fmla="*/ 253231 w 512"/>
              <a:gd name="T11" fmla="*/ 603962 h 1257"/>
              <a:gd name="T12" fmla="*/ 173906 w 512"/>
              <a:gd name="T13" fmla="*/ 581048 h 1257"/>
              <a:gd name="T14" fmla="*/ 100682 w 512"/>
              <a:gd name="T15" fmla="*/ 594142 h 1257"/>
              <a:gd name="T16" fmla="*/ 39663 w 512"/>
              <a:gd name="T17" fmla="*/ 636697 h 1257"/>
              <a:gd name="T18" fmla="*/ 2288 w 512"/>
              <a:gd name="T19" fmla="*/ 701349 h 1257"/>
              <a:gd name="T20" fmla="*/ 11441 w 512"/>
              <a:gd name="T21" fmla="*/ 783187 h 1257"/>
              <a:gd name="T22" fmla="*/ 58731 w 512"/>
              <a:gd name="T23" fmla="*/ 845384 h 1257"/>
              <a:gd name="T24" fmla="*/ 126616 w 512"/>
              <a:gd name="T25" fmla="*/ 878119 h 1257"/>
              <a:gd name="T26" fmla="*/ 197551 w 512"/>
              <a:gd name="T27" fmla="*/ 881392 h 1257"/>
              <a:gd name="T28" fmla="*/ 283741 w 512"/>
              <a:gd name="T29" fmla="*/ 845384 h 1257"/>
              <a:gd name="T30" fmla="*/ 356964 w 512"/>
              <a:gd name="T31" fmla="*/ 770093 h 1257"/>
              <a:gd name="T32" fmla="*/ 387474 w 512"/>
              <a:gd name="T33" fmla="*/ 662067 h 1257"/>
              <a:gd name="T34" fmla="*/ 356964 w 512"/>
              <a:gd name="T35" fmla="*/ 554860 h 1257"/>
              <a:gd name="T36" fmla="*/ 281453 w 512"/>
              <a:gd name="T37" fmla="*/ 479569 h 1257"/>
              <a:gd name="T38" fmla="*/ 197551 w 512"/>
              <a:gd name="T39" fmla="*/ 440287 h 1257"/>
              <a:gd name="T40" fmla="*/ 124327 w 512"/>
              <a:gd name="T41" fmla="*/ 443560 h 1257"/>
              <a:gd name="T42" fmla="*/ 58731 w 512"/>
              <a:gd name="T43" fmla="*/ 476295 h 1257"/>
              <a:gd name="T44" fmla="*/ 11441 w 512"/>
              <a:gd name="T45" fmla="*/ 531945 h 1257"/>
              <a:gd name="T46" fmla="*/ 2288 w 512"/>
              <a:gd name="T47" fmla="*/ 617056 h 1257"/>
              <a:gd name="T48" fmla="*/ 39663 w 512"/>
              <a:gd name="T49" fmla="*/ 681708 h 1257"/>
              <a:gd name="T50" fmla="*/ 102970 w 512"/>
              <a:gd name="T51" fmla="*/ 724264 h 1257"/>
              <a:gd name="T52" fmla="*/ 171617 w 512"/>
              <a:gd name="T53" fmla="*/ 740631 h 1257"/>
              <a:gd name="T54" fmla="*/ 256282 w 512"/>
              <a:gd name="T55" fmla="*/ 717717 h 1257"/>
              <a:gd name="T56" fmla="*/ 335607 w 512"/>
              <a:gd name="T57" fmla="*/ 655520 h 1257"/>
              <a:gd name="T58" fmla="*/ 385186 w 512"/>
              <a:gd name="T59" fmla="*/ 558133 h 1257"/>
              <a:gd name="T60" fmla="*/ 372982 w 512"/>
              <a:gd name="T61" fmla="*/ 443560 h 1257"/>
              <a:gd name="T62" fmla="*/ 309674 w 512"/>
              <a:gd name="T63" fmla="*/ 355994 h 1257"/>
              <a:gd name="T64" fmla="*/ 225772 w 512"/>
              <a:gd name="T65" fmla="*/ 306891 h 1257"/>
              <a:gd name="T66" fmla="*/ 150261 w 512"/>
              <a:gd name="T67" fmla="*/ 297071 h 1257"/>
              <a:gd name="T68" fmla="*/ 80088 w 512"/>
              <a:gd name="T69" fmla="*/ 319985 h 1257"/>
              <a:gd name="T70" fmla="*/ 23645 w 512"/>
              <a:gd name="T71" fmla="*/ 369088 h 1257"/>
              <a:gd name="T72" fmla="*/ 0 w 512"/>
              <a:gd name="T73" fmla="*/ 443560 h 1257"/>
              <a:gd name="T74" fmla="*/ 23645 w 512"/>
              <a:gd name="T75" fmla="*/ 518851 h 1257"/>
              <a:gd name="T76" fmla="*/ 80088 w 512"/>
              <a:gd name="T77" fmla="*/ 571227 h 1257"/>
              <a:gd name="T78" fmla="*/ 150261 w 512"/>
              <a:gd name="T79" fmla="*/ 594142 h 1257"/>
              <a:gd name="T80" fmla="*/ 225772 w 512"/>
              <a:gd name="T81" fmla="*/ 587595 h 1257"/>
              <a:gd name="T82" fmla="*/ 309674 w 512"/>
              <a:gd name="T83" fmla="*/ 531945 h 1257"/>
              <a:gd name="T84" fmla="*/ 372982 w 512"/>
              <a:gd name="T85" fmla="*/ 443560 h 1257"/>
              <a:gd name="T86" fmla="*/ 385186 w 512"/>
              <a:gd name="T87" fmla="*/ 326532 h 1257"/>
              <a:gd name="T88" fmla="*/ 333319 w 512"/>
              <a:gd name="T89" fmla="*/ 231601 h 1257"/>
              <a:gd name="T90" fmla="*/ 250943 w 512"/>
              <a:gd name="T91" fmla="*/ 166131 h 1257"/>
              <a:gd name="T92" fmla="*/ 171617 w 512"/>
              <a:gd name="T93" fmla="*/ 143216 h 1257"/>
              <a:gd name="T94" fmla="*/ 102970 w 512"/>
              <a:gd name="T95" fmla="*/ 162857 h 1257"/>
              <a:gd name="T96" fmla="*/ 39663 w 512"/>
              <a:gd name="T97" fmla="*/ 208686 h 1257"/>
              <a:gd name="T98" fmla="*/ 4576 w 512"/>
              <a:gd name="T99" fmla="*/ 274156 h 1257"/>
              <a:gd name="T100" fmla="*/ 9153 w 512"/>
              <a:gd name="T101" fmla="*/ 342900 h 1257"/>
              <a:gd name="T102" fmla="*/ 51867 w 512"/>
              <a:gd name="T103" fmla="*/ 401005 h 1257"/>
              <a:gd name="T104" fmla="*/ 119751 w 512"/>
              <a:gd name="T105" fmla="*/ 440287 h 1257"/>
              <a:gd name="T106" fmla="*/ 202127 w 512"/>
              <a:gd name="T107" fmla="*/ 443560 h 1257"/>
              <a:gd name="T108" fmla="*/ 289080 w 512"/>
              <a:gd name="T109" fmla="*/ 401005 h 1257"/>
              <a:gd name="T110" fmla="*/ 359252 w 512"/>
              <a:gd name="T111" fmla="*/ 319985 h 1257"/>
              <a:gd name="T112" fmla="*/ 389762 w 512"/>
              <a:gd name="T113" fmla="*/ 218507 h 1257"/>
              <a:gd name="T114" fmla="*/ 359252 w 512"/>
              <a:gd name="T115" fmla="*/ 121120 h 1257"/>
              <a:gd name="T116" fmla="*/ 289080 w 512"/>
              <a:gd name="T117" fmla="*/ 45829 h 1257"/>
              <a:gd name="T118" fmla="*/ 199839 w 512"/>
              <a:gd name="T119" fmla="*/ 3274 h 12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12" h="1257">
                <a:moveTo>
                  <a:pt x="225" y="1256"/>
                </a:moveTo>
                <a:lnTo>
                  <a:pt x="259" y="1252"/>
                </a:lnTo>
                <a:lnTo>
                  <a:pt x="296" y="1244"/>
                </a:lnTo>
                <a:lnTo>
                  <a:pt x="332" y="1228"/>
                </a:lnTo>
                <a:lnTo>
                  <a:pt x="372" y="1208"/>
                </a:lnTo>
                <a:lnTo>
                  <a:pt x="406" y="1184"/>
                </a:lnTo>
                <a:lnTo>
                  <a:pt x="440" y="1152"/>
                </a:lnTo>
                <a:lnTo>
                  <a:pt x="468" y="1116"/>
                </a:lnTo>
                <a:lnTo>
                  <a:pt x="489" y="1077"/>
                </a:lnTo>
                <a:lnTo>
                  <a:pt x="505" y="1033"/>
                </a:lnTo>
                <a:lnTo>
                  <a:pt x="508" y="985"/>
                </a:lnTo>
                <a:lnTo>
                  <a:pt x="502" y="937"/>
                </a:lnTo>
                <a:lnTo>
                  <a:pt x="489" y="893"/>
                </a:lnTo>
                <a:lnTo>
                  <a:pt x="468" y="853"/>
                </a:lnTo>
                <a:lnTo>
                  <a:pt x="437" y="817"/>
                </a:lnTo>
                <a:lnTo>
                  <a:pt x="406" y="785"/>
                </a:lnTo>
                <a:lnTo>
                  <a:pt x="369" y="762"/>
                </a:lnTo>
                <a:lnTo>
                  <a:pt x="332" y="738"/>
                </a:lnTo>
                <a:lnTo>
                  <a:pt x="296" y="726"/>
                </a:lnTo>
                <a:lnTo>
                  <a:pt x="259" y="714"/>
                </a:lnTo>
                <a:lnTo>
                  <a:pt x="228" y="710"/>
                </a:lnTo>
                <a:lnTo>
                  <a:pt x="197" y="714"/>
                </a:lnTo>
                <a:lnTo>
                  <a:pt x="163" y="718"/>
                </a:lnTo>
                <a:lnTo>
                  <a:pt x="132" y="726"/>
                </a:lnTo>
                <a:lnTo>
                  <a:pt x="105" y="742"/>
                </a:lnTo>
                <a:lnTo>
                  <a:pt x="77" y="758"/>
                </a:lnTo>
                <a:lnTo>
                  <a:pt x="52" y="778"/>
                </a:lnTo>
                <a:lnTo>
                  <a:pt x="31" y="801"/>
                </a:lnTo>
                <a:lnTo>
                  <a:pt x="15" y="825"/>
                </a:lnTo>
                <a:lnTo>
                  <a:pt x="3" y="857"/>
                </a:lnTo>
                <a:lnTo>
                  <a:pt x="0" y="893"/>
                </a:lnTo>
                <a:lnTo>
                  <a:pt x="3" y="929"/>
                </a:lnTo>
                <a:lnTo>
                  <a:pt x="15" y="957"/>
                </a:lnTo>
                <a:lnTo>
                  <a:pt x="31" y="985"/>
                </a:lnTo>
                <a:lnTo>
                  <a:pt x="52" y="1009"/>
                </a:lnTo>
                <a:lnTo>
                  <a:pt x="77" y="1033"/>
                </a:lnTo>
                <a:lnTo>
                  <a:pt x="105" y="1049"/>
                </a:lnTo>
                <a:lnTo>
                  <a:pt x="135" y="1061"/>
                </a:lnTo>
                <a:lnTo>
                  <a:pt x="166" y="1073"/>
                </a:lnTo>
                <a:lnTo>
                  <a:pt x="197" y="1077"/>
                </a:lnTo>
                <a:lnTo>
                  <a:pt x="225" y="1081"/>
                </a:lnTo>
                <a:lnTo>
                  <a:pt x="259" y="1077"/>
                </a:lnTo>
                <a:lnTo>
                  <a:pt x="296" y="1069"/>
                </a:lnTo>
                <a:lnTo>
                  <a:pt x="332" y="1053"/>
                </a:lnTo>
                <a:lnTo>
                  <a:pt x="372" y="1033"/>
                </a:lnTo>
                <a:lnTo>
                  <a:pt x="406" y="1009"/>
                </a:lnTo>
                <a:lnTo>
                  <a:pt x="440" y="977"/>
                </a:lnTo>
                <a:lnTo>
                  <a:pt x="468" y="941"/>
                </a:lnTo>
                <a:lnTo>
                  <a:pt x="489" y="901"/>
                </a:lnTo>
                <a:lnTo>
                  <a:pt x="505" y="857"/>
                </a:lnTo>
                <a:lnTo>
                  <a:pt x="508" y="809"/>
                </a:lnTo>
                <a:lnTo>
                  <a:pt x="502" y="762"/>
                </a:lnTo>
                <a:lnTo>
                  <a:pt x="489" y="718"/>
                </a:lnTo>
                <a:lnTo>
                  <a:pt x="468" y="678"/>
                </a:lnTo>
                <a:lnTo>
                  <a:pt x="437" y="642"/>
                </a:lnTo>
                <a:lnTo>
                  <a:pt x="406" y="610"/>
                </a:lnTo>
                <a:lnTo>
                  <a:pt x="369" y="586"/>
                </a:lnTo>
                <a:lnTo>
                  <a:pt x="332" y="562"/>
                </a:lnTo>
                <a:lnTo>
                  <a:pt x="296" y="550"/>
                </a:lnTo>
                <a:lnTo>
                  <a:pt x="259" y="538"/>
                </a:lnTo>
                <a:lnTo>
                  <a:pt x="228" y="534"/>
                </a:lnTo>
                <a:lnTo>
                  <a:pt x="197" y="538"/>
                </a:lnTo>
                <a:lnTo>
                  <a:pt x="163" y="542"/>
                </a:lnTo>
                <a:lnTo>
                  <a:pt x="132" y="550"/>
                </a:lnTo>
                <a:lnTo>
                  <a:pt x="105" y="566"/>
                </a:lnTo>
                <a:lnTo>
                  <a:pt x="77" y="582"/>
                </a:lnTo>
                <a:lnTo>
                  <a:pt x="52" y="602"/>
                </a:lnTo>
                <a:lnTo>
                  <a:pt x="31" y="626"/>
                </a:lnTo>
                <a:lnTo>
                  <a:pt x="15" y="650"/>
                </a:lnTo>
                <a:lnTo>
                  <a:pt x="3" y="682"/>
                </a:lnTo>
                <a:lnTo>
                  <a:pt x="0" y="718"/>
                </a:lnTo>
                <a:lnTo>
                  <a:pt x="3" y="754"/>
                </a:lnTo>
                <a:lnTo>
                  <a:pt x="15" y="782"/>
                </a:lnTo>
                <a:lnTo>
                  <a:pt x="31" y="809"/>
                </a:lnTo>
                <a:lnTo>
                  <a:pt x="52" y="833"/>
                </a:lnTo>
                <a:lnTo>
                  <a:pt x="77" y="857"/>
                </a:lnTo>
                <a:lnTo>
                  <a:pt x="105" y="873"/>
                </a:lnTo>
                <a:lnTo>
                  <a:pt x="135" y="885"/>
                </a:lnTo>
                <a:lnTo>
                  <a:pt x="166" y="897"/>
                </a:lnTo>
                <a:lnTo>
                  <a:pt x="197" y="901"/>
                </a:lnTo>
                <a:lnTo>
                  <a:pt x="225" y="905"/>
                </a:lnTo>
                <a:lnTo>
                  <a:pt x="259" y="901"/>
                </a:lnTo>
                <a:lnTo>
                  <a:pt x="296" y="893"/>
                </a:lnTo>
                <a:lnTo>
                  <a:pt x="336" y="877"/>
                </a:lnTo>
                <a:lnTo>
                  <a:pt x="372" y="857"/>
                </a:lnTo>
                <a:lnTo>
                  <a:pt x="409" y="833"/>
                </a:lnTo>
                <a:lnTo>
                  <a:pt x="440" y="801"/>
                </a:lnTo>
                <a:lnTo>
                  <a:pt x="468" y="766"/>
                </a:lnTo>
                <a:lnTo>
                  <a:pt x="489" y="726"/>
                </a:lnTo>
                <a:lnTo>
                  <a:pt x="505" y="682"/>
                </a:lnTo>
                <a:lnTo>
                  <a:pt x="508" y="634"/>
                </a:lnTo>
                <a:lnTo>
                  <a:pt x="505" y="586"/>
                </a:lnTo>
                <a:lnTo>
                  <a:pt x="489" y="542"/>
                </a:lnTo>
                <a:lnTo>
                  <a:pt x="468" y="502"/>
                </a:lnTo>
                <a:lnTo>
                  <a:pt x="440" y="467"/>
                </a:lnTo>
                <a:lnTo>
                  <a:pt x="406" y="435"/>
                </a:lnTo>
                <a:lnTo>
                  <a:pt x="369" y="411"/>
                </a:lnTo>
                <a:lnTo>
                  <a:pt x="332" y="387"/>
                </a:lnTo>
                <a:lnTo>
                  <a:pt x="296" y="375"/>
                </a:lnTo>
                <a:lnTo>
                  <a:pt x="259" y="363"/>
                </a:lnTo>
                <a:lnTo>
                  <a:pt x="228" y="359"/>
                </a:lnTo>
                <a:lnTo>
                  <a:pt x="197" y="363"/>
                </a:lnTo>
                <a:lnTo>
                  <a:pt x="166" y="367"/>
                </a:lnTo>
                <a:lnTo>
                  <a:pt x="132" y="375"/>
                </a:lnTo>
                <a:lnTo>
                  <a:pt x="105" y="391"/>
                </a:lnTo>
                <a:lnTo>
                  <a:pt x="77" y="407"/>
                </a:lnTo>
                <a:lnTo>
                  <a:pt x="52" y="427"/>
                </a:lnTo>
                <a:lnTo>
                  <a:pt x="31" y="451"/>
                </a:lnTo>
                <a:lnTo>
                  <a:pt x="15" y="474"/>
                </a:lnTo>
                <a:lnTo>
                  <a:pt x="6" y="506"/>
                </a:lnTo>
                <a:lnTo>
                  <a:pt x="0" y="542"/>
                </a:lnTo>
                <a:lnTo>
                  <a:pt x="6" y="578"/>
                </a:lnTo>
                <a:lnTo>
                  <a:pt x="15" y="606"/>
                </a:lnTo>
                <a:lnTo>
                  <a:pt x="31" y="634"/>
                </a:lnTo>
                <a:lnTo>
                  <a:pt x="52" y="658"/>
                </a:lnTo>
                <a:lnTo>
                  <a:pt x="77" y="682"/>
                </a:lnTo>
                <a:lnTo>
                  <a:pt x="105" y="698"/>
                </a:lnTo>
                <a:lnTo>
                  <a:pt x="135" y="710"/>
                </a:lnTo>
                <a:lnTo>
                  <a:pt x="166" y="722"/>
                </a:lnTo>
                <a:lnTo>
                  <a:pt x="197" y="726"/>
                </a:lnTo>
                <a:lnTo>
                  <a:pt x="228" y="730"/>
                </a:lnTo>
                <a:lnTo>
                  <a:pt x="259" y="726"/>
                </a:lnTo>
                <a:lnTo>
                  <a:pt x="296" y="718"/>
                </a:lnTo>
                <a:lnTo>
                  <a:pt x="332" y="702"/>
                </a:lnTo>
                <a:lnTo>
                  <a:pt x="369" y="678"/>
                </a:lnTo>
                <a:lnTo>
                  <a:pt x="406" y="650"/>
                </a:lnTo>
                <a:lnTo>
                  <a:pt x="437" y="618"/>
                </a:lnTo>
                <a:lnTo>
                  <a:pt x="468" y="582"/>
                </a:lnTo>
                <a:lnTo>
                  <a:pt x="489" y="542"/>
                </a:lnTo>
                <a:lnTo>
                  <a:pt x="505" y="494"/>
                </a:lnTo>
                <a:lnTo>
                  <a:pt x="508" y="447"/>
                </a:lnTo>
                <a:lnTo>
                  <a:pt x="505" y="399"/>
                </a:lnTo>
                <a:lnTo>
                  <a:pt x="489" y="355"/>
                </a:lnTo>
                <a:lnTo>
                  <a:pt x="465" y="315"/>
                </a:lnTo>
                <a:lnTo>
                  <a:pt x="437" y="283"/>
                </a:lnTo>
                <a:lnTo>
                  <a:pt x="403" y="251"/>
                </a:lnTo>
                <a:lnTo>
                  <a:pt x="366" y="223"/>
                </a:lnTo>
                <a:lnTo>
                  <a:pt x="329" y="203"/>
                </a:lnTo>
                <a:lnTo>
                  <a:pt x="292" y="187"/>
                </a:lnTo>
                <a:lnTo>
                  <a:pt x="255" y="179"/>
                </a:lnTo>
                <a:lnTo>
                  <a:pt x="225" y="175"/>
                </a:lnTo>
                <a:lnTo>
                  <a:pt x="197" y="179"/>
                </a:lnTo>
                <a:lnTo>
                  <a:pt x="166" y="187"/>
                </a:lnTo>
                <a:lnTo>
                  <a:pt x="135" y="199"/>
                </a:lnTo>
                <a:lnTo>
                  <a:pt x="108" y="215"/>
                </a:lnTo>
                <a:lnTo>
                  <a:pt x="80" y="231"/>
                </a:lnTo>
                <a:lnTo>
                  <a:pt x="52" y="255"/>
                </a:lnTo>
                <a:lnTo>
                  <a:pt x="34" y="279"/>
                </a:lnTo>
                <a:lnTo>
                  <a:pt x="15" y="303"/>
                </a:lnTo>
                <a:lnTo>
                  <a:pt x="6" y="335"/>
                </a:lnTo>
                <a:lnTo>
                  <a:pt x="3" y="363"/>
                </a:lnTo>
                <a:lnTo>
                  <a:pt x="6" y="391"/>
                </a:lnTo>
                <a:lnTo>
                  <a:pt x="12" y="419"/>
                </a:lnTo>
                <a:lnTo>
                  <a:pt x="28" y="447"/>
                </a:lnTo>
                <a:lnTo>
                  <a:pt x="46" y="471"/>
                </a:lnTo>
                <a:lnTo>
                  <a:pt x="68" y="490"/>
                </a:lnTo>
                <a:lnTo>
                  <a:pt x="95" y="510"/>
                </a:lnTo>
                <a:lnTo>
                  <a:pt x="123" y="526"/>
                </a:lnTo>
                <a:lnTo>
                  <a:pt x="157" y="538"/>
                </a:lnTo>
                <a:lnTo>
                  <a:pt x="191" y="542"/>
                </a:lnTo>
                <a:lnTo>
                  <a:pt x="225" y="546"/>
                </a:lnTo>
                <a:lnTo>
                  <a:pt x="265" y="542"/>
                </a:lnTo>
                <a:lnTo>
                  <a:pt x="302" y="530"/>
                </a:lnTo>
                <a:lnTo>
                  <a:pt x="342" y="514"/>
                </a:lnTo>
                <a:lnTo>
                  <a:pt x="379" y="490"/>
                </a:lnTo>
                <a:lnTo>
                  <a:pt x="412" y="463"/>
                </a:lnTo>
                <a:lnTo>
                  <a:pt x="446" y="427"/>
                </a:lnTo>
                <a:lnTo>
                  <a:pt x="471" y="391"/>
                </a:lnTo>
                <a:lnTo>
                  <a:pt x="493" y="351"/>
                </a:lnTo>
                <a:lnTo>
                  <a:pt x="505" y="311"/>
                </a:lnTo>
                <a:lnTo>
                  <a:pt x="511" y="267"/>
                </a:lnTo>
                <a:lnTo>
                  <a:pt x="505" y="227"/>
                </a:lnTo>
                <a:lnTo>
                  <a:pt x="493" y="187"/>
                </a:lnTo>
                <a:lnTo>
                  <a:pt x="471" y="148"/>
                </a:lnTo>
                <a:lnTo>
                  <a:pt x="446" y="112"/>
                </a:lnTo>
                <a:lnTo>
                  <a:pt x="412" y="80"/>
                </a:lnTo>
                <a:lnTo>
                  <a:pt x="379" y="56"/>
                </a:lnTo>
                <a:lnTo>
                  <a:pt x="339" y="32"/>
                </a:lnTo>
                <a:lnTo>
                  <a:pt x="302" y="16"/>
                </a:lnTo>
                <a:lnTo>
                  <a:pt x="262" y="4"/>
                </a:lnTo>
                <a:lnTo>
                  <a:pt x="222" y="0"/>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86" name="Freeform 19"/>
          <p:cNvSpPr>
            <a:spLocks/>
          </p:cNvSpPr>
          <p:nvPr/>
        </p:nvSpPr>
        <p:spPr bwMode="auto">
          <a:xfrm>
            <a:off x="5670550" y="3709988"/>
            <a:ext cx="390525" cy="1030287"/>
          </a:xfrm>
          <a:custGeom>
            <a:avLst/>
            <a:gdLst>
              <a:gd name="T0" fmla="*/ 163990 w 512"/>
              <a:gd name="T1" fmla="*/ 9836 h 1257"/>
              <a:gd name="T2" fmla="*/ 80088 w 512"/>
              <a:gd name="T3" fmla="*/ 59014 h 1257"/>
              <a:gd name="T4" fmla="*/ 16780 w 512"/>
              <a:gd name="T5" fmla="*/ 146715 h 1257"/>
              <a:gd name="T6" fmla="*/ 6865 w 512"/>
              <a:gd name="T7" fmla="*/ 261465 h 1257"/>
              <a:gd name="T8" fmla="*/ 56443 w 512"/>
              <a:gd name="T9" fmla="*/ 359822 h 1257"/>
              <a:gd name="T10" fmla="*/ 136531 w 512"/>
              <a:gd name="T11" fmla="*/ 424573 h 1257"/>
              <a:gd name="T12" fmla="*/ 215857 w 512"/>
              <a:gd name="T13" fmla="*/ 447523 h 1257"/>
              <a:gd name="T14" fmla="*/ 289080 w 512"/>
              <a:gd name="T15" fmla="*/ 434409 h 1257"/>
              <a:gd name="T16" fmla="*/ 350100 w 512"/>
              <a:gd name="T17" fmla="*/ 391788 h 1257"/>
              <a:gd name="T18" fmla="*/ 387474 w 512"/>
              <a:gd name="T19" fmla="*/ 327036 h 1257"/>
              <a:gd name="T20" fmla="*/ 378321 w 512"/>
              <a:gd name="T21" fmla="*/ 245072 h 1257"/>
              <a:gd name="T22" fmla="*/ 331031 w 512"/>
              <a:gd name="T23" fmla="*/ 182780 h 1257"/>
              <a:gd name="T24" fmla="*/ 263147 w 512"/>
              <a:gd name="T25" fmla="*/ 149994 h 1257"/>
              <a:gd name="T26" fmla="*/ 192212 w 512"/>
              <a:gd name="T27" fmla="*/ 146715 h 1257"/>
              <a:gd name="T28" fmla="*/ 106021 w 512"/>
              <a:gd name="T29" fmla="*/ 182780 h 1257"/>
              <a:gd name="T30" fmla="*/ 32798 w 512"/>
              <a:gd name="T31" fmla="*/ 258186 h 1257"/>
              <a:gd name="T32" fmla="*/ 2288 w 512"/>
              <a:gd name="T33" fmla="*/ 366379 h 1257"/>
              <a:gd name="T34" fmla="*/ 32798 w 512"/>
              <a:gd name="T35" fmla="*/ 473752 h 1257"/>
              <a:gd name="T36" fmla="*/ 108310 w 512"/>
              <a:gd name="T37" fmla="*/ 549159 h 1257"/>
              <a:gd name="T38" fmla="*/ 192212 w 512"/>
              <a:gd name="T39" fmla="*/ 588501 h 1257"/>
              <a:gd name="T40" fmla="*/ 265435 w 512"/>
              <a:gd name="T41" fmla="*/ 585223 h 1257"/>
              <a:gd name="T42" fmla="*/ 331031 w 512"/>
              <a:gd name="T43" fmla="*/ 552437 h 1257"/>
              <a:gd name="T44" fmla="*/ 378321 w 512"/>
              <a:gd name="T45" fmla="*/ 496702 h 1257"/>
              <a:gd name="T46" fmla="*/ 387474 w 512"/>
              <a:gd name="T47" fmla="*/ 411459 h 1257"/>
              <a:gd name="T48" fmla="*/ 350100 w 512"/>
              <a:gd name="T49" fmla="*/ 346708 h 1257"/>
              <a:gd name="T50" fmla="*/ 286792 w 512"/>
              <a:gd name="T51" fmla="*/ 304086 h 1257"/>
              <a:gd name="T52" fmla="*/ 218145 w 512"/>
              <a:gd name="T53" fmla="*/ 287694 h 1257"/>
              <a:gd name="T54" fmla="*/ 133480 w 512"/>
              <a:gd name="T55" fmla="*/ 310643 h 1257"/>
              <a:gd name="T56" fmla="*/ 54155 w 512"/>
              <a:gd name="T57" fmla="*/ 372936 h 1257"/>
              <a:gd name="T58" fmla="*/ 4576 w 512"/>
              <a:gd name="T59" fmla="*/ 470473 h 1257"/>
              <a:gd name="T60" fmla="*/ 16780 w 512"/>
              <a:gd name="T61" fmla="*/ 585223 h 1257"/>
              <a:gd name="T62" fmla="*/ 80088 w 512"/>
              <a:gd name="T63" fmla="*/ 672924 h 1257"/>
              <a:gd name="T64" fmla="*/ 163990 w 512"/>
              <a:gd name="T65" fmla="*/ 722103 h 1257"/>
              <a:gd name="T66" fmla="*/ 239502 w 512"/>
              <a:gd name="T67" fmla="*/ 731938 h 1257"/>
              <a:gd name="T68" fmla="*/ 309674 w 512"/>
              <a:gd name="T69" fmla="*/ 708988 h 1257"/>
              <a:gd name="T70" fmla="*/ 366117 w 512"/>
              <a:gd name="T71" fmla="*/ 659810 h 1257"/>
              <a:gd name="T72" fmla="*/ 389762 w 512"/>
              <a:gd name="T73" fmla="*/ 585223 h 1257"/>
              <a:gd name="T74" fmla="*/ 366117 w 512"/>
              <a:gd name="T75" fmla="*/ 509816 h 1257"/>
              <a:gd name="T76" fmla="*/ 309674 w 512"/>
              <a:gd name="T77" fmla="*/ 457359 h 1257"/>
              <a:gd name="T78" fmla="*/ 239502 w 512"/>
              <a:gd name="T79" fmla="*/ 434409 h 1257"/>
              <a:gd name="T80" fmla="*/ 163990 w 512"/>
              <a:gd name="T81" fmla="*/ 440966 h 1257"/>
              <a:gd name="T82" fmla="*/ 80088 w 512"/>
              <a:gd name="T83" fmla="*/ 496702 h 1257"/>
              <a:gd name="T84" fmla="*/ 16780 w 512"/>
              <a:gd name="T85" fmla="*/ 585223 h 1257"/>
              <a:gd name="T86" fmla="*/ 4576 w 512"/>
              <a:gd name="T87" fmla="*/ 702431 h 1257"/>
              <a:gd name="T88" fmla="*/ 56443 w 512"/>
              <a:gd name="T89" fmla="*/ 797509 h 1257"/>
              <a:gd name="T90" fmla="*/ 138819 w 512"/>
              <a:gd name="T91" fmla="*/ 863081 h 1257"/>
              <a:gd name="T92" fmla="*/ 218145 w 512"/>
              <a:gd name="T93" fmla="*/ 886030 h 1257"/>
              <a:gd name="T94" fmla="*/ 286792 w 512"/>
              <a:gd name="T95" fmla="*/ 866359 h 1257"/>
              <a:gd name="T96" fmla="*/ 350100 w 512"/>
              <a:gd name="T97" fmla="*/ 820459 h 1257"/>
              <a:gd name="T98" fmla="*/ 385186 w 512"/>
              <a:gd name="T99" fmla="*/ 754888 h 1257"/>
              <a:gd name="T100" fmla="*/ 380609 w 512"/>
              <a:gd name="T101" fmla="*/ 686038 h 1257"/>
              <a:gd name="T102" fmla="*/ 337896 w 512"/>
              <a:gd name="T103" fmla="*/ 627844 h 1257"/>
              <a:gd name="T104" fmla="*/ 270011 w 512"/>
              <a:gd name="T105" fmla="*/ 588501 h 1257"/>
              <a:gd name="T106" fmla="*/ 187635 w 512"/>
              <a:gd name="T107" fmla="*/ 585223 h 1257"/>
              <a:gd name="T108" fmla="*/ 100682 w 512"/>
              <a:gd name="T109" fmla="*/ 627844 h 1257"/>
              <a:gd name="T110" fmla="*/ 30510 w 512"/>
              <a:gd name="T111" fmla="*/ 708988 h 1257"/>
              <a:gd name="T112" fmla="*/ 0 w 512"/>
              <a:gd name="T113" fmla="*/ 810624 h 1257"/>
              <a:gd name="T114" fmla="*/ 30510 w 512"/>
              <a:gd name="T115" fmla="*/ 908161 h 1257"/>
              <a:gd name="T116" fmla="*/ 100682 w 512"/>
              <a:gd name="T117" fmla="*/ 983568 h 1257"/>
              <a:gd name="T118" fmla="*/ 189923 w 512"/>
              <a:gd name="T119" fmla="*/ 1026189 h 12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12" h="1257">
                <a:moveTo>
                  <a:pt x="286" y="0"/>
                </a:moveTo>
                <a:lnTo>
                  <a:pt x="252" y="4"/>
                </a:lnTo>
                <a:lnTo>
                  <a:pt x="215" y="12"/>
                </a:lnTo>
                <a:lnTo>
                  <a:pt x="179" y="28"/>
                </a:lnTo>
                <a:lnTo>
                  <a:pt x="139" y="48"/>
                </a:lnTo>
                <a:lnTo>
                  <a:pt x="105" y="72"/>
                </a:lnTo>
                <a:lnTo>
                  <a:pt x="71" y="104"/>
                </a:lnTo>
                <a:lnTo>
                  <a:pt x="43" y="140"/>
                </a:lnTo>
                <a:lnTo>
                  <a:pt x="22" y="179"/>
                </a:lnTo>
                <a:lnTo>
                  <a:pt x="6" y="223"/>
                </a:lnTo>
                <a:lnTo>
                  <a:pt x="3" y="271"/>
                </a:lnTo>
                <a:lnTo>
                  <a:pt x="9" y="319"/>
                </a:lnTo>
                <a:lnTo>
                  <a:pt x="22" y="363"/>
                </a:lnTo>
                <a:lnTo>
                  <a:pt x="43" y="403"/>
                </a:lnTo>
                <a:lnTo>
                  <a:pt x="74" y="439"/>
                </a:lnTo>
                <a:lnTo>
                  <a:pt x="105" y="471"/>
                </a:lnTo>
                <a:lnTo>
                  <a:pt x="142" y="494"/>
                </a:lnTo>
                <a:lnTo>
                  <a:pt x="179" y="518"/>
                </a:lnTo>
                <a:lnTo>
                  <a:pt x="215" y="530"/>
                </a:lnTo>
                <a:lnTo>
                  <a:pt x="252" y="542"/>
                </a:lnTo>
                <a:lnTo>
                  <a:pt x="283" y="546"/>
                </a:lnTo>
                <a:lnTo>
                  <a:pt x="314" y="542"/>
                </a:lnTo>
                <a:lnTo>
                  <a:pt x="348" y="538"/>
                </a:lnTo>
                <a:lnTo>
                  <a:pt x="379" y="530"/>
                </a:lnTo>
                <a:lnTo>
                  <a:pt x="406" y="514"/>
                </a:lnTo>
                <a:lnTo>
                  <a:pt x="434" y="498"/>
                </a:lnTo>
                <a:lnTo>
                  <a:pt x="459" y="478"/>
                </a:lnTo>
                <a:lnTo>
                  <a:pt x="480" y="455"/>
                </a:lnTo>
                <a:lnTo>
                  <a:pt x="496" y="431"/>
                </a:lnTo>
                <a:lnTo>
                  <a:pt x="508" y="399"/>
                </a:lnTo>
                <a:lnTo>
                  <a:pt x="511" y="363"/>
                </a:lnTo>
                <a:lnTo>
                  <a:pt x="508" y="327"/>
                </a:lnTo>
                <a:lnTo>
                  <a:pt x="496" y="299"/>
                </a:lnTo>
                <a:lnTo>
                  <a:pt x="480" y="271"/>
                </a:lnTo>
                <a:lnTo>
                  <a:pt x="459" y="247"/>
                </a:lnTo>
                <a:lnTo>
                  <a:pt x="434" y="223"/>
                </a:lnTo>
                <a:lnTo>
                  <a:pt x="406" y="207"/>
                </a:lnTo>
                <a:lnTo>
                  <a:pt x="376" y="195"/>
                </a:lnTo>
                <a:lnTo>
                  <a:pt x="345" y="183"/>
                </a:lnTo>
                <a:lnTo>
                  <a:pt x="314" y="179"/>
                </a:lnTo>
                <a:lnTo>
                  <a:pt x="286" y="175"/>
                </a:lnTo>
                <a:lnTo>
                  <a:pt x="252" y="179"/>
                </a:lnTo>
                <a:lnTo>
                  <a:pt x="215" y="187"/>
                </a:lnTo>
                <a:lnTo>
                  <a:pt x="179" y="203"/>
                </a:lnTo>
                <a:lnTo>
                  <a:pt x="139" y="223"/>
                </a:lnTo>
                <a:lnTo>
                  <a:pt x="105" y="247"/>
                </a:lnTo>
                <a:lnTo>
                  <a:pt x="71" y="279"/>
                </a:lnTo>
                <a:lnTo>
                  <a:pt x="43" y="315"/>
                </a:lnTo>
                <a:lnTo>
                  <a:pt x="22" y="355"/>
                </a:lnTo>
                <a:lnTo>
                  <a:pt x="6" y="399"/>
                </a:lnTo>
                <a:lnTo>
                  <a:pt x="3" y="447"/>
                </a:lnTo>
                <a:lnTo>
                  <a:pt x="9" y="494"/>
                </a:lnTo>
                <a:lnTo>
                  <a:pt x="22" y="538"/>
                </a:lnTo>
                <a:lnTo>
                  <a:pt x="43" y="578"/>
                </a:lnTo>
                <a:lnTo>
                  <a:pt x="74" y="614"/>
                </a:lnTo>
                <a:lnTo>
                  <a:pt x="105" y="646"/>
                </a:lnTo>
                <a:lnTo>
                  <a:pt x="142" y="670"/>
                </a:lnTo>
                <a:lnTo>
                  <a:pt x="179" y="694"/>
                </a:lnTo>
                <a:lnTo>
                  <a:pt x="215" y="706"/>
                </a:lnTo>
                <a:lnTo>
                  <a:pt x="252" y="718"/>
                </a:lnTo>
                <a:lnTo>
                  <a:pt x="283" y="722"/>
                </a:lnTo>
                <a:lnTo>
                  <a:pt x="314" y="718"/>
                </a:lnTo>
                <a:lnTo>
                  <a:pt x="348" y="714"/>
                </a:lnTo>
                <a:lnTo>
                  <a:pt x="379" y="706"/>
                </a:lnTo>
                <a:lnTo>
                  <a:pt x="406" y="690"/>
                </a:lnTo>
                <a:lnTo>
                  <a:pt x="434" y="674"/>
                </a:lnTo>
                <a:lnTo>
                  <a:pt x="459" y="654"/>
                </a:lnTo>
                <a:lnTo>
                  <a:pt x="480" y="630"/>
                </a:lnTo>
                <a:lnTo>
                  <a:pt x="496" y="606"/>
                </a:lnTo>
                <a:lnTo>
                  <a:pt x="508" y="574"/>
                </a:lnTo>
                <a:lnTo>
                  <a:pt x="511" y="538"/>
                </a:lnTo>
                <a:lnTo>
                  <a:pt x="508" y="502"/>
                </a:lnTo>
                <a:lnTo>
                  <a:pt x="496" y="474"/>
                </a:lnTo>
                <a:lnTo>
                  <a:pt x="480" y="447"/>
                </a:lnTo>
                <a:lnTo>
                  <a:pt x="459" y="423"/>
                </a:lnTo>
                <a:lnTo>
                  <a:pt x="434" y="399"/>
                </a:lnTo>
                <a:lnTo>
                  <a:pt x="406" y="383"/>
                </a:lnTo>
                <a:lnTo>
                  <a:pt x="376" y="371"/>
                </a:lnTo>
                <a:lnTo>
                  <a:pt x="345" y="359"/>
                </a:lnTo>
                <a:lnTo>
                  <a:pt x="314" y="355"/>
                </a:lnTo>
                <a:lnTo>
                  <a:pt x="286" y="351"/>
                </a:lnTo>
                <a:lnTo>
                  <a:pt x="252" y="355"/>
                </a:lnTo>
                <a:lnTo>
                  <a:pt x="215" y="363"/>
                </a:lnTo>
                <a:lnTo>
                  <a:pt x="175" y="379"/>
                </a:lnTo>
                <a:lnTo>
                  <a:pt x="139" y="399"/>
                </a:lnTo>
                <a:lnTo>
                  <a:pt x="102" y="423"/>
                </a:lnTo>
                <a:lnTo>
                  <a:pt x="71" y="455"/>
                </a:lnTo>
                <a:lnTo>
                  <a:pt x="43" y="490"/>
                </a:lnTo>
                <a:lnTo>
                  <a:pt x="22" y="530"/>
                </a:lnTo>
                <a:lnTo>
                  <a:pt x="6" y="574"/>
                </a:lnTo>
                <a:lnTo>
                  <a:pt x="3" y="622"/>
                </a:lnTo>
                <a:lnTo>
                  <a:pt x="6" y="670"/>
                </a:lnTo>
                <a:lnTo>
                  <a:pt x="22" y="714"/>
                </a:lnTo>
                <a:lnTo>
                  <a:pt x="43" y="754"/>
                </a:lnTo>
                <a:lnTo>
                  <a:pt x="71" y="789"/>
                </a:lnTo>
                <a:lnTo>
                  <a:pt x="105" y="821"/>
                </a:lnTo>
                <a:lnTo>
                  <a:pt x="142" y="845"/>
                </a:lnTo>
                <a:lnTo>
                  <a:pt x="179" y="869"/>
                </a:lnTo>
                <a:lnTo>
                  <a:pt x="215" y="881"/>
                </a:lnTo>
                <a:lnTo>
                  <a:pt x="252" y="893"/>
                </a:lnTo>
                <a:lnTo>
                  <a:pt x="283" y="897"/>
                </a:lnTo>
                <a:lnTo>
                  <a:pt x="314" y="893"/>
                </a:lnTo>
                <a:lnTo>
                  <a:pt x="345" y="889"/>
                </a:lnTo>
                <a:lnTo>
                  <a:pt x="379" y="881"/>
                </a:lnTo>
                <a:lnTo>
                  <a:pt x="406" y="865"/>
                </a:lnTo>
                <a:lnTo>
                  <a:pt x="434" y="849"/>
                </a:lnTo>
                <a:lnTo>
                  <a:pt x="459" y="829"/>
                </a:lnTo>
                <a:lnTo>
                  <a:pt x="480" y="805"/>
                </a:lnTo>
                <a:lnTo>
                  <a:pt x="496" y="782"/>
                </a:lnTo>
                <a:lnTo>
                  <a:pt x="505" y="750"/>
                </a:lnTo>
                <a:lnTo>
                  <a:pt x="511" y="714"/>
                </a:lnTo>
                <a:lnTo>
                  <a:pt x="505" y="678"/>
                </a:lnTo>
                <a:lnTo>
                  <a:pt x="496" y="650"/>
                </a:lnTo>
                <a:lnTo>
                  <a:pt x="480" y="622"/>
                </a:lnTo>
                <a:lnTo>
                  <a:pt x="459" y="598"/>
                </a:lnTo>
                <a:lnTo>
                  <a:pt x="434" y="574"/>
                </a:lnTo>
                <a:lnTo>
                  <a:pt x="406" y="558"/>
                </a:lnTo>
                <a:lnTo>
                  <a:pt x="376" y="546"/>
                </a:lnTo>
                <a:lnTo>
                  <a:pt x="345" y="534"/>
                </a:lnTo>
                <a:lnTo>
                  <a:pt x="314" y="530"/>
                </a:lnTo>
                <a:lnTo>
                  <a:pt x="283" y="526"/>
                </a:lnTo>
                <a:lnTo>
                  <a:pt x="252" y="530"/>
                </a:lnTo>
                <a:lnTo>
                  <a:pt x="215" y="538"/>
                </a:lnTo>
                <a:lnTo>
                  <a:pt x="179" y="554"/>
                </a:lnTo>
                <a:lnTo>
                  <a:pt x="142" y="578"/>
                </a:lnTo>
                <a:lnTo>
                  <a:pt x="105" y="606"/>
                </a:lnTo>
                <a:lnTo>
                  <a:pt x="74" y="638"/>
                </a:lnTo>
                <a:lnTo>
                  <a:pt x="43" y="674"/>
                </a:lnTo>
                <a:lnTo>
                  <a:pt x="22" y="714"/>
                </a:lnTo>
                <a:lnTo>
                  <a:pt x="6" y="762"/>
                </a:lnTo>
                <a:lnTo>
                  <a:pt x="3" y="809"/>
                </a:lnTo>
                <a:lnTo>
                  <a:pt x="6" y="857"/>
                </a:lnTo>
                <a:lnTo>
                  <a:pt x="22" y="901"/>
                </a:lnTo>
                <a:lnTo>
                  <a:pt x="46" y="941"/>
                </a:lnTo>
                <a:lnTo>
                  <a:pt x="74" y="973"/>
                </a:lnTo>
                <a:lnTo>
                  <a:pt x="108" y="1005"/>
                </a:lnTo>
                <a:lnTo>
                  <a:pt x="145" y="1033"/>
                </a:lnTo>
                <a:lnTo>
                  <a:pt x="182" y="1053"/>
                </a:lnTo>
                <a:lnTo>
                  <a:pt x="219" y="1069"/>
                </a:lnTo>
                <a:lnTo>
                  <a:pt x="256" y="1077"/>
                </a:lnTo>
                <a:lnTo>
                  <a:pt x="286" y="1081"/>
                </a:lnTo>
                <a:lnTo>
                  <a:pt x="314" y="1077"/>
                </a:lnTo>
                <a:lnTo>
                  <a:pt x="345" y="1069"/>
                </a:lnTo>
                <a:lnTo>
                  <a:pt x="376" y="1057"/>
                </a:lnTo>
                <a:lnTo>
                  <a:pt x="403" y="1041"/>
                </a:lnTo>
                <a:lnTo>
                  <a:pt x="431" y="1025"/>
                </a:lnTo>
                <a:lnTo>
                  <a:pt x="459" y="1001"/>
                </a:lnTo>
                <a:lnTo>
                  <a:pt x="477" y="977"/>
                </a:lnTo>
                <a:lnTo>
                  <a:pt x="496" y="953"/>
                </a:lnTo>
                <a:lnTo>
                  <a:pt x="505" y="921"/>
                </a:lnTo>
                <a:lnTo>
                  <a:pt x="508" y="893"/>
                </a:lnTo>
                <a:lnTo>
                  <a:pt x="505" y="865"/>
                </a:lnTo>
                <a:lnTo>
                  <a:pt x="499" y="837"/>
                </a:lnTo>
                <a:lnTo>
                  <a:pt x="483" y="809"/>
                </a:lnTo>
                <a:lnTo>
                  <a:pt x="465" y="785"/>
                </a:lnTo>
                <a:lnTo>
                  <a:pt x="443" y="766"/>
                </a:lnTo>
                <a:lnTo>
                  <a:pt x="416" y="746"/>
                </a:lnTo>
                <a:lnTo>
                  <a:pt x="388" y="730"/>
                </a:lnTo>
                <a:lnTo>
                  <a:pt x="354" y="718"/>
                </a:lnTo>
                <a:lnTo>
                  <a:pt x="320" y="714"/>
                </a:lnTo>
                <a:lnTo>
                  <a:pt x="286" y="710"/>
                </a:lnTo>
                <a:lnTo>
                  <a:pt x="246" y="714"/>
                </a:lnTo>
                <a:lnTo>
                  <a:pt x="209" y="726"/>
                </a:lnTo>
                <a:lnTo>
                  <a:pt x="169" y="742"/>
                </a:lnTo>
                <a:lnTo>
                  <a:pt x="132" y="766"/>
                </a:lnTo>
                <a:lnTo>
                  <a:pt x="99" y="793"/>
                </a:lnTo>
                <a:lnTo>
                  <a:pt x="65" y="829"/>
                </a:lnTo>
                <a:lnTo>
                  <a:pt x="40" y="865"/>
                </a:lnTo>
                <a:lnTo>
                  <a:pt x="18" y="905"/>
                </a:lnTo>
                <a:lnTo>
                  <a:pt x="6" y="945"/>
                </a:lnTo>
                <a:lnTo>
                  <a:pt x="0" y="989"/>
                </a:lnTo>
                <a:lnTo>
                  <a:pt x="6" y="1029"/>
                </a:lnTo>
                <a:lnTo>
                  <a:pt x="18" y="1069"/>
                </a:lnTo>
                <a:lnTo>
                  <a:pt x="40" y="1108"/>
                </a:lnTo>
                <a:lnTo>
                  <a:pt x="65" y="1144"/>
                </a:lnTo>
                <a:lnTo>
                  <a:pt x="99" y="1176"/>
                </a:lnTo>
                <a:lnTo>
                  <a:pt x="132" y="1200"/>
                </a:lnTo>
                <a:lnTo>
                  <a:pt x="172" y="1224"/>
                </a:lnTo>
                <a:lnTo>
                  <a:pt x="209" y="1240"/>
                </a:lnTo>
                <a:lnTo>
                  <a:pt x="249" y="1252"/>
                </a:lnTo>
                <a:lnTo>
                  <a:pt x="289" y="1256"/>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87" name="Freeform 20"/>
          <p:cNvSpPr>
            <a:spLocks/>
          </p:cNvSpPr>
          <p:nvPr/>
        </p:nvSpPr>
        <p:spPr bwMode="auto">
          <a:xfrm>
            <a:off x="6242050" y="3098800"/>
            <a:ext cx="958850" cy="420688"/>
          </a:xfrm>
          <a:custGeom>
            <a:avLst/>
            <a:gdLst>
              <a:gd name="T0" fmla="*/ 948933 w 1257"/>
              <a:gd name="T1" fmla="*/ 176656 h 512"/>
              <a:gd name="T2" fmla="*/ 903165 w 1257"/>
              <a:gd name="T3" fmla="*/ 86274 h 512"/>
              <a:gd name="T4" fmla="*/ 821545 w 1257"/>
              <a:gd name="T5" fmla="*/ 18076 h 512"/>
              <a:gd name="T6" fmla="*/ 714751 w 1257"/>
              <a:gd name="T7" fmla="*/ 7395 h 512"/>
              <a:gd name="T8" fmla="*/ 623214 w 1257"/>
              <a:gd name="T9" fmla="*/ 60803 h 512"/>
              <a:gd name="T10" fmla="*/ 562953 w 1257"/>
              <a:gd name="T11" fmla="*/ 147076 h 512"/>
              <a:gd name="T12" fmla="*/ 541594 w 1257"/>
              <a:gd name="T13" fmla="*/ 232529 h 512"/>
              <a:gd name="T14" fmla="*/ 553799 w 1257"/>
              <a:gd name="T15" fmla="*/ 311408 h 512"/>
              <a:gd name="T16" fmla="*/ 593465 w 1257"/>
              <a:gd name="T17" fmla="*/ 377140 h 512"/>
              <a:gd name="T18" fmla="*/ 653727 w 1257"/>
              <a:gd name="T19" fmla="*/ 417401 h 512"/>
              <a:gd name="T20" fmla="*/ 730008 w 1257"/>
              <a:gd name="T21" fmla="*/ 407542 h 512"/>
              <a:gd name="T22" fmla="*/ 787981 w 1257"/>
              <a:gd name="T23" fmla="*/ 356599 h 512"/>
              <a:gd name="T24" fmla="*/ 818493 w 1257"/>
              <a:gd name="T25" fmla="*/ 283471 h 512"/>
              <a:gd name="T26" fmla="*/ 821545 w 1257"/>
              <a:gd name="T27" fmla="*/ 207057 h 512"/>
              <a:gd name="T28" fmla="*/ 787981 w 1257"/>
              <a:gd name="T29" fmla="*/ 114210 h 512"/>
              <a:gd name="T30" fmla="*/ 717803 w 1257"/>
              <a:gd name="T31" fmla="*/ 35331 h 512"/>
              <a:gd name="T32" fmla="*/ 617112 w 1257"/>
              <a:gd name="T33" fmla="*/ 2465 h 512"/>
              <a:gd name="T34" fmla="*/ 517184 w 1257"/>
              <a:gd name="T35" fmla="*/ 35331 h 512"/>
              <a:gd name="T36" fmla="*/ 447006 w 1257"/>
              <a:gd name="T37" fmla="*/ 116675 h 512"/>
              <a:gd name="T38" fmla="*/ 410391 w 1257"/>
              <a:gd name="T39" fmla="*/ 207057 h 512"/>
              <a:gd name="T40" fmla="*/ 413442 w 1257"/>
              <a:gd name="T41" fmla="*/ 285936 h 512"/>
              <a:gd name="T42" fmla="*/ 443954 w 1257"/>
              <a:gd name="T43" fmla="*/ 356599 h 512"/>
              <a:gd name="T44" fmla="*/ 495825 w 1257"/>
              <a:gd name="T45" fmla="*/ 407542 h 512"/>
              <a:gd name="T46" fmla="*/ 575157 w 1257"/>
              <a:gd name="T47" fmla="*/ 417401 h 512"/>
              <a:gd name="T48" fmla="*/ 635419 w 1257"/>
              <a:gd name="T49" fmla="*/ 377140 h 512"/>
              <a:gd name="T50" fmla="*/ 675085 w 1257"/>
              <a:gd name="T51" fmla="*/ 308943 h 512"/>
              <a:gd name="T52" fmla="*/ 690341 w 1257"/>
              <a:gd name="T53" fmla="*/ 234994 h 512"/>
              <a:gd name="T54" fmla="*/ 668983 w 1257"/>
              <a:gd name="T55" fmla="*/ 143790 h 512"/>
              <a:gd name="T56" fmla="*/ 611009 w 1257"/>
              <a:gd name="T57" fmla="*/ 58338 h 512"/>
              <a:gd name="T58" fmla="*/ 520235 w 1257"/>
              <a:gd name="T59" fmla="*/ 4930 h 512"/>
              <a:gd name="T60" fmla="*/ 413442 w 1257"/>
              <a:gd name="T61" fmla="*/ 18076 h 512"/>
              <a:gd name="T62" fmla="*/ 331822 w 1257"/>
              <a:gd name="T63" fmla="*/ 86274 h 512"/>
              <a:gd name="T64" fmla="*/ 286053 w 1257"/>
              <a:gd name="T65" fmla="*/ 176656 h 512"/>
              <a:gd name="T66" fmla="*/ 276899 w 1257"/>
              <a:gd name="T67" fmla="*/ 258000 h 512"/>
              <a:gd name="T68" fmla="*/ 298258 w 1257"/>
              <a:gd name="T69" fmla="*/ 333592 h 512"/>
              <a:gd name="T70" fmla="*/ 344027 w 1257"/>
              <a:gd name="T71" fmla="*/ 394395 h 512"/>
              <a:gd name="T72" fmla="*/ 413442 w 1257"/>
              <a:gd name="T73" fmla="*/ 419866 h 512"/>
              <a:gd name="T74" fmla="*/ 483620 w 1257"/>
              <a:gd name="T75" fmla="*/ 394395 h 512"/>
              <a:gd name="T76" fmla="*/ 532440 w 1257"/>
              <a:gd name="T77" fmla="*/ 333592 h 512"/>
              <a:gd name="T78" fmla="*/ 553799 w 1257"/>
              <a:gd name="T79" fmla="*/ 258000 h 512"/>
              <a:gd name="T80" fmla="*/ 547696 w 1257"/>
              <a:gd name="T81" fmla="*/ 176656 h 512"/>
              <a:gd name="T82" fmla="*/ 495825 w 1257"/>
              <a:gd name="T83" fmla="*/ 86274 h 512"/>
              <a:gd name="T84" fmla="*/ 413442 w 1257"/>
              <a:gd name="T85" fmla="*/ 18076 h 512"/>
              <a:gd name="T86" fmla="*/ 304361 w 1257"/>
              <a:gd name="T87" fmla="*/ 4930 h 512"/>
              <a:gd name="T88" fmla="*/ 215875 w 1257"/>
              <a:gd name="T89" fmla="*/ 60803 h 512"/>
              <a:gd name="T90" fmla="*/ 154850 w 1257"/>
              <a:gd name="T91" fmla="*/ 149541 h 512"/>
              <a:gd name="T92" fmla="*/ 133491 w 1257"/>
              <a:gd name="T93" fmla="*/ 234994 h 512"/>
              <a:gd name="T94" fmla="*/ 151799 w 1257"/>
              <a:gd name="T95" fmla="*/ 308943 h 512"/>
              <a:gd name="T96" fmla="*/ 194516 w 1257"/>
              <a:gd name="T97" fmla="*/ 377140 h 512"/>
              <a:gd name="T98" fmla="*/ 255541 w 1257"/>
              <a:gd name="T99" fmla="*/ 414936 h 512"/>
              <a:gd name="T100" fmla="*/ 319617 w 1257"/>
              <a:gd name="T101" fmla="*/ 410006 h 512"/>
              <a:gd name="T102" fmla="*/ 373776 w 1257"/>
              <a:gd name="T103" fmla="*/ 363994 h 512"/>
              <a:gd name="T104" fmla="*/ 410391 w 1257"/>
              <a:gd name="T105" fmla="*/ 290866 h 512"/>
              <a:gd name="T106" fmla="*/ 413442 w 1257"/>
              <a:gd name="T107" fmla="*/ 202127 h 512"/>
              <a:gd name="T108" fmla="*/ 373776 w 1257"/>
              <a:gd name="T109" fmla="*/ 108459 h 512"/>
              <a:gd name="T110" fmla="*/ 298258 w 1257"/>
              <a:gd name="T111" fmla="*/ 32866 h 512"/>
              <a:gd name="T112" fmla="*/ 203670 w 1257"/>
              <a:gd name="T113" fmla="*/ 0 h 512"/>
              <a:gd name="T114" fmla="*/ 112896 w 1257"/>
              <a:gd name="T115" fmla="*/ 32866 h 512"/>
              <a:gd name="T116" fmla="*/ 42717 w 1257"/>
              <a:gd name="T117" fmla="*/ 108459 h 512"/>
              <a:gd name="T118" fmla="*/ 3051 w 1257"/>
              <a:gd name="T119" fmla="*/ 204592 h 5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7" h="512">
                <a:moveTo>
                  <a:pt x="1256" y="286"/>
                </a:moveTo>
                <a:lnTo>
                  <a:pt x="1252" y="252"/>
                </a:lnTo>
                <a:lnTo>
                  <a:pt x="1244" y="215"/>
                </a:lnTo>
                <a:lnTo>
                  <a:pt x="1228" y="179"/>
                </a:lnTo>
                <a:lnTo>
                  <a:pt x="1208" y="139"/>
                </a:lnTo>
                <a:lnTo>
                  <a:pt x="1184" y="105"/>
                </a:lnTo>
                <a:lnTo>
                  <a:pt x="1152" y="71"/>
                </a:lnTo>
                <a:lnTo>
                  <a:pt x="1116" y="43"/>
                </a:lnTo>
                <a:lnTo>
                  <a:pt x="1077" y="22"/>
                </a:lnTo>
                <a:lnTo>
                  <a:pt x="1033" y="6"/>
                </a:lnTo>
                <a:lnTo>
                  <a:pt x="985" y="3"/>
                </a:lnTo>
                <a:lnTo>
                  <a:pt x="937" y="9"/>
                </a:lnTo>
                <a:lnTo>
                  <a:pt x="893" y="22"/>
                </a:lnTo>
                <a:lnTo>
                  <a:pt x="853" y="43"/>
                </a:lnTo>
                <a:lnTo>
                  <a:pt x="817" y="74"/>
                </a:lnTo>
                <a:lnTo>
                  <a:pt x="785" y="105"/>
                </a:lnTo>
                <a:lnTo>
                  <a:pt x="762" y="142"/>
                </a:lnTo>
                <a:lnTo>
                  <a:pt x="738" y="179"/>
                </a:lnTo>
                <a:lnTo>
                  <a:pt x="726" y="215"/>
                </a:lnTo>
                <a:lnTo>
                  <a:pt x="714" y="252"/>
                </a:lnTo>
                <a:lnTo>
                  <a:pt x="710" y="283"/>
                </a:lnTo>
                <a:lnTo>
                  <a:pt x="714" y="314"/>
                </a:lnTo>
                <a:lnTo>
                  <a:pt x="718" y="348"/>
                </a:lnTo>
                <a:lnTo>
                  <a:pt x="726" y="379"/>
                </a:lnTo>
                <a:lnTo>
                  <a:pt x="742" y="406"/>
                </a:lnTo>
                <a:lnTo>
                  <a:pt x="758" y="434"/>
                </a:lnTo>
                <a:lnTo>
                  <a:pt x="778" y="459"/>
                </a:lnTo>
                <a:lnTo>
                  <a:pt x="801" y="480"/>
                </a:lnTo>
                <a:lnTo>
                  <a:pt x="825" y="496"/>
                </a:lnTo>
                <a:lnTo>
                  <a:pt x="857" y="508"/>
                </a:lnTo>
                <a:lnTo>
                  <a:pt x="893" y="511"/>
                </a:lnTo>
                <a:lnTo>
                  <a:pt x="929" y="508"/>
                </a:lnTo>
                <a:lnTo>
                  <a:pt x="957" y="496"/>
                </a:lnTo>
                <a:lnTo>
                  <a:pt x="985" y="480"/>
                </a:lnTo>
                <a:lnTo>
                  <a:pt x="1009" y="459"/>
                </a:lnTo>
                <a:lnTo>
                  <a:pt x="1033" y="434"/>
                </a:lnTo>
                <a:lnTo>
                  <a:pt x="1049" y="406"/>
                </a:lnTo>
                <a:lnTo>
                  <a:pt x="1061" y="376"/>
                </a:lnTo>
                <a:lnTo>
                  <a:pt x="1073" y="345"/>
                </a:lnTo>
                <a:lnTo>
                  <a:pt x="1077" y="314"/>
                </a:lnTo>
                <a:lnTo>
                  <a:pt x="1081" y="286"/>
                </a:lnTo>
                <a:lnTo>
                  <a:pt x="1077" y="252"/>
                </a:lnTo>
                <a:lnTo>
                  <a:pt x="1069" y="215"/>
                </a:lnTo>
                <a:lnTo>
                  <a:pt x="1053" y="179"/>
                </a:lnTo>
                <a:lnTo>
                  <a:pt x="1033" y="139"/>
                </a:lnTo>
                <a:lnTo>
                  <a:pt x="1009" y="105"/>
                </a:lnTo>
                <a:lnTo>
                  <a:pt x="977" y="71"/>
                </a:lnTo>
                <a:lnTo>
                  <a:pt x="941" y="43"/>
                </a:lnTo>
                <a:lnTo>
                  <a:pt x="901" y="22"/>
                </a:lnTo>
                <a:lnTo>
                  <a:pt x="857" y="6"/>
                </a:lnTo>
                <a:lnTo>
                  <a:pt x="809" y="3"/>
                </a:lnTo>
                <a:lnTo>
                  <a:pt x="762" y="9"/>
                </a:lnTo>
                <a:lnTo>
                  <a:pt x="718" y="22"/>
                </a:lnTo>
                <a:lnTo>
                  <a:pt x="678" y="43"/>
                </a:lnTo>
                <a:lnTo>
                  <a:pt x="642" y="74"/>
                </a:lnTo>
                <a:lnTo>
                  <a:pt x="610" y="105"/>
                </a:lnTo>
                <a:lnTo>
                  <a:pt x="586" y="142"/>
                </a:lnTo>
                <a:lnTo>
                  <a:pt x="562" y="179"/>
                </a:lnTo>
                <a:lnTo>
                  <a:pt x="550" y="215"/>
                </a:lnTo>
                <a:lnTo>
                  <a:pt x="538" y="252"/>
                </a:lnTo>
                <a:lnTo>
                  <a:pt x="534" y="283"/>
                </a:lnTo>
                <a:lnTo>
                  <a:pt x="538" y="314"/>
                </a:lnTo>
                <a:lnTo>
                  <a:pt x="542" y="348"/>
                </a:lnTo>
                <a:lnTo>
                  <a:pt x="550" y="379"/>
                </a:lnTo>
                <a:lnTo>
                  <a:pt x="566" y="406"/>
                </a:lnTo>
                <a:lnTo>
                  <a:pt x="582" y="434"/>
                </a:lnTo>
                <a:lnTo>
                  <a:pt x="602" y="459"/>
                </a:lnTo>
                <a:lnTo>
                  <a:pt x="626" y="480"/>
                </a:lnTo>
                <a:lnTo>
                  <a:pt x="650" y="496"/>
                </a:lnTo>
                <a:lnTo>
                  <a:pt x="682" y="508"/>
                </a:lnTo>
                <a:lnTo>
                  <a:pt x="718" y="511"/>
                </a:lnTo>
                <a:lnTo>
                  <a:pt x="754" y="508"/>
                </a:lnTo>
                <a:lnTo>
                  <a:pt x="782" y="496"/>
                </a:lnTo>
                <a:lnTo>
                  <a:pt x="809" y="480"/>
                </a:lnTo>
                <a:lnTo>
                  <a:pt x="833" y="459"/>
                </a:lnTo>
                <a:lnTo>
                  <a:pt x="857" y="434"/>
                </a:lnTo>
                <a:lnTo>
                  <a:pt x="873" y="406"/>
                </a:lnTo>
                <a:lnTo>
                  <a:pt x="885" y="376"/>
                </a:lnTo>
                <a:lnTo>
                  <a:pt x="897" y="345"/>
                </a:lnTo>
                <a:lnTo>
                  <a:pt x="901" y="314"/>
                </a:lnTo>
                <a:lnTo>
                  <a:pt x="905" y="286"/>
                </a:lnTo>
                <a:lnTo>
                  <a:pt x="901" y="252"/>
                </a:lnTo>
                <a:lnTo>
                  <a:pt x="893" y="215"/>
                </a:lnTo>
                <a:lnTo>
                  <a:pt x="877" y="175"/>
                </a:lnTo>
                <a:lnTo>
                  <a:pt x="857" y="139"/>
                </a:lnTo>
                <a:lnTo>
                  <a:pt x="833" y="102"/>
                </a:lnTo>
                <a:lnTo>
                  <a:pt x="801" y="71"/>
                </a:lnTo>
                <a:lnTo>
                  <a:pt x="766" y="43"/>
                </a:lnTo>
                <a:lnTo>
                  <a:pt x="726" y="22"/>
                </a:lnTo>
                <a:lnTo>
                  <a:pt x="682" y="6"/>
                </a:lnTo>
                <a:lnTo>
                  <a:pt x="634" y="3"/>
                </a:lnTo>
                <a:lnTo>
                  <a:pt x="586" y="6"/>
                </a:lnTo>
                <a:lnTo>
                  <a:pt x="542" y="22"/>
                </a:lnTo>
                <a:lnTo>
                  <a:pt x="502" y="43"/>
                </a:lnTo>
                <a:lnTo>
                  <a:pt x="467" y="71"/>
                </a:lnTo>
                <a:lnTo>
                  <a:pt x="435" y="105"/>
                </a:lnTo>
                <a:lnTo>
                  <a:pt x="411" y="142"/>
                </a:lnTo>
                <a:lnTo>
                  <a:pt x="387" y="179"/>
                </a:lnTo>
                <a:lnTo>
                  <a:pt x="375" y="215"/>
                </a:lnTo>
                <a:lnTo>
                  <a:pt x="363" y="252"/>
                </a:lnTo>
                <a:lnTo>
                  <a:pt x="359" y="283"/>
                </a:lnTo>
                <a:lnTo>
                  <a:pt x="363" y="314"/>
                </a:lnTo>
                <a:lnTo>
                  <a:pt x="367" y="345"/>
                </a:lnTo>
                <a:lnTo>
                  <a:pt x="375" y="379"/>
                </a:lnTo>
                <a:lnTo>
                  <a:pt x="391" y="406"/>
                </a:lnTo>
                <a:lnTo>
                  <a:pt x="407" y="434"/>
                </a:lnTo>
                <a:lnTo>
                  <a:pt x="427" y="459"/>
                </a:lnTo>
                <a:lnTo>
                  <a:pt x="451" y="480"/>
                </a:lnTo>
                <a:lnTo>
                  <a:pt x="474" y="496"/>
                </a:lnTo>
                <a:lnTo>
                  <a:pt x="506" y="505"/>
                </a:lnTo>
                <a:lnTo>
                  <a:pt x="542" y="511"/>
                </a:lnTo>
                <a:lnTo>
                  <a:pt x="578" y="505"/>
                </a:lnTo>
                <a:lnTo>
                  <a:pt x="606" y="496"/>
                </a:lnTo>
                <a:lnTo>
                  <a:pt x="634" y="480"/>
                </a:lnTo>
                <a:lnTo>
                  <a:pt x="658" y="459"/>
                </a:lnTo>
                <a:lnTo>
                  <a:pt x="682" y="434"/>
                </a:lnTo>
                <a:lnTo>
                  <a:pt x="698" y="406"/>
                </a:lnTo>
                <a:lnTo>
                  <a:pt x="710" y="376"/>
                </a:lnTo>
                <a:lnTo>
                  <a:pt x="722" y="345"/>
                </a:lnTo>
                <a:lnTo>
                  <a:pt x="726" y="314"/>
                </a:lnTo>
                <a:lnTo>
                  <a:pt x="730" y="283"/>
                </a:lnTo>
                <a:lnTo>
                  <a:pt x="726" y="252"/>
                </a:lnTo>
                <a:lnTo>
                  <a:pt x="718" y="215"/>
                </a:lnTo>
                <a:lnTo>
                  <a:pt x="702" y="179"/>
                </a:lnTo>
                <a:lnTo>
                  <a:pt x="678" y="142"/>
                </a:lnTo>
                <a:lnTo>
                  <a:pt x="650" y="105"/>
                </a:lnTo>
                <a:lnTo>
                  <a:pt x="618" y="74"/>
                </a:lnTo>
                <a:lnTo>
                  <a:pt x="582" y="43"/>
                </a:lnTo>
                <a:lnTo>
                  <a:pt x="542" y="22"/>
                </a:lnTo>
                <a:lnTo>
                  <a:pt x="494" y="6"/>
                </a:lnTo>
                <a:lnTo>
                  <a:pt x="447" y="3"/>
                </a:lnTo>
                <a:lnTo>
                  <a:pt x="399" y="6"/>
                </a:lnTo>
                <a:lnTo>
                  <a:pt x="355" y="22"/>
                </a:lnTo>
                <a:lnTo>
                  <a:pt x="315" y="46"/>
                </a:lnTo>
                <a:lnTo>
                  <a:pt x="283" y="74"/>
                </a:lnTo>
                <a:lnTo>
                  <a:pt x="251" y="108"/>
                </a:lnTo>
                <a:lnTo>
                  <a:pt x="223" y="145"/>
                </a:lnTo>
                <a:lnTo>
                  <a:pt x="203" y="182"/>
                </a:lnTo>
                <a:lnTo>
                  <a:pt x="187" y="219"/>
                </a:lnTo>
                <a:lnTo>
                  <a:pt x="179" y="256"/>
                </a:lnTo>
                <a:lnTo>
                  <a:pt x="175" y="286"/>
                </a:lnTo>
                <a:lnTo>
                  <a:pt x="179" y="314"/>
                </a:lnTo>
                <a:lnTo>
                  <a:pt x="187" y="345"/>
                </a:lnTo>
                <a:lnTo>
                  <a:pt x="199" y="376"/>
                </a:lnTo>
                <a:lnTo>
                  <a:pt x="215" y="403"/>
                </a:lnTo>
                <a:lnTo>
                  <a:pt x="231" y="431"/>
                </a:lnTo>
                <a:lnTo>
                  <a:pt x="255" y="459"/>
                </a:lnTo>
                <a:lnTo>
                  <a:pt x="279" y="477"/>
                </a:lnTo>
                <a:lnTo>
                  <a:pt x="303" y="496"/>
                </a:lnTo>
                <a:lnTo>
                  <a:pt x="335" y="505"/>
                </a:lnTo>
                <a:lnTo>
                  <a:pt x="363" y="508"/>
                </a:lnTo>
                <a:lnTo>
                  <a:pt x="391" y="505"/>
                </a:lnTo>
                <a:lnTo>
                  <a:pt x="419" y="499"/>
                </a:lnTo>
                <a:lnTo>
                  <a:pt x="447" y="483"/>
                </a:lnTo>
                <a:lnTo>
                  <a:pt x="471" y="465"/>
                </a:lnTo>
                <a:lnTo>
                  <a:pt x="490" y="443"/>
                </a:lnTo>
                <a:lnTo>
                  <a:pt x="510" y="416"/>
                </a:lnTo>
                <a:lnTo>
                  <a:pt x="526" y="388"/>
                </a:lnTo>
                <a:lnTo>
                  <a:pt x="538" y="354"/>
                </a:lnTo>
                <a:lnTo>
                  <a:pt x="542" y="320"/>
                </a:lnTo>
                <a:lnTo>
                  <a:pt x="546" y="286"/>
                </a:lnTo>
                <a:lnTo>
                  <a:pt x="542" y="246"/>
                </a:lnTo>
                <a:lnTo>
                  <a:pt x="530" y="209"/>
                </a:lnTo>
                <a:lnTo>
                  <a:pt x="514" y="169"/>
                </a:lnTo>
                <a:lnTo>
                  <a:pt x="490" y="132"/>
                </a:lnTo>
                <a:lnTo>
                  <a:pt x="463" y="99"/>
                </a:lnTo>
                <a:lnTo>
                  <a:pt x="427" y="65"/>
                </a:lnTo>
                <a:lnTo>
                  <a:pt x="391" y="40"/>
                </a:lnTo>
                <a:lnTo>
                  <a:pt x="351" y="18"/>
                </a:lnTo>
                <a:lnTo>
                  <a:pt x="311" y="6"/>
                </a:lnTo>
                <a:lnTo>
                  <a:pt x="267" y="0"/>
                </a:lnTo>
                <a:lnTo>
                  <a:pt x="227" y="6"/>
                </a:lnTo>
                <a:lnTo>
                  <a:pt x="187" y="18"/>
                </a:lnTo>
                <a:lnTo>
                  <a:pt x="148" y="40"/>
                </a:lnTo>
                <a:lnTo>
                  <a:pt x="112" y="65"/>
                </a:lnTo>
                <a:lnTo>
                  <a:pt x="80" y="99"/>
                </a:lnTo>
                <a:lnTo>
                  <a:pt x="56" y="132"/>
                </a:lnTo>
                <a:lnTo>
                  <a:pt x="32" y="172"/>
                </a:lnTo>
                <a:lnTo>
                  <a:pt x="16" y="209"/>
                </a:lnTo>
                <a:lnTo>
                  <a:pt x="4" y="249"/>
                </a:lnTo>
                <a:lnTo>
                  <a:pt x="0" y="289"/>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88" name="Freeform 21"/>
          <p:cNvSpPr>
            <a:spLocks/>
          </p:cNvSpPr>
          <p:nvPr/>
        </p:nvSpPr>
        <p:spPr bwMode="auto">
          <a:xfrm>
            <a:off x="6238875" y="4921250"/>
            <a:ext cx="957263" cy="419100"/>
          </a:xfrm>
          <a:custGeom>
            <a:avLst/>
            <a:gdLst>
              <a:gd name="T0" fmla="*/ 9139 w 1257"/>
              <a:gd name="T1" fmla="*/ 242292 h 512"/>
              <a:gd name="T2" fmla="*/ 54831 w 1257"/>
              <a:gd name="T3" fmla="*/ 332333 h 512"/>
              <a:gd name="T4" fmla="*/ 136317 w 1257"/>
              <a:gd name="T5" fmla="*/ 400273 h 512"/>
              <a:gd name="T6" fmla="*/ 242933 w 1257"/>
              <a:gd name="T7" fmla="*/ 410914 h 512"/>
              <a:gd name="T8" fmla="*/ 334319 w 1257"/>
              <a:gd name="T9" fmla="*/ 357708 h 512"/>
              <a:gd name="T10" fmla="*/ 394481 w 1257"/>
              <a:gd name="T11" fmla="*/ 271760 h 512"/>
              <a:gd name="T12" fmla="*/ 415804 w 1257"/>
              <a:gd name="T13" fmla="*/ 186630 h 512"/>
              <a:gd name="T14" fmla="*/ 403619 w 1257"/>
              <a:gd name="T15" fmla="*/ 108049 h 512"/>
              <a:gd name="T16" fmla="*/ 364019 w 1257"/>
              <a:gd name="T17" fmla="*/ 42565 h 512"/>
              <a:gd name="T18" fmla="*/ 303857 w 1257"/>
              <a:gd name="T19" fmla="*/ 2456 h 512"/>
              <a:gd name="T20" fmla="*/ 227702 w 1257"/>
              <a:gd name="T21" fmla="*/ 12278 h 512"/>
              <a:gd name="T22" fmla="*/ 169825 w 1257"/>
              <a:gd name="T23" fmla="*/ 63029 h 512"/>
              <a:gd name="T24" fmla="*/ 139363 w 1257"/>
              <a:gd name="T25" fmla="*/ 135880 h 512"/>
              <a:gd name="T26" fmla="*/ 136317 w 1257"/>
              <a:gd name="T27" fmla="*/ 212006 h 512"/>
              <a:gd name="T28" fmla="*/ 169825 w 1257"/>
              <a:gd name="T29" fmla="*/ 304502 h 512"/>
              <a:gd name="T30" fmla="*/ 239887 w 1257"/>
              <a:gd name="T31" fmla="*/ 383084 h 512"/>
              <a:gd name="T32" fmla="*/ 340411 w 1257"/>
              <a:gd name="T33" fmla="*/ 415826 h 512"/>
              <a:gd name="T34" fmla="*/ 440173 w 1257"/>
              <a:gd name="T35" fmla="*/ 383084 h 512"/>
              <a:gd name="T36" fmla="*/ 510236 w 1257"/>
              <a:gd name="T37" fmla="*/ 302047 h 512"/>
              <a:gd name="T38" fmla="*/ 546790 w 1257"/>
              <a:gd name="T39" fmla="*/ 212006 h 512"/>
              <a:gd name="T40" fmla="*/ 543744 w 1257"/>
              <a:gd name="T41" fmla="*/ 133424 h 512"/>
              <a:gd name="T42" fmla="*/ 513282 w 1257"/>
              <a:gd name="T43" fmla="*/ 63029 h 512"/>
              <a:gd name="T44" fmla="*/ 461497 w 1257"/>
              <a:gd name="T45" fmla="*/ 12278 h 512"/>
              <a:gd name="T46" fmla="*/ 382296 w 1257"/>
              <a:gd name="T47" fmla="*/ 2456 h 512"/>
              <a:gd name="T48" fmla="*/ 322134 w 1257"/>
              <a:gd name="T49" fmla="*/ 42565 h 512"/>
              <a:gd name="T50" fmla="*/ 282533 w 1257"/>
              <a:gd name="T51" fmla="*/ 110505 h 512"/>
              <a:gd name="T52" fmla="*/ 267303 w 1257"/>
              <a:gd name="T53" fmla="*/ 184175 h 512"/>
              <a:gd name="T54" fmla="*/ 288626 w 1257"/>
              <a:gd name="T55" fmla="*/ 275034 h 512"/>
              <a:gd name="T56" fmla="*/ 346503 w 1257"/>
              <a:gd name="T57" fmla="*/ 360164 h 512"/>
              <a:gd name="T58" fmla="*/ 437127 w 1257"/>
              <a:gd name="T59" fmla="*/ 413370 h 512"/>
              <a:gd name="T60" fmla="*/ 543744 w 1257"/>
              <a:gd name="T61" fmla="*/ 400273 h 512"/>
              <a:gd name="T62" fmla="*/ 625229 w 1257"/>
              <a:gd name="T63" fmla="*/ 332333 h 512"/>
              <a:gd name="T64" fmla="*/ 670922 w 1257"/>
              <a:gd name="T65" fmla="*/ 242292 h 512"/>
              <a:gd name="T66" fmla="*/ 680060 w 1257"/>
              <a:gd name="T67" fmla="*/ 161255 h 512"/>
              <a:gd name="T68" fmla="*/ 658737 w 1257"/>
              <a:gd name="T69" fmla="*/ 85948 h 512"/>
              <a:gd name="T70" fmla="*/ 613044 w 1257"/>
              <a:gd name="T71" fmla="*/ 25375 h 512"/>
              <a:gd name="T72" fmla="*/ 543744 w 1257"/>
              <a:gd name="T73" fmla="*/ 0 h 512"/>
              <a:gd name="T74" fmla="*/ 473681 w 1257"/>
              <a:gd name="T75" fmla="*/ 25375 h 512"/>
              <a:gd name="T76" fmla="*/ 424943 w 1257"/>
              <a:gd name="T77" fmla="*/ 85948 h 512"/>
              <a:gd name="T78" fmla="*/ 403619 w 1257"/>
              <a:gd name="T79" fmla="*/ 161255 h 512"/>
              <a:gd name="T80" fmla="*/ 409712 w 1257"/>
              <a:gd name="T81" fmla="*/ 242292 h 512"/>
              <a:gd name="T82" fmla="*/ 461497 w 1257"/>
              <a:gd name="T83" fmla="*/ 332333 h 512"/>
              <a:gd name="T84" fmla="*/ 543744 w 1257"/>
              <a:gd name="T85" fmla="*/ 400273 h 512"/>
              <a:gd name="T86" fmla="*/ 652645 w 1257"/>
              <a:gd name="T87" fmla="*/ 413370 h 512"/>
              <a:gd name="T88" fmla="*/ 740984 w 1257"/>
              <a:gd name="T89" fmla="*/ 357708 h 512"/>
              <a:gd name="T90" fmla="*/ 801908 w 1257"/>
              <a:gd name="T91" fmla="*/ 269304 h 512"/>
              <a:gd name="T92" fmla="*/ 823231 w 1257"/>
              <a:gd name="T93" fmla="*/ 184175 h 512"/>
              <a:gd name="T94" fmla="*/ 804954 w 1257"/>
              <a:gd name="T95" fmla="*/ 110505 h 512"/>
              <a:gd name="T96" fmla="*/ 762307 w 1257"/>
              <a:gd name="T97" fmla="*/ 42565 h 512"/>
              <a:gd name="T98" fmla="*/ 701384 w 1257"/>
              <a:gd name="T99" fmla="*/ 4911 h 512"/>
              <a:gd name="T100" fmla="*/ 637414 w 1257"/>
              <a:gd name="T101" fmla="*/ 9823 h 512"/>
              <a:gd name="T102" fmla="*/ 583344 w 1257"/>
              <a:gd name="T103" fmla="*/ 55662 h 512"/>
              <a:gd name="T104" fmla="*/ 546790 w 1257"/>
              <a:gd name="T105" fmla="*/ 128513 h 512"/>
              <a:gd name="T106" fmla="*/ 543744 w 1257"/>
              <a:gd name="T107" fmla="*/ 216917 h 512"/>
              <a:gd name="T108" fmla="*/ 583344 w 1257"/>
              <a:gd name="T109" fmla="*/ 310232 h 512"/>
              <a:gd name="T110" fmla="*/ 658737 w 1257"/>
              <a:gd name="T111" fmla="*/ 385539 h 512"/>
              <a:gd name="T112" fmla="*/ 753169 w 1257"/>
              <a:gd name="T113" fmla="*/ 418281 h 512"/>
              <a:gd name="T114" fmla="*/ 843793 w 1257"/>
              <a:gd name="T115" fmla="*/ 385539 h 512"/>
              <a:gd name="T116" fmla="*/ 913855 w 1257"/>
              <a:gd name="T117" fmla="*/ 310232 h 512"/>
              <a:gd name="T118" fmla="*/ 953455 w 1257"/>
              <a:gd name="T119" fmla="*/ 214461 h 5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7" h="512">
                <a:moveTo>
                  <a:pt x="0" y="225"/>
                </a:moveTo>
                <a:lnTo>
                  <a:pt x="4" y="259"/>
                </a:lnTo>
                <a:lnTo>
                  <a:pt x="12" y="296"/>
                </a:lnTo>
                <a:lnTo>
                  <a:pt x="28" y="332"/>
                </a:lnTo>
                <a:lnTo>
                  <a:pt x="48" y="372"/>
                </a:lnTo>
                <a:lnTo>
                  <a:pt x="72" y="406"/>
                </a:lnTo>
                <a:lnTo>
                  <a:pt x="104" y="440"/>
                </a:lnTo>
                <a:lnTo>
                  <a:pt x="140" y="468"/>
                </a:lnTo>
                <a:lnTo>
                  <a:pt x="179" y="489"/>
                </a:lnTo>
                <a:lnTo>
                  <a:pt x="223" y="505"/>
                </a:lnTo>
                <a:lnTo>
                  <a:pt x="271" y="508"/>
                </a:lnTo>
                <a:lnTo>
                  <a:pt x="319" y="502"/>
                </a:lnTo>
                <a:lnTo>
                  <a:pt x="363" y="489"/>
                </a:lnTo>
                <a:lnTo>
                  <a:pt x="403" y="468"/>
                </a:lnTo>
                <a:lnTo>
                  <a:pt x="439" y="437"/>
                </a:lnTo>
                <a:lnTo>
                  <a:pt x="471" y="406"/>
                </a:lnTo>
                <a:lnTo>
                  <a:pt x="494" y="369"/>
                </a:lnTo>
                <a:lnTo>
                  <a:pt x="518" y="332"/>
                </a:lnTo>
                <a:lnTo>
                  <a:pt x="530" y="296"/>
                </a:lnTo>
                <a:lnTo>
                  <a:pt x="542" y="259"/>
                </a:lnTo>
                <a:lnTo>
                  <a:pt x="546" y="228"/>
                </a:lnTo>
                <a:lnTo>
                  <a:pt x="542" y="197"/>
                </a:lnTo>
                <a:lnTo>
                  <a:pt x="538" y="163"/>
                </a:lnTo>
                <a:lnTo>
                  <a:pt x="530" y="132"/>
                </a:lnTo>
                <a:lnTo>
                  <a:pt x="514" y="105"/>
                </a:lnTo>
                <a:lnTo>
                  <a:pt x="498" y="77"/>
                </a:lnTo>
                <a:lnTo>
                  <a:pt x="478" y="52"/>
                </a:lnTo>
                <a:lnTo>
                  <a:pt x="455" y="31"/>
                </a:lnTo>
                <a:lnTo>
                  <a:pt x="431" y="15"/>
                </a:lnTo>
                <a:lnTo>
                  <a:pt x="399" y="3"/>
                </a:lnTo>
                <a:lnTo>
                  <a:pt x="363" y="0"/>
                </a:lnTo>
                <a:lnTo>
                  <a:pt x="327" y="3"/>
                </a:lnTo>
                <a:lnTo>
                  <a:pt x="299" y="15"/>
                </a:lnTo>
                <a:lnTo>
                  <a:pt x="271" y="31"/>
                </a:lnTo>
                <a:lnTo>
                  <a:pt x="247" y="52"/>
                </a:lnTo>
                <a:lnTo>
                  <a:pt x="223" y="77"/>
                </a:lnTo>
                <a:lnTo>
                  <a:pt x="207" y="105"/>
                </a:lnTo>
                <a:lnTo>
                  <a:pt x="195" y="135"/>
                </a:lnTo>
                <a:lnTo>
                  <a:pt x="183" y="166"/>
                </a:lnTo>
                <a:lnTo>
                  <a:pt x="179" y="197"/>
                </a:lnTo>
                <a:lnTo>
                  <a:pt x="175" y="225"/>
                </a:lnTo>
                <a:lnTo>
                  <a:pt x="179" y="259"/>
                </a:lnTo>
                <a:lnTo>
                  <a:pt x="187" y="296"/>
                </a:lnTo>
                <a:lnTo>
                  <a:pt x="203" y="332"/>
                </a:lnTo>
                <a:lnTo>
                  <a:pt x="223" y="372"/>
                </a:lnTo>
                <a:lnTo>
                  <a:pt x="247" y="406"/>
                </a:lnTo>
                <a:lnTo>
                  <a:pt x="279" y="440"/>
                </a:lnTo>
                <a:lnTo>
                  <a:pt x="315" y="468"/>
                </a:lnTo>
                <a:lnTo>
                  <a:pt x="355" y="489"/>
                </a:lnTo>
                <a:lnTo>
                  <a:pt x="399" y="505"/>
                </a:lnTo>
                <a:lnTo>
                  <a:pt x="447" y="508"/>
                </a:lnTo>
                <a:lnTo>
                  <a:pt x="494" y="502"/>
                </a:lnTo>
                <a:lnTo>
                  <a:pt x="538" y="489"/>
                </a:lnTo>
                <a:lnTo>
                  <a:pt x="578" y="468"/>
                </a:lnTo>
                <a:lnTo>
                  <a:pt x="614" y="437"/>
                </a:lnTo>
                <a:lnTo>
                  <a:pt x="646" y="406"/>
                </a:lnTo>
                <a:lnTo>
                  <a:pt x="670" y="369"/>
                </a:lnTo>
                <a:lnTo>
                  <a:pt x="694" y="332"/>
                </a:lnTo>
                <a:lnTo>
                  <a:pt x="706" y="296"/>
                </a:lnTo>
                <a:lnTo>
                  <a:pt x="718" y="259"/>
                </a:lnTo>
                <a:lnTo>
                  <a:pt x="722" y="228"/>
                </a:lnTo>
                <a:lnTo>
                  <a:pt x="718" y="197"/>
                </a:lnTo>
                <a:lnTo>
                  <a:pt x="714" y="163"/>
                </a:lnTo>
                <a:lnTo>
                  <a:pt x="706" y="132"/>
                </a:lnTo>
                <a:lnTo>
                  <a:pt x="690" y="105"/>
                </a:lnTo>
                <a:lnTo>
                  <a:pt x="674" y="77"/>
                </a:lnTo>
                <a:lnTo>
                  <a:pt x="654" y="52"/>
                </a:lnTo>
                <a:lnTo>
                  <a:pt x="630" y="31"/>
                </a:lnTo>
                <a:lnTo>
                  <a:pt x="606" y="15"/>
                </a:lnTo>
                <a:lnTo>
                  <a:pt x="574" y="3"/>
                </a:lnTo>
                <a:lnTo>
                  <a:pt x="538" y="0"/>
                </a:lnTo>
                <a:lnTo>
                  <a:pt x="502" y="3"/>
                </a:lnTo>
                <a:lnTo>
                  <a:pt x="474" y="15"/>
                </a:lnTo>
                <a:lnTo>
                  <a:pt x="447" y="31"/>
                </a:lnTo>
                <a:lnTo>
                  <a:pt x="423" y="52"/>
                </a:lnTo>
                <a:lnTo>
                  <a:pt x="399" y="77"/>
                </a:lnTo>
                <a:lnTo>
                  <a:pt x="383" y="105"/>
                </a:lnTo>
                <a:lnTo>
                  <a:pt x="371" y="135"/>
                </a:lnTo>
                <a:lnTo>
                  <a:pt x="359" y="166"/>
                </a:lnTo>
                <a:lnTo>
                  <a:pt x="355" y="197"/>
                </a:lnTo>
                <a:lnTo>
                  <a:pt x="351" y="225"/>
                </a:lnTo>
                <a:lnTo>
                  <a:pt x="355" y="259"/>
                </a:lnTo>
                <a:lnTo>
                  <a:pt x="363" y="296"/>
                </a:lnTo>
                <a:lnTo>
                  <a:pt x="379" y="336"/>
                </a:lnTo>
                <a:lnTo>
                  <a:pt x="399" y="372"/>
                </a:lnTo>
                <a:lnTo>
                  <a:pt x="423" y="409"/>
                </a:lnTo>
                <a:lnTo>
                  <a:pt x="455" y="440"/>
                </a:lnTo>
                <a:lnTo>
                  <a:pt x="490" y="468"/>
                </a:lnTo>
                <a:lnTo>
                  <a:pt x="530" y="489"/>
                </a:lnTo>
                <a:lnTo>
                  <a:pt x="574" y="505"/>
                </a:lnTo>
                <a:lnTo>
                  <a:pt x="622" y="508"/>
                </a:lnTo>
                <a:lnTo>
                  <a:pt x="670" y="505"/>
                </a:lnTo>
                <a:lnTo>
                  <a:pt x="714" y="489"/>
                </a:lnTo>
                <a:lnTo>
                  <a:pt x="754" y="468"/>
                </a:lnTo>
                <a:lnTo>
                  <a:pt x="789" y="440"/>
                </a:lnTo>
                <a:lnTo>
                  <a:pt x="821" y="406"/>
                </a:lnTo>
                <a:lnTo>
                  <a:pt x="845" y="369"/>
                </a:lnTo>
                <a:lnTo>
                  <a:pt x="869" y="332"/>
                </a:lnTo>
                <a:lnTo>
                  <a:pt x="881" y="296"/>
                </a:lnTo>
                <a:lnTo>
                  <a:pt x="893" y="259"/>
                </a:lnTo>
                <a:lnTo>
                  <a:pt x="897" y="228"/>
                </a:lnTo>
                <a:lnTo>
                  <a:pt x="893" y="197"/>
                </a:lnTo>
                <a:lnTo>
                  <a:pt x="889" y="166"/>
                </a:lnTo>
                <a:lnTo>
                  <a:pt x="881" y="132"/>
                </a:lnTo>
                <a:lnTo>
                  <a:pt x="865" y="105"/>
                </a:lnTo>
                <a:lnTo>
                  <a:pt x="849" y="77"/>
                </a:lnTo>
                <a:lnTo>
                  <a:pt x="829" y="52"/>
                </a:lnTo>
                <a:lnTo>
                  <a:pt x="805" y="31"/>
                </a:lnTo>
                <a:lnTo>
                  <a:pt x="782" y="15"/>
                </a:lnTo>
                <a:lnTo>
                  <a:pt x="750" y="6"/>
                </a:lnTo>
                <a:lnTo>
                  <a:pt x="714" y="0"/>
                </a:lnTo>
                <a:lnTo>
                  <a:pt x="678" y="6"/>
                </a:lnTo>
                <a:lnTo>
                  <a:pt x="650" y="15"/>
                </a:lnTo>
                <a:lnTo>
                  <a:pt x="622" y="31"/>
                </a:lnTo>
                <a:lnTo>
                  <a:pt x="598" y="52"/>
                </a:lnTo>
                <a:lnTo>
                  <a:pt x="574" y="77"/>
                </a:lnTo>
                <a:lnTo>
                  <a:pt x="558" y="105"/>
                </a:lnTo>
                <a:lnTo>
                  <a:pt x="546" y="135"/>
                </a:lnTo>
                <a:lnTo>
                  <a:pt x="534" y="166"/>
                </a:lnTo>
                <a:lnTo>
                  <a:pt x="530" y="197"/>
                </a:lnTo>
                <a:lnTo>
                  <a:pt x="526" y="228"/>
                </a:lnTo>
                <a:lnTo>
                  <a:pt x="530" y="259"/>
                </a:lnTo>
                <a:lnTo>
                  <a:pt x="538" y="296"/>
                </a:lnTo>
                <a:lnTo>
                  <a:pt x="554" y="332"/>
                </a:lnTo>
                <a:lnTo>
                  <a:pt x="578" y="369"/>
                </a:lnTo>
                <a:lnTo>
                  <a:pt x="606" y="406"/>
                </a:lnTo>
                <a:lnTo>
                  <a:pt x="638" y="437"/>
                </a:lnTo>
                <a:lnTo>
                  <a:pt x="674" y="468"/>
                </a:lnTo>
                <a:lnTo>
                  <a:pt x="714" y="489"/>
                </a:lnTo>
                <a:lnTo>
                  <a:pt x="762" y="505"/>
                </a:lnTo>
                <a:lnTo>
                  <a:pt x="809" y="508"/>
                </a:lnTo>
                <a:lnTo>
                  <a:pt x="857" y="505"/>
                </a:lnTo>
                <a:lnTo>
                  <a:pt x="901" y="489"/>
                </a:lnTo>
                <a:lnTo>
                  <a:pt x="941" y="465"/>
                </a:lnTo>
                <a:lnTo>
                  <a:pt x="973" y="437"/>
                </a:lnTo>
                <a:lnTo>
                  <a:pt x="1005" y="403"/>
                </a:lnTo>
                <a:lnTo>
                  <a:pt x="1033" y="366"/>
                </a:lnTo>
                <a:lnTo>
                  <a:pt x="1053" y="329"/>
                </a:lnTo>
                <a:lnTo>
                  <a:pt x="1069" y="292"/>
                </a:lnTo>
                <a:lnTo>
                  <a:pt x="1077" y="255"/>
                </a:lnTo>
                <a:lnTo>
                  <a:pt x="1081" y="225"/>
                </a:lnTo>
                <a:lnTo>
                  <a:pt x="1077" y="197"/>
                </a:lnTo>
                <a:lnTo>
                  <a:pt x="1069" y="166"/>
                </a:lnTo>
                <a:lnTo>
                  <a:pt x="1057" y="135"/>
                </a:lnTo>
                <a:lnTo>
                  <a:pt x="1041" y="108"/>
                </a:lnTo>
                <a:lnTo>
                  <a:pt x="1025" y="80"/>
                </a:lnTo>
                <a:lnTo>
                  <a:pt x="1001" y="52"/>
                </a:lnTo>
                <a:lnTo>
                  <a:pt x="977" y="34"/>
                </a:lnTo>
                <a:lnTo>
                  <a:pt x="953" y="15"/>
                </a:lnTo>
                <a:lnTo>
                  <a:pt x="921" y="6"/>
                </a:lnTo>
                <a:lnTo>
                  <a:pt x="893" y="3"/>
                </a:lnTo>
                <a:lnTo>
                  <a:pt x="865" y="6"/>
                </a:lnTo>
                <a:lnTo>
                  <a:pt x="837" y="12"/>
                </a:lnTo>
                <a:lnTo>
                  <a:pt x="809" y="28"/>
                </a:lnTo>
                <a:lnTo>
                  <a:pt x="785" y="46"/>
                </a:lnTo>
                <a:lnTo>
                  <a:pt x="766" y="68"/>
                </a:lnTo>
                <a:lnTo>
                  <a:pt x="746" y="95"/>
                </a:lnTo>
                <a:lnTo>
                  <a:pt x="730" y="123"/>
                </a:lnTo>
                <a:lnTo>
                  <a:pt x="718" y="157"/>
                </a:lnTo>
                <a:lnTo>
                  <a:pt x="714" y="191"/>
                </a:lnTo>
                <a:lnTo>
                  <a:pt x="710" y="225"/>
                </a:lnTo>
                <a:lnTo>
                  <a:pt x="714" y="265"/>
                </a:lnTo>
                <a:lnTo>
                  <a:pt x="726" y="302"/>
                </a:lnTo>
                <a:lnTo>
                  <a:pt x="742" y="342"/>
                </a:lnTo>
                <a:lnTo>
                  <a:pt x="766" y="379"/>
                </a:lnTo>
                <a:lnTo>
                  <a:pt x="793" y="412"/>
                </a:lnTo>
                <a:lnTo>
                  <a:pt x="829" y="446"/>
                </a:lnTo>
                <a:lnTo>
                  <a:pt x="865" y="471"/>
                </a:lnTo>
                <a:lnTo>
                  <a:pt x="905" y="493"/>
                </a:lnTo>
                <a:lnTo>
                  <a:pt x="945" y="505"/>
                </a:lnTo>
                <a:lnTo>
                  <a:pt x="989" y="511"/>
                </a:lnTo>
                <a:lnTo>
                  <a:pt x="1029" y="505"/>
                </a:lnTo>
                <a:lnTo>
                  <a:pt x="1069" y="493"/>
                </a:lnTo>
                <a:lnTo>
                  <a:pt x="1108" y="471"/>
                </a:lnTo>
                <a:lnTo>
                  <a:pt x="1144" y="446"/>
                </a:lnTo>
                <a:lnTo>
                  <a:pt x="1176" y="412"/>
                </a:lnTo>
                <a:lnTo>
                  <a:pt x="1200" y="379"/>
                </a:lnTo>
                <a:lnTo>
                  <a:pt x="1224" y="339"/>
                </a:lnTo>
                <a:lnTo>
                  <a:pt x="1240" y="302"/>
                </a:lnTo>
                <a:lnTo>
                  <a:pt x="1252" y="262"/>
                </a:lnTo>
                <a:lnTo>
                  <a:pt x="1256" y="222"/>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89" name="Oval 22"/>
          <p:cNvSpPr>
            <a:spLocks noChangeArrowheads="1"/>
          </p:cNvSpPr>
          <p:nvPr/>
        </p:nvSpPr>
        <p:spPr bwMode="auto">
          <a:xfrm>
            <a:off x="7715250" y="2895600"/>
            <a:ext cx="180975" cy="196850"/>
          </a:xfrm>
          <a:prstGeom prst="ellipse">
            <a:avLst/>
          </a:prstGeom>
          <a:solidFill>
            <a:schemeClr val="hlink"/>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pPr algn="ctr"/>
            <a:endParaRPr lang="en-US" altLang="en-US" sz="1800" u="sng">
              <a:solidFill>
                <a:srgbClr val="0000FF"/>
              </a:solidFill>
              <a:latin typeface="Arial" pitchFamily="34" charset="0"/>
            </a:endParaRPr>
          </a:p>
        </p:txBody>
      </p:sp>
      <p:sp>
        <p:nvSpPr>
          <p:cNvPr id="7190" name="Freeform 23"/>
          <p:cNvSpPr>
            <a:spLocks/>
          </p:cNvSpPr>
          <p:nvPr/>
        </p:nvSpPr>
        <p:spPr bwMode="auto">
          <a:xfrm>
            <a:off x="1150938" y="2528888"/>
            <a:ext cx="2373312" cy="3276600"/>
          </a:xfrm>
          <a:custGeom>
            <a:avLst/>
            <a:gdLst>
              <a:gd name="T0" fmla="*/ 2372437 w 2713"/>
              <a:gd name="T1" fmla="*/ 3275390 h 2709"/>
              <a:gd name="T2" fmla="*/ 0 w 2713"/>
              <a:gd name="T3" fmla="*/ 3275390 h 2709"/>
              <a:gd name="T4" fmla="*/ 0 w 2713"/>
              <a:gd name="T5" fmla="*/ 0 h 2709"/>
              <a:gd name="T6" fmla="*/ 0 60000 65536"/>
              <a:gd name="T7" fmla="*/ 0 60000 65536"/>
              <a:gd name="T8" fmla="*/ 0 60000 65536"/>
            </a:gdLst>
            <a:ahLst/>
            <a:cxnLst>
              <a:cxn ang="T6">
                <a:pos x="T0" y="T1"/>
              </a:cxn>
              <a:cxn ang="T7">
                <a:pos x="T2" y="T3"/>
              </a:cxn>
              <a:cxn ang="T8">
                <a:pos x="T4" y="T5"/>
              </a:cxn>
            </a:cxnLst>
            <a:rect l="0" t="0" r="r" b="b"/>
            <a:pathLst>
              <a:path w="2713" h="2709">
                <a:moveTo>
                  <a:pt x="2712" y="2708"/>
                </a:moveTo>
                <a:lnTo>
                  <a:pt x="0" y="2708"/>
                </a:lnTo>
                <a:lnTo>
                  <a:pt x="0" y="0"/>
                </a:lnTo>
              </a:path>
            </a:pathLst>
          </a:custGeom>
          <a:noFill/>
          <a:ln w="762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91" name="Freeform 24"/>
          <p:cNvSpPr>
            <a:spLocks/>
          </p:cNvSpPr>
          <p:nvPr/>
        </p:nvSpPr>
        <p:spPr bwMode="auto">
          <a:xfrm>
            <a:off x="1289050" y="3036888"/>
            <a:ext cx="2300288" cy="2420937"/>
          </a:xfrm>
          <a:custGeom>
            <a:avLst/>
            <a:gdLst>
              <a:gd name="T0" fmla="*/ 0 w 2633"/>
              <a:gd name="T1" fmla="*/ 0 h 2001"/>
              <a:gd name="T2" fmla="*/ 3495 w 2633"/>
              <a:gd name="T3" fmla="*/ 125826 h 2001"/>
              <a:gd name="T4" fmla="*/ 13978 w 2633"/>
              <a:gd name="T5" fmla="*/ 304886 h 2001"/>
              <a:gd name="T6" fmla="*/ 24462 w 2633"/>
              <a:gd name="T7" fmla="*/ 527501 h 2001"/>
              <a:gd name="T8" fmla="*/ 38440 w 2633"/>
              <a:gd name="T9" fmla="*/ 783992 h 2001"/>
              <a:gd name="T10" fmla="*/ 55913 w 2633"/>
              <a:gd name="T11" fmla="*/ 1050162 h 2001"/>
              <a:gd name="T12" fmla="*/ 69891 w 2633"/>
              <a:gd name="T13" fmla="*/ 1316332 h 2001"/>
              <a:gd name="T14" fmla="*/ 87364 w 2633"/>
              <a:gd name="T15" fmla="*/ 1563144 h 2001"/>
              <a:gd name="T16" fmla="*/ 101342 w 2633"/>
              <a:gd name="T17" fmla="*/ 1785759 h 2001"/>
              <a:gd name="T18" fmla="*/ 115320 w 2633"/>
              <a:gd name="T19" fmla="*/ 1955140 h 2001"/>
              <a:gd name="T20" fmla="*/ 125804 w 2633"/>
              <a:gd name="T21" fmla="*/ 2066447 h 2001"/>
              <a:gd name="T22" fmla="*/ 146771 w 2633"/>
              <a:gd name="T23" fmla="*/ 2182594 h 2001"/>
              <a:gd name="T24" fmla="*/ 174728 w 2633"/>
              <a:gd name="T25" fmla="*/ 2274544 h 2001"/>
              <a:gd name="T26" fmla="*/ 213168 w 2633"/>
              <a:gd name="T27" fmla="*/ 2342296 h 2001"/>
              <a:gd name="T28" fmla="*/ 262091 w 2633"/>
              <a:gd name="T29" fmla="*/ 2390690 h 2001"/>
              <a:gd name="T30" fmla="*/ 321499 w 2633"/>
              <a:gd name="T31" fmla="*/ 2414888 h 2001"/>
              <a:gd name="T32" fmla="*/ 391390 w 2633"/>
              <a:gd name="T33" fmla="*/ 2419727 h 2001"/>
              <a:gd name="T34" fmla="*/ 471764 w 2633"/>
              <a:gd name="T35" fmla="*/ 2400369 h 2001"/>
              <a:gd name="T36" fmla="*/ 566117 w 2633"/>
              <a:gd name="T37" fmla="*/ 2361654 h 2001"/>
              <a:gd name="T38" fmla="*/ 667459 w 2633"/>
              <a:gd name="T39" fmla="*/ 2303580 h 2001"/>
              <a:gd name="T40" fmla="*/ 786274 w 2633"/>
              <a:gd name="T41" fmla="*/ 2226149 h 2001"/>
              <a:gd name="T42" fmla="*/ 971485 w 2633"/>
              <a:gd name="T43" fmla="*/ 2076126 h 2001"/>
              <a:gd name="T44" fmla="*/ 1149707 w 2633"/>
              <a:gd name="T45" fmla="*/ 1906745 h 2001"/>
              <a:gd name="T46" fmla="*/ 1324435 w 2633"/>
              <a:gd name="T47" fmla="*/ 1718006 h 2001"/>
              <a:gd name="T48" fmla="*/ 1492173 w 2633"/>
              <a:gd name="T49" fmla="*/ 1514749 h 2001"/>
              <a:gd name="T50" fmla="*/ 1649428 w 2633"/>
              <a:gd name="T51" fmla="*/ 1296974 h 2001"/>
              <a:gd name="T52" fmla="*/ 1799694 w 2633"/>
              <a:gd name="T53" fmla="*/ 1064680 h 2001"/>
              <a:gd name="T54" fmla="*/ 1939476 w 2633"/>
              <a:gd name="T55" fmla="*/ 817868 h 2001"/>
              <a:gd name="T56" fmla="*/ 2068774 w 2633"/>
              <a:gd name="T57" fmla="*/ 556537 h 2001"/>
              <a:gd name="T58" fmla="*/ 2187589 w 2633"/>
              <a:gd name="T59" fmla="*/ 290367 h 2001"/>
              <a:gd name="T60" fmla="*/ 2299414 w 2633"/>
              <a:gd name="T61" fmla="*/ 9679 h 200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633" h="2001">
                <a:moveTo>
                  <a:pt x="0" y="0"/>
                </a:moveTo>
                <a:lnTo>
                  <a:pt x="4" y="104"/>
                </a:lnTo>
                <a:lnTo>
                  <a:pt x="16" y="252"/>
                </a:lnTo>
                <a:lnTo>
                  <a:pt x="28" y="436"/>
                </a:lnTo>
                <a:lnTo>
                  <a:pt x="44" y="648"/>
                </a:lnTo>
                <a:lnTo>
                  <a:pt x="64" y="868"/>
                </a:lnTo>
                <a:lnTo>
                  <a:pt x="80" y="1088"/>
                </a:lnTo>
                <a:lnTo>
                  <a:pt x="100" y="1292"/>
                </a:lnTo>
                <a:lnTo>
                  <a:pt x="116" y="1476"/>
                </a:lnTo>
                <a:lnTo>
                  <a:pt x="132" y="1616"/>
                </a:lnTo>
                <a:lnTo>
                  <a:pt x="144" y="1708"/>
                </a:lnTo>
                <a:lnTo>
                  <a:pt x="168" y="1804"/>
                </a:lnTo>
                <a:lnTo>
                  <a:pt x="200" y="1880"/>
                </a:lnTo>
                <a:lnTo>
                  <a:pt x="244" y="1936"/>
                </a:lnTo>
                <a:lnTo>
                  <a:pt x="300" y="1976"/>
                </a:lnTo>
                <a:lnTo>
                  <a:pt x="368" y="1996"/>
                </a:lnTo>
                <a:lnTo>
                  <a:pt x="448" y="2000"/>
                </a:lnTo>
                <a:lnTo>
                  <a:pt x="540" y="1984"/>
                </a:lnTo>
                <a:lnTo>
                  <a:pt x="648" y="1952"/>
                </a:lnTo>
                <a:lnTo>
                  <a:pt x="764" y="1904"/>
                </a:lnTo>
                <a:lnTo>
                  <a:pt x="900" y="1840"/>
                </a:lnTo>
                <a:lnTo>
                  <a:pt x="1112" y="1716"/>
                </a:lnTo>
                <a:lnTo>
                  <a:pt x="1316" y="1576"/>
                </a:lnTo>
                <a:lnTo>
                  <a:pt x="1516" y="1420"/>
                </a:lnTo>
                <a:lnTo>
                  <a:pt x="1708" y="1252"/>
                </a:lnTo>
                <a:lnTo>
                  <a:pt x="1888" y="1072"/>
                </a:lnTo>
                <a:lnTo>
                  <a:pt x="2060" y="880"/>
                </a:lnTo>
                <a:lnTo>
                  <a:pt x="2220" y="676"/>
                </a:lnTo>
                <a:lnTo>
                  <a:pt x="2368" y="460"/>
                </a:lnTo>
                <a:lnTo>
                  <a:pt x="2504" y="240"/>
                </a:lnTo>
                <a:lnTo>
                  <a:pt x="2632" y="8"/>
                </a:lnTo>
              </a:path>
            </a:pathLst>
          </a:custGeom>
          <a:noFill/>
          <a:ln w="101600" cap="rnd"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7192" name="Rectangle 25"/>
          <p:cNvSpPr>
            <a:spLocks noChangeArrowheads="1"/>
          </p:cNvSpPr>
          <p:nvPr/>
        </p:nvSpPr>
        <p:spPr bwMode="auto">
          <a:xfrm>
            <a:off x="744538" y="2528888"/>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prstClr val="black"/>
                </a:solidFill>
                <a:latin typeface="Arial" pitchFamily="34" charset="0"/>
              </a:rPr>
              <a:t>R</a:t>
            </a:r>
          </a:p>
        </p:txBody>
      </p:sp>
      <p:sp>
        <p:nvSpPr>
          <p:cNvPr id="7193" name="Rectangle 26"/>
          <p:cNvSpPr>
            <a:spLocks noChangeArrowheads="1"/>
          </p:cNvSpPr>
          <p:nvPr/>
        </p:nvSpPr>
        <p:spPr bwMode="auto">
          <a:xfrm>
            <a:off x="3182938" y="5881688"/>
            <a:ext cx="323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prstClr val="black"/>
                </a:solidFill>
                <a:latin typeface="Arial" pitchFamily="34" charset="0"/>
              </a:rPr>
              <a:t>T</a:t>
            </a:r>
          </a:p>
        </p:txBody>
      </p:sp>
      <p:sp>
        <p:nvSpPr>
          <p:cNvPr id="7194" name="Rectangle 27"/>
          <p:cNvSpPr>
            <a:spLocks noChangeArrowheads="1"/>
          </p:cNvSpPr>
          <p:nvPr/>
        </p:nvSpPr>
        <p:spPr bwMode="auto">
          <a:xfrm>
            <a:off x="1693863" y="2757488"/>
            <a:ext cx="172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000">
                <a:solidFill>
                  <a:prstClr val="black"/>
                </a:solidFill>
                <a:latin typeface="Arial" pitchFamily="34" charset="0"/>
              </a:rPr>
              <a:t>Freezes Out!</a:t>
            </a:r>
          </a:p>
        </p:txBody>
      </p:sp>
      <p:sp>
        <p:nvSpPr>
          <p:cNvPr id="7195" name="Rectangle 28"/>
          <p:cNvSpPr>
            <a:spLocks noChangeArrowheads="1"/>
          </p:cNvSpPr>
          <p:nvPr/>
        </p:nvSpPr>
        <p:spPr bwMode="auto">
          <a:xfrm>
            <a:off x="7518400" y="2514600"/>
            <a:ext cx="42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400">
                <a:solidFill>
                  <a:prstClr val="black"/>
                </a:solidFill>
                <a:latin typeface="Arial" pitchFamily="34" charset="0"/>
              </a:rPr>
              <a:t>e</a:t>
            </a:r>
            <a:r>
              <a:rPr lang="en-US" altLang="en-US" sz="2400" baseline="30000">
                <a:solidFill>
                  <a:prstClr val="black"/>
                </a:solidFill>
                <a:latin typeface="Arial" pitchFamily="34" charset="0"/>
              </a:rPr>
              <a:t>-</a:t>
            </a:r>
            <a:endParaRPr lang="en-US" altLang="en-US" sz="2400" baseline="30000">
              <a:solidFill>
                <a:srgbClr val="000000"/>
              </a:solidFill>
              <a:latin typeface="Arial" pitchFamily="34" charset="0"/>
            </a:endParaRPr>
          </a:p>
        </p:txBody>
      </p:sp>
      <p:sp>
        <p:nvSpPr>
          <p:cNvPr id="7196" name="Rectangle 30"/>
          <p:cNvSpPr>
            <a:spLocks noGrp="1" noChangeArrowheads="1"/>
          </p:cNvSpPr>
          <p:nvPr>
            <p:ph type="title"/>
          </p:nvPr>
        </p:nvSpPr>
        <p:spPr>
          <a:xfrm>
            <a:off x="3276600" y="228600"/>
            <a:ext cx="5791200" cy="1143000"/>
          </a:xfrm>
          <a:noFill/>
        </p:spPr>
        <p:txBody>
          <a:bodyPr>
            <a:normAutofit fontScale="90000"/>
          </a:bodyPr>
          <a:lstStyle/>
          <a:p>
            <a:r>
              <a:rPr lang="en-US" altLang="en-US" smtClean="0"/>
              <a:t>Models of </a:t>
            </a:r>
            <a:br>
              <a:rPr lang="en-US" altLang="en-US" smtClean="0"/>
            </a:br>
            <a:r>
              <a:rPr lang="en-US" altLang="en-US" smtClean="0"/>
              <a:t>Electrical Conductivity</a:t>
            </a:r>
          </a:p>
        </p:txBody>
      </p:sp>
    </p:spTree>
    <p:extLst>
      <p:ext uri="{BB962C8B-B14F-4D97-AF65-F5344CB8AC3E}">
        <p14:creationId xmlns:p14="http://schemas.microsoft.com/office/powerpoint/2010/main" val="7896731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76600" y="228600"/>
            <a:ext cx="5791200" cy="1143000"/>
          </a:xfrm>
          <a:noFill/>
        </p:spPr>
        <p:txBody>
          <a:bodyPr lIns="98529" tIns="49265" rIns="98529" bIns="49265">
            <a:normAutofit fontScale="90000"/>
          </a:bodyPr>
          <a:lstStyle/>
          <a:p>
            <a:r>
              <a:rPr lang="en-US" altLang="en-US" smtClean="0"/>
              <a:t>Models of </a:t>
            </a:r>
            <a:br>
              <a:rPr lang="en-US" altLang="en-US" smtClean="0"/>
            </a:br>
            <a:r>
              <a:rPr lang="en-US" altLang="en-US" smtClean="0"/>
              <a:t>Electrical Conductivity</a:t>
            </a:r>
          </a:p>
        </p:txBody>
      </p:sp>
      <p:sp>
        <p:nvSpPr>
          <p:cNvPr id="8195" name="Text Box 3"/>
          <p:cNvSpPr txBox="1">
            <a:spLocks noChangeArrowheads="1"/>
          </p:cNvSpPr>
          <p:nvPr/>
        </p:nvSpPr>
        <p:spPr bwMode="auto">
          <a:xfrm>
            <a:off x="725488" y="2020888"/>
            <a:ext cx="139065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7850" tIns="48925" rIns="97850" bIns="4892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2600">
                <a:solidFill>
                  <a:prstClr val="black"/>
                </a:solidFill>
                <a:latin typeface="Arial" pitchFamily="34" charset="0"/>
              </a:rPr>
              <a:t>Reality:</a:t>
            </a:r>
          </a:p>
        </p:txBody>
      </p:sp>
      <p:sp>
        <p:nvSpPr>
          <p:cNvPr id="8196" name="Freeform 4"/>
          <p:cNvSpPr>
            <a:spLocks/>
          </p:cNvSpPr>
          <p:nvPr/>
        </p:nvSpPr>
        <p:spPr bwMode="auto">
          <a:xfrm>
            <a:off x="1084263" y="2528888"/>
            <a:ext cx="2416175" cy="3276600"/>
          </a:xfrm>
          <a:custGeom>
            <a:avLst/>
            <a:gdLst>
              <a:gd name="T0" fmla="*/ 2415284 w 2713"/>
              <a:gd name="T1" fmla="*/ 3275390 h 2709"/>
              <a:gd name="T2" fmla="*/ 0 w 2713"/>
              <a:gd name="T3" fmla="*/ 3275390 h 2709"/>
              <a:gd name="T4" fmla="*/ 0 w 2713"/>
              <a:gd name="T5" fmla="*/ 0 h 2709"/>
              <a:gd name="T6" fmla="*/ 0 60000 65536"/>
              <a:gd name="T7" fmla="*/ 0 60000 65536"/>
              <a:gd name="T8" fmla="*/ 0 60000 65536"/>
            </a:gdLst>
            <a:ahLst/>
            <a:cxnLst>
              <a:cxn ang="T6">
                <a:pos x="T0" y="T1"/>
              </a:cxn>
              <a:cxn ang="T7">
                <a:pos x="T2" y="T3"/>
              </a:cxn>
              <a:cxn ang="T8">
                <a:pos x="T4" y="T5"/>
              </a:cxn>
            </a:cxnLst>
            <a:rect l="0" t="0" r="r" b="b"/>
            <a:pathLst>
              <a:path w="2713" h="2709">
                <a:moveTo>
                  <a:pt x="2712" y="2708"/>
                </a:moveTo>
                <a:lnTo>
                  <a:pt x="0" y="2708"/>
                </a:lnTo>
                <a:lnTo>
                  <a:pt x="0" y="0"/>
                </a:lnTo>
              </a:path>
            </a:pathLst>
          </a:custGeom>
          <a:noFill/>
          <a:ln w="762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197" name="Freeform 5"/>
          <p:cNvSpPr>
            <a:spLocks/>
          </p:cNvSpPr>
          <p:nvPr/>
        </p:nvSpPr>
        <p:spPr bwMode="auto">
          <a:xfrm>
            <a:off x="1095375" y="3051175"/>
            <a:ext cx="2493963" cy="2260600"/>
          </a:xfrm>
          <a:custGeom>
            <a:avLst/>
            <a:gdLst>
              <a:gd name="T0" fmla="*/ 0 w 2801"/>
              <a:gd name="T1" fmla="*/ 2259390 h 1869"/>
              <a:gd name="T2" fmla="*/ 359715 w 2801"/>
              <a:gd name="T3" fmla="*/ 2220686 h 1869"/>
              <a:gd name="T4" fmla="*/ 698060 w 2801"/>
              <a:gd name="T5" fmla="*/ 2128762 h 1869"/>
              <a:gd name="T6" fmla="*/ 1011475 w 2801"/>
              <a:gd name="T7" fmla="*/ 1983619 h 1869"/>
              <a:gd name="T8" fmla="*/ 1303521 w 2801"/>
              <a:gd name="T9" fmla="*/ 1790095 h 1869"/>
              <a:gd name="T10" fmla="*/ 1567074 w 2801"/>
              <a:gd name="T11" fmla="*/ 1557867 h 1869"/>
              <a:gd name="T12" fmla="*/ 1809258 w 2801"/>
              <a:gd name="T13" fmla="*/ 1291771 h 1869"/>
              <a:gd name="T14" fmla="*/ 2022950 w 2801"/>
              <a:gd name="T15" fmla="*/ 996648 h 1869"/>
              <a:gd name="T16" fmla="*/ 2208150 w 2801"/>
              <a:gd name="T17" fmla="*/ 677333 h 1869"/>
              <a:gd name="T18" fmla="*/ 2364857 w 2801"/>
              <a:gd name="T19" fmla="*/ 343505 h 1869"/>
              <a:gd name="T20" fmla="*/ 2493073 w 2801"/>
              <a:gd name="T21" fmla="*/ 0 h 18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01" h="1869">
                <a:moveTo>
                  <a:pt x="0" y="1868"/>
                </a:moveTo>
                <a:lnTo>
                  <a:pt x="404" y="1836"/>
                </a:lnTo>
                <a:lnTo>
                  <a:pt x="784" y="1760"/>
                </a:lnTo>
                <a:lnTo>
                  <a:pt x="1136" y="1640"/>
                </a:lnTo>
                <a:lnTo>
                  <a:pt x="1464" y="1480"/>
                </a:lnTo>
                <a:lnTo>
                  <a:pt x="1760" y="1288"/>
                </a:lnTo>
                <a:lnTo>
                  <a:pt x="2032" y="1068"/>
                </a:lnTo>
                <a:lnTo>
                  <a:pt x="2272" y="824"/>
                </a:lnTo>
                <a:lnTo>
                  <a:pt x="2480" y="560"/>
                </a:lnTo>
                <a:lnTo>
                  <a:pt x="2656" y="284"/>
                </a:lnTo>
                <a:lnTo>
                  <a:pt x="2800" y="0"/>
                </a:lnTo>
              </a:path>
            </a:pathLst>
          </a:custGeom>
          <a:noFill/>
          <a:ln w="101600" cap="rnd"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198" name="Rectangle 6"/>
          <p:cNvSpPr>
            <a:spLocks noChangeArrowheads="1"/>
          </p:cNvSpPr>
          <p:nvPr/>
        </p:nvSpPr>
        <p:spPr bwMode="auto">
          <a:xfrm>
            <a:off x="677863" y="2452688"/>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prstClr val="black"/>
                </a:solidFill>
                <a:latin typeface="Arial" pitchFamily="34" charset="0"/>
              </a:rPr>
              <a:t>R</a:t>
            </a:r>
          </a:p>
        </p:txBody>
      </p:sp>
      <p:sp>
        <p:nvSpPr>
          <p:cNvPr id="8199" name="Rectangle 7"/>
          <p:cNvSpPr>
            <a:spLocks noChangeArrowheads="1"/>
          </p:cNvSpPr>
          <p:nvPr/>
        </p:nvSpPr>
        <p:spPr bwMode="auto">
          <a:xfrm>
            <a:off x="3182938" y="5881688"/>
            <a:ext cx="323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prstClr val="black"/>
                </a:solidFill>
                <a:latin typeface="Arial" pitchFamily="34" charset="0"/>
              </a:rPr>
              <a:t>T</a:t>
            </a:r>
          </a:p>
        </p:txBody>
      </p:sp>
      <p:sp>
        <p:nvSpPr>
          <p:cNvPr id="8200" name="Rectangle 8"/>
          <p:cNvSpPr>
            <a:spLocks noChangeArrowheads="1"/>
          </p:cNvSpPr>
          <p:nvPr/>
        </p:nvSpPr>
        <p:spPr bwMode="auto">
          <a:xfrm>
            <a:off x="1422400" y="2909888"/>
            <a:ext cx="1479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000">
                <a:solidFill>
                  <a:prstClr val="black"/>
                </a:solidFill>
                <a:latin typeface="Arial" pitchFamily="34" charset="0"/>
              </a:rPr>
              <a:t>Limited by</a:t>
            </a:r>
          </a:p>
          <a:p>
            <a:r>
              <a:rPr lang="en-US" altLang="en-US" sz="2000">
                <a:solidFill>
                  <a:prstClr val="black"/>
                </a:solidFill>
                <a:latin typeface="Arial" pitchFamily="34" charset="0"/>
              </a:rPr>
              <a:t>Impurities!</a:t>
            </a:r>
          </a:p>
        </p:txBody>
      </p:sp>
      <p:sp>
        <p:nvSpPr>
          <p:cNvPr id="8201" name="Line 9"/>
          <p:cNvSpPr>
            <a:spLocks noChangeShapeType="1"/>
          </p:cNvSpPr>
          <p:nvPr/>
        </p:nvSpPr>
        <p:spPr bwMode="auto">
          <a:xfrm flipV="1">
            <a:off x="5886450" y="2819400"/>
            <a:ext cx="0" cy="765175"/>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2" name="Line 10"/>
          <p:cNvSpPr>
            <a:spLocks noChangeShapeType="1"/>
          </p:cNvSpPr>
          <p:nvPr/>
        </p:nvSpPr>
        <p:spPr bwMode="auto">
          <a:xfrm>
            <a:off x="5554663" y="3201988"/>
            <a:ext cx="66357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3" name="Oval 11"/>
          <p:cNvSpPr>
            <a:spLocks noChangeArrowheads="1"/>
          </p:cNvSpPr>
          <p:nvPr/>
        </p:nvSpPr>
        <p:spPr bwMode="auto">
          <a:xfrm>
            <a:off x="5795963" y="3105150"/>
            <a:ext cx="180975" cy="19367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8204" name="Line 12"/>
          <p:cNvSpPr>
            <a:spLocks noChangeShapeType="1"/>
          </p:cNvSpPr>
          <p:nvPr/>
        </p:nvSpPr>
        <p:spPr bwMode="auto">
          <a:xfrm flipV="1">
            <a:off x="5886450" y="4568825"/>
            <a:ext cx="0" cy="765175"/>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5" name="Line 13"/>
          <p:cNvSpPr>
            <a:spLocks noChangeShapeType="1"/>
          </p:cNvSpPr>
          <p:nvPr/>
        </p:nvSpPr>
        <p:spPr bwMode="auto">
          <a:xfrm>
            <a:off x="5554663" y="4951413"/>
            <a:ext cx="66357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6" name="Oval 14"/>
          <p:cNvSpPr>
            <a:spLocks noChangeArrowheads="1"/>
          </p:cNvSpPr>
          <p:nvPr/>
        </p:nvSpPr>
        <p:spPr bwMode="auto">
          <a:xfrm>
            <a:off x="5795963" y="4854575"/>
            <a:ext cx="180975" cy="19367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8207" name="Line 15"/>
          <p:cNvSpPr>
            <a:spLocks noChangeShapeType="1"/>
          </p:cNvSpPr>
          <p:nvPr/>
        </p:nvSpPr>
        <p:spPr bwMode="auto">
          <a:xfrm flipV="1">
            <a:off x="7524750" y="2819400"/>
            <a:ext cx="0" cy="765175"/>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8" name="Line 16"/>
          <p:cNvSpPr>
            <a:spLocks noChangeShapeType="1"/>
          </p:cNvSpPr>
          <p:nvPr/>
        </p:nvSpPr>
        <p:spPr bwMode="auto">
          <a:xfrm>
            <a:off x="7192963" y="3201988"/>
            <a:ext cx="66357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09" name="Oval 17"/>
          <p:cNvSpPr>
            <a:spLocks noChangeArrowheads="1"/>
          </p:cNvSpPr>
          <p:nvPr/>
        </p:nvSpPr>
        <p:spPr bwMode="auto">
          <a:xfrm>
            <a:off x="7434263" y="3105150"/>
            <a:ext cx="180975" cy="19367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8210" name="Line 18"/>
          <p:cNvSpPr>
            <a:spLocks noChangeShapeType="1"/>
          </p:cNvSpPr>
          <p:nvPr/>
        </p:nvSpPr>
        <p:spPr bwMode="auto">
          <a:xfrm flipV="1">
            <a:off x="7524750" y="4568825"/>
            <a:ext cx="0" cy="765175"/>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11" name="Line 19"/>
          <p:cNvSpPr>
            <a:spLocks noChangeShapeType="1"/>
          </p:cNvSpPr>
          <p:nvPr/>
        </p:nvSpPr>
        <p:spPr bwMode="auto">
          <a:xfrm>
            <a:off x="7192963" y="4951413"/>
            <a:ext cx="663575" cy="0"/>
          </a:xfrm>
          <a:prstGeom prst="line">
            <a:avLst/>
          </a:prstGeom>
          <a:noFill/>
          <a:ln w="508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12" name="Oval 20"/>
          <p:cNvSpPr>
            <a:spLocks noChangeArrowheads="1"/>
          </p:cNvSpPr>
          <p:nvPr/>
        </p:nvSpPr>
        <p:spPr bwMode="auto">
          <a:xfrm>
            <a:off x="7434263" y="4854575"/>
            <a:ext cx="180975" cy="19367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8213" name="Freeform 21"/>
          <p:cNvSpPr>
            <a:spLocks/>
          </p:cNvSpPr>
          <p:nvPr/>
        </p:nvSpPr>
        <p:spPr bwMode="auto">
          <a:xfrm>
            <a:off x="7356475" y="3573463"/>
            <a:ext cx="387350" cy="1017587"/>
          </a:xfrm>
          <a:custGeom>
            <a:avLst/>
            <a:gdLst>
              <a:gd name="T0" fmla="*/ 223937 w 512"/>
              <a:gd name="T1" fmla="*/ 1007063 h 1257"/>
              <a:gd name="T2" fmla="*/ 307156 w 512"/>
              <a:gd name="T3" fmla="*/ 958491 h 1257"/>
              <a:gd name="T4" fmla="*/ 369950 w 512"/>
              <a:gd name="T5" fmla="*/ 871870 h 1257"/>
              <a:gd name="T6" fmla="*/ 379785 w 512"/>
              <a:gd name="T7" fmla="*/ 758535 h 1257"/>
              <a:gd name="T8" fmla="*/ 330609 w 512"/>
              <a:gd name="T9" fmla="*/ 661391 h 1257"/>
              <a:gd name="T10" fmla="*/ 251172 w 512"/>
              <a:gd name="T11" fmla="*/ 597438 h 1257"/>
              <a:gd name="T12" fmla="*/ 172492 w 512"/>
              <a:gd name="T13" fmla="*/ 574771 h 1257"/>
              <a:gd name="T14" fmla="*/ 99864 w 512"/>
              <a:gd name="T15" fmla="*/ 587723 h 1257"/>
              <a:gd name="T16" fmla="*/ 39340 w 512"/>
              <a:gd name="T17" fmla="*/ 629819 h 1257"/>
              <a:gd name="T18" fmla="*/ 2270 w 512"/>
              <a:gd name="T19" fmla="*/ 693773 h 1257"/>
              <a:gd name="T20" fmla="*/ 11348 w 512"/>
              <a:gd name="T21" fmla="*/ 774726 h 1257"/>
              <a:gd name="T22" fmla="*/ 58254 w 512"/>
              <a:gd name="T23" fmla="*/ 836251 h 1257"/>
              <a:gd name="T24" fmla="*/ 125586 w 512"/>
              <a:gd name="T25" fmla="*/ 868632 h 1257"/>
              <a:gd name="T26" fmla="*/ 195945 w 512"/>
              <a:gd name="T27" fmla="*/ 871870 h 1257"/>
              <a:gd name="T28" fmla="*/ 281434 w 512"/>
              <a:gd name="T29" fmla="*/ 836251 h 1257"/>
              <a:gd name="T30" fmla="*/ 354062 w 512"/>
              <a:gd name="T31" fmla="*/ 761774 h 1257"/>
              <a:gd name="T32" fmla="*/ 384324 w 512"/>
              <a:gd name="T33" fmla="*/ 654915 h 1257"/>
              <a:gd name="T34" fmla="*/ 354062 w 512"/>
              <a:gd name="T35" fmla="*/ 548866 h 1257"/>
              <a:gd name="T36" fmla="*/ 279164 w 512"/>
              <a:gd name="T37" fmla="*/ 474388 h 1257"/>
              <a:gd name="T38" fmla="*/ 195945 w 512"/>
              <a:gd name="T39" fmla="*/ 435530 h 1257"/>
              <a:gd name="T40" fmla="*/ 123317 w 512"/>
              <a:gd name="T41" fmla="*/ 438769 h 1257"/>
              <a:gd name="T42" fmla="*/ 58254 w 512"/>
              <a:gd name="T43" fmla="*/ 471150 h 1257"/>
              <a:gd name="T44" fmla="*/ 11348 w 512"/>
              <a:gd name="T45" fmla="*/ 526199 h 1257"/>
              <a:gd name="T46" fmla="*/ 2270 w 512"/>
              <a:gd name="T47" fmla="*/ 610390 h 1257"/>
              <a:gd name="T48" fmla="*/ 39340 w 512"/>
              <a:gd name="T49" fmla="*/ 674344 h 1257"/>
              <a:gd name="T50" fmla="*/ 102133 w 512"/>
              <a:gd name="T51" fmla="*/ 716440 h 1257"/>
              <a:gd name="T52" fmla="*/ 170222 w 512"/>
              <a:gd name="T53" fmla="*/ 732630 h 1257"/>
              <a:gd name="T54" fmla="*/ 254198 w 512"/>
              <a:gd name="T55" fmla="*/ 709963 h 1257"/>
              <a:gd name="T56" fmla="*/ 332879 w 512"/>
              <a:gd name="T57" fmla="*/ 648438 h 1257"/>
              <a:gd name="T58" fmla="*/ 382054 w 512"/>
              <a:gd name="T59" fmla="*/ 552104 h 1257"/>
              <a:gd name="T60" fmla="*/ 369950 w 512"/>
              <a:gd name="T61" fmla="*/ 438769 h 1257"/>
              <a:gd name="T62" fmla="*/ 307156 w 512"/>
              <a:gd name="T63" fmla="*/ 352148 h 1257"/>
              <a:gd name="T64" fmla="*/ 223937 w 512"/>
              <a:gd name="T65" fmla="*/ 303576 h 1257"/>
              <a:gd name="T66" fmla="*/ 149039 w 512"/>
              <a:gd name="T67" fmla="*/ 293862 h 1257"/>
              <a:gd name="T68" fmla="*/ 79437 w 512"/>
              <a:gd name="T69" fmla="*/ 316529 h 1257"/>
              <a:gd name="T70" fmla="*/ 23453 w 512"/>
              <a:gd name="T71" fmla="*/ 365101 h 1257"/>
              <a:gd name="T72" fmla="*/ 0 w 512"/>
              <a:gd name="T73" fmla="*/ 438769 h 1257"/>
              <a:gd name="T74" fmla="*/ 23453 w 512"/>
              <a:gd name="T75" fmla="*/ 513246 h 1257"/>
              <a:gd name="T76" fmla="*/ 79437 w 512"/>
              <a:gd name="T77" fmla="*/ 565056 h 1257"/>
              <a:gd name="T78" fmla="*/ 149039 w 512"/>
              <a:gd name="T79" fmla="*/ 587723 h 1257"/>
              <a:gd name="T80" fmla="*/ 223937 w 512"/>
              <a:gd name="T81" fmla="*/ 581247 h 1257"/>
              <a:gd name="T82" fmla="*/ 307156 w 512"/>
              <a:gd name="T83" fmla="*/ 526199 h 1257"/>
              <a:gd name="T84" fmla="*/ 369950 w 512"/>
              <a:gd name="T85" fmla="*/ 438769 h 1257"/>
              <a:gd name="T86" fmla="*/ 382054 w 512"/>
              <a:gd name="T87" fmla="*/ 323005 h 1257"/>
              <a:gd name="T88" fmla="*/ 330609 w 512"/>
              <a:gd name="T89" fmla="*/ 229099 h 1257"/>
              <a:gd name="T90" fmla="*/ 248903 w 512"/>
              <a:gd name="T91" fmla="*/ 164336 h 1257"/>
              <a:gd name="T92" fmla="*/ 170222 w 512"/>
              <a:gd name="T93" fmla="*/ 141669 h 1257"/>
              <a:gd name="T94" fmla="*/ 102133 w 512"/>
              <a:gd name="T95" fmla="*/ 161098 h 1257"/>
              <a:gd name="T96" fmla="*/ 39340 w 512"/>
              <a:gd name="T97" fmla="*/ 206432 h 1257"/>
              <a:gd name="T98" fmla="*/ 4539 w 512"/>
              <a:gd name="T99" fmla="*/ 271195 h 1257"/>
              <a:gd name="T100" fmla="*/ 9079 w 512"/>
              <a:gd name="T101" fmla="*/ 339196 h 1257"/>
              <a:gd name="T102" fmla="*/ 51445 w 512"/>
              <a:gd name="T103" fmla="*/ 396673 h 1257"/>
              <a:gd name="T104" fmla="*/ 118777 w 512"/>
              <a:gd name="T105" fmla="*/ 435530 h 1257"/>
              <a:gd name="T106" fmla="*/ 200484 w 512"/>
              <a:gd name="T107" fmla="*/ 438769 h 1257"/>
              <a:gd name="T108" fmla="*/ 286730 w 512"/>
              <a:gd name="T109" fmla="*/ 396673 h 1257"/>
              <a:gd name="T110" fmla="*/ 356332 w 512"/>
              <a:gd name="T111" fmla="*/ 316529 h 1257"/>
              <a:gd name="T112" fmla="*/ 386593 w 512"/>
              <a:gd name="T113" fmla="*/ 216146 h 1257"/>
              <a:gd name="T114" fmla="*/ 356332 w 512"/>
              <a:gd name="T115" fmla="*/ 119811 h 1257"/>
              <a:gd name="T116" fmla="*/ 286730 w 512"/>
              <a:gd name="T117" fmla="*/ 45334 h 1257"/>
              <a:gd name="T118" fmla="*/ 198214 w 512"/>
              <a:gd name="T119" fmla="*/ 3238 h 12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12" h="1257">
                <a:moveTo>
                  <a:pt x="225" y="1256"/>
                </a:moveTo>
                <a:lnTo>
                  <a:pt x="259" y="1252"/>
                </a:lnTo>
                <a:lnTo>
                  <a:pt x="296" y="1244"/>
                </a:lnTo>
                <a:lnTo>
                  <a:pt x="332" y="1228"/>
                </a:lnTo>
                <a:lnTo>
                  <a:pt x="372" y="1208"/>
                </a:lnTo>
                <a:lnTo>
                  <a:pt x="406" y="1184"/>
                </a:lnTo>
                <a:lnTo>
                  <a:pt x="440" y="1152"/>
                </a:lnTo>
                <a:lnTo>
                  <a:pt x="468" y="1116"/>
                </a:lnTo>
                <a:lnTo>
                  <a:pt x="489" y="1077"/>
                </a:lnTo>
                <a:lnTo>
                  <a:pt x="505" y="1033"/>
                </a:lnTo>
                <a:lnTo>
                  <a:pt x="508" y="985"/>
                </a:lnTo>
                <a:lnTo>
                  <a:pt x="502" y="937"/>
                </a:lnTo>
                <a:lnTo>
                  <a:pt x="489" y="893"/>
                </a:lnTo>
                <a:lnTo>
                  <a:pt x="468" y="853"/>
                </a:lnTo>
                <a:lnTo>
                  <a:pt x="437" y="817"/>
                </a:lnTo>
                <a:lnTo>
                  <a:pt x="406" y="785"/>
                </a:lnTo>
                <a:lnTo>
                  <a:pt x="369" y="762"/>
                </a:lnTo>
                <a:lnTo>
                  <a:pt x="332" y="738"/>
                </a:lnTo>
                <a:lnTo>
                  <a:pt x="296" y="726"/>
                </a:lnTo>
                <a:lnTo>
                  <a:pt x="259" y="714"/>
                </a:lnTo>
                <a:lnTo>
                  <a:pt x="228" y="710"/>
                </a:lnTo>
                <a:lnTo>
                  <a:pt x="197" y="714"/>
                </a:lnTo>
                <a:lnTo>
                  <a:pt x="163" y="718"/>
                </a:lnTo>
                <a:lnTo>
                  <a:pt x="132" y="726"/>
                </a:lnTo>
                <a:lnTo>
                  <a:pt x="105" y="742"/>
                </a:lnTo>
                <a:lnTo>
                  <a:pt x="77" y="758"/>
                </a:lnTo>
                <a:lnTo>
                  <a:pt x="52" y="778"/>
                </a:lnTo>
                <a:lnTo>
                  <a:pt x="31" y="801"/>
                </a:lnTo>
                <a:lnTo>
                  <a:pt x="15" y="825"/>
                </a:lnTo>
                <a:lnTo>
                  <a:pt x="3" y="857"/>
                </a:lnTo>
                <a:lnTo>
                  <a:pt x="0" y="893"/>
                </a:lnTo>
                <a:lnTo>
                  <a:pt x="3" y="929"/>
                </a:lnTo>
                <a:lnTo>
                  <a:pt x="15" y="957"/>
                </a:lnTo>
                <a:lnTo>
                  <a:pt x="31" y="985"/>
                </a:lnTo>
                <a:lnTo>
                  <a:pt x="52" y="1009"/>
                </a:lnTo>
                <a:lnTo>
                  <a:pt x="77" y="1033"/>
                </a:lnTo>
                <a:lnTo>
                  <a:pt x="105" y="1049"/>
                </a:lnTo>
                <a:lnTo>
                  <a:pt x="135" y="1061"/>
                </a:lnTo>
                <a:lnTo>
                  <a:pt x="166" y="1073"/>
                </a:lnTo>
                <a:lnTo>
                  <a:pt x="197" y="1077"/>
                </a:lnTo>
                <a:lnTo>
                  <a:pt x="225" y="1081"/>
                </a:lnTo>
                <a:lnTo>
                  <a:pt x="259" y="1077"/>
                </a:lnTo>
                <a:lnTo>
                  <a:pt x="296" y="1069"/>
                </a:lnTo>
                <a:lnTo>
                  <a:pt x="332" y="1053"/>
                </a:lnTo>
                <a:lnTo>
                  <a:pt x="372" y="1033"/>
                </a:lnTo>
                <a:lnTo>
                  <a:pt x="406" y="1009"/>
                </a:lnTo>
                <a:lnTo>
                  <a:pt x="440" y="977"/>
                </a:lnTo>
                <a:lnTo>
                  <a:pt x="468" y="941"/>
                </a:lnTo>
                <a:lnTo>
                  <a:pt x="489" y="901"/>
                </a:lnTo>
                <a:lnTo>
                  <a:pt x="505" y="857"/>
                </a:lnTo>
                <a:lnTo>
                  <a:pt x="508" y="809"/>
                </a:lnTo>
                <a:lnTo>
                  <a:pt x="502" y="762"/>
                </a:lnTo>
                <a:lnTo>
                  <a:pt x="489" y="718"/>
                </a:lnTo>
                <a:lnTo>
                  <a:pt x="468" y="678"/>
                </a:lnTo>
                <a:lnTo>
                  <a:pt x="437" y="642"/>
                </a:lnTo>
                <a:lnTo>
                  <a:pt x="406" y="610"/>
                </a:lnTo>
                <a:lnTo>
                  <a:pt x="369" y="586"/>
                </a:lnTo>
                <a:lnTo>
                  <a:pt x="332" y="562"/>
                </a:lnTo>
                <a:lnTo>
                  <a:pt x="296" y="550"/>
                </a:lnTo>
                <a:lnTo>
                  <a:pt x="259" y="538"/>
                </a:lnTo>
                <a:lnTo>
                  <a:pt x="228" y="534"/>
                </a:lnTo>
                <a:lnTo>
                  <a:pt x="197" y="538"/>
                </a:lnTo>
                <a:lnTo>
                  <a:pt x="163" y="542"/>
                </a:lnTo>
                <a:lnTo>
                  <a:pt x="132" y="550"/>
                </a:lnTo>
                <a:lnTo>
                  <a:pt x="105" y="566"/>
                </a:lnTo>
                <a:lnTo>
                  <a:pt x="77" y="582"/>
                </a:lnTo>
                <a:lnTo>
                  <a:pt x="52" y="602"/>
                </a:lnTo>
                <a:lnTo>
                  <a:pt x="31" y="626"/>
                </a:lnTo>
                <a:lnTo>
                  <a:pt x="15" y="650"/>
                </a:lnTo>
                <a:lnTo>
                  <a:pt x="3" y="682"/>
                </a:lnTo>
                <a:lnTo>
                  <a:pt x="0" y="718"/>
                </a:lnTo>
                <a:lnTo>
                  <a:pt x="3" y="754"/>
                </a:lnTo>
                <a:lnTo>
                  <a:pt x="15" y="782"/>
                </a:lnTo>
                <a:lnTo>
                  <a:pt x="31" y="809"/>
                </a:lnTo>
                <a:lnTo>
                  <a:pt x="52" y="833"/>
                </a:lnTo>
                <a:lnTo>
                  <a:pt x="77" y="857"/>
                </a:lnTo>
                <a:lnTo>
                  <a:pt x="105" y="873"/>
                </a:lnTo>
                <a:lnTo>
                  <a:pt x="135" y="885"/>
                </a:lnTo>
                <a:lnTo>
                  <a:pt x="166" y="897"/>
                </a:lnTo>
                <a:lnTo>
                  <a:pt x="197" y="901"/>
                </a:lnTo>
                <a:lnTo>
                  <a:pt x="225" y="905"/>
                </a:lnTo>
                <a:lnTo>
                  <a:pt x="259" y="901"/>
                </a:lnTo>
                <a:lnTo>
                  <a:pt x="296" y="893"/>
                </a:lnTo>
                <a:lnTo>
                  <a:pt x="336" y="877"/>
                </a:lnTo>
                <a:lnTo>
                  <a:pt x="372" y="857"/>
                </a:lnTo>
                <a:lnTo>
                  <a:pt x="409" y="833"/>
                </a:lnTo>
                <a:lnTo>
                  <a:pt x="440" y="801"/>
                </a:lnTo>
                <a:lnTo>
                  <a:pt x="468" y="766"/>
                </a:lnTo>
                <a:lnTo>
                  <a:pt x="489" y="726"/>
                </a:lnTo>
                <a:lnTo>
                  <a:pt x="505" y="682"/>
                </a:lnTo>
                <a:lnTo>
                  <a:pt x="508" y="634"/>
                </a:lnTo>
                <a:lnTo>
                  <a:pt x="505" y="586"/>
                </a:lnTo>
                <a:lnTo>
                  <a:pt x="489" y="542"/>
                </a:lnTo>
                <a:lnTo>
                  <a:pt x="468" y="502"/>
                </a:lnTo>
                <a:lnTo>
                  <a:pt x="440" y="467"/>
                </a:lnTo>
                <a:lnTo>
                  <a:pt x="406" y="435"/>
                </a:lnTo>
                <a:lnTo>
                  <a:pt x="369" y="411"/>
                </a:lnTo>
                <a:lnTo>
                  <a:pt x="332" y="387"/>
                </a:lnTo>
                <a:lnTo>
                  <a:pt x="296" y="375"/>
                </a:lnTo>
                <a:lnTo>
                  <a:pt x="259" y="363"/>
                </a:lnTo>
                <a:lnTo>
                  <a:pt x="228" y="359"/>
                </a:lnTo>
                <a:lnTo>
                  <a:pt x="197" y="363"/>
                </a:lnTo>
                <a:lnTo>
                  <a:pt x="166" y="367"/>
                </a:lnTo>
                <a:lnTo>
                  <a:pt x="132" y="375"/>
                </a:lnTo>
                <a:lnTo>
                  <a:pt x="105" y="391"/>
                </a:lnTo>
                <a:lnTo>
                  <a:pt x="77" y="407"/>
                </a:lnTo>
                <a:lnTo>
                  <a:pt x="52" y="427"/>
                </a:lnTo>
                <a:lnTo>
                  <a:pt x="31" y="451"/>
                </a:lnTo>
                <a:lnTo>
                  <a:pt x="15" y="474"/>
                </a:lnTo>
                <a:lnTo>
                  <a:pt x="6" y="506"/>
                </a:lnTo>
                <a:lnTo>
                  <a:pt x="0" y="542"/>
                </a:lnTo>
                <a:lnTo>
                  <a:pt x="6" y="578"/>
                </a:lnTo>
                <a:lnTo>
                  <a:pt x="15" y="606"/>
                </a:lnTo>
                <a:lnTo>
                  <a:pt x="31" y="634"/>
                </a:lnTo>
                <a:lnTo>
                  <a:pt x="52" y="658"/>
                </a:lnTo>
                <a:lnTo>
                  <a:pt x="77" y="682"/>
                </a:lnTo>
                <a:lnTo>
                  <a:pt x="105" y="698"/>
                </a:lnTo>
                <a:lnTo>
                  <a:pt x="135" y="710"/>
                </a:lnTo>
                <a:lnTo>
                  <a:pt x="166" y="722"/>
                </a:lnTo>
                <a:lnTo>
                  <a:pt x="197" y="726"/>
                </a:lnTo>
                <a:lnTo>
                  <a:pt x="228" y="730"/>
                </a:lnTo>
                <a:lnTo>
                  <a:pt x="259" y="726"/>
                </a:lnTo>
                <a:lnTo>
                  <a:pt x="296" y="718"/>
                </a:lnTo>
                <a:lnTo>
                  <a:pt x="332" y="702"/>
                </a:lnTo>
                <a:lnTo>
                  <a:pt x="369" y="678"/>
                </a:lnTo>
                <a:lnTo>
                  <a:pt x="406" y="650"/>
                </a:lnTo>
                <a:lnTo>
                  <a:pt x="437" y="618"/>
                </a:lnTo>
                <a:lnTo>
                  <a:pt x="468" y="582"/>
                </a:lnTo>
                <a:lnTo>
                  <a:pt x="489" y="542"/>
                </a:lnTo>
                <a:lnTo>
                  <a:pt x="505" y="494"/>
                </a:lnTo>
                <a:lnTo>
                  <a:pt x="508" y="447"/>
                </a:lnTo>
                <a:lnTo>
                  <a:pt x="505" y="399"/>
                </a:lnTo>
                <a:lnTo>
                  <a:pt x="489" y="355"/>
                </a:lnTo>
                <a:lnTo>
                  <a:pt x="465" y="315"/>
                </a:lnTo>
                <a:lnTo>
                  <a:pt x="437" y="283"/>
                </a:lnTo>
                <a:lnTo>
                  <a:pt x="403" y="251"/>
                </a:lnTo>
                <a:lnTo>
                  <a:pt x="366" y="223"/>
                </a:lnTo>
                <a:lnTo>
                  <a:pt x="329" y="203"/>
                </a:lnTo>
                <a:lnTo>
                  <a:pt x="292" y="187"/>
                </a:lnTo>
                <a:lnTo>
                  <a:pt x="255" y="179"/>
                </a:lnTo>
                <a:lnTo>
                  <a:pt x="225" y="175"/>
                </a:lnTo>
                <a:lnTo>
                  <a:pt x="197" y="179"/>
                </a:lnTo>
                <a:lnTo>
                  <a:pt x="166" y="187"/>
                </a:lnTo>
                <a:lnTo>
                  <a:pt x="135" y="199"/>
                </a:lnTo>
                <a:lnTo>
                  <a:pt x="108" y="215"/>
                </a:lnTo>
                <a:lnTo>
                  <a:pt x="80" y="231"/>
                </a:lnTo>
                <a:lnTo>
                  <a:pt x="52" y="255"/>
                </a:lnTo>
                <a:lnTo>
                  <a:pt x="34" y="279"/>
                </a:lnTo>
                <a:lnTo>
                  <a:pt x="15" y="303"/>
                </a:lnTo>
                <a:lnTo>
                  <a:pt x="6" y="335"/>
                </a:lnTo>
                <a:lnTo>
                  <a:pt x="3" y="363"/>
                </a:lnTo>
                <a:lnTo>
                  <a:pt x="6" y="391"/>
                </a:lnTo>
                <a:lnTo>
                  <a:pt x="12" y="419"/>
                </a:lnTo>
                <a:lnTo>
                  <a:pt x="28" y="447"/>
                </a:lnTo>
                <a:lnTo>
                  <a:pt x="46" y="471"/>
                </a:lnTo>
                <a:lnTo>
                  <a:pt x="68" y="490"/>
                </a:lnTo>
                <a:lnTo>
                  <a:pt x="95" y="510"/>
                </a:lnTo>
                <a:lnTo>
                  <a:pt x="123" y="526"/>
                </a:lnTo>
                <a:lnTo>
                  <a:pt x="157" y="538"/>
                </a:lnTo>
                <a:lnTo>
                  <a:pt x="191" y="542"/>
                </a:lnTo>
                <a:lnTo>
                  <a:pt x="225" y="546"/>
                </a:lnTo>
                <a:lnTo>
                  <a:pt x="265" y="542"/>
                </a:lnTo>
                <a:lnTo>
                  <a:pt x="302" y="530"/>
                </a:lnTo>
                <a:lnTo>
                  <a:pt x="342" y="514"/>
                </a:lnTo>
                <a:lnTo>
                  <a:pt x="379" y="490"/>
                </a:lnTo>
                <a:lnTo>
                  <a:pt x="412" y="463"/>
                </a:lnTo>
                <a:lnTo>
                  <a:pt x="446" y="427"/>
                </a:lnTo>
                <a:lnTo>
                  <a:pt x="471" y="391"/>
                </a:lnTo>
                <a:lnTo>
                  <a:pt x="493" y="351"/>
                </a:lnTo>
                <a:lnTo>
                  <a:pt x="505" y="311"/>
                </a:lnTo>
                <a:lnTo>
                  <a:pt x="511" y="267"/>
                </a:lnTo>
                <a:lnTo>
                  <a:pt x="505" y="227"/>
                </a:lnTo>
                <a:lnTo>
                  <a:pt x="493" y="187"/>
                </a:lnTo>
                <a:lnTo>
                  <a:pt x="471" y="148"/>
                </a:lnTo>
                <a:lnTo>
                  <a:pt x="446" y="112"/>
                </a:lnTo>
                <a:lnTo>
                  <a:pt x="412" y="80"/>
                </a:lnTo>
                <a:lnTo>
                  <a:pt x="379" y="56"/>
                </a:lnTo>
                <a:lnTo>
                  <a:pt x="339" y="32"/>
                </a:lnTo>
                <a:lnTo>
                  <a:pt x="302" y="16"/>
                </a:lnTo>
                <a:lnTo>
                  <a:pt x="262" y="4"/>
                </a:lnTo>
                <a:lnTo>
                  <a:pt x="222" y="0"/>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214" name="Freeform 22"/>
          <p:cNvSpPr>
            <a:spLocks/>
          </p:cNvSpPr>
          <p:nvPr/>
        </p:nvSpPr>
        <p:spPr bwMode="auto">
          <a:xfrm>
            <a:off x="5670550" y="3576638"/>
            <a:ext cx="385763" cy="1019175"/>
          </a:xfrm>
          <a:custGeom>
            <a:avLst/>
            <a:gdLst>
              <a:gd name="T0" fmla="*/ 161990 w 512"/>
              <a:gd name="T1" fmla="*/ 9730 h 1257"/>
              <a:gd name="T2" fmla="*/ 79112 w 512"/>
              <a:gd name="T3" fmla="*/ 58378 h 1257"/>
              <a:gd name="T4" fmla="*/ 16576 w 512"/>
              <a:gd name="T5" fmla="*/ 145133 h 1257"/>
              <a:gd name="T6" fmla="*/ 6781 w 512"/>
              <a:gd name="T7" fmla="*/ 258645 h 1257"/>
              <a:gd name="T8" fmla="*/ 55755 w 512"/>
              <a:gd name="T9" fmla="*/ 355941 h 1257"/>
              <a:gd name="T10" fmla="*/ 134866 w 512"/>
              <a:gd name="T11" fmla="*/ 419994 h 1257"/>
              <a:gd name="T12" fmla="*/ 213224 w 512"/>
              <a:gd name="T13" fmla="*/ 442697 h 1257"/>
              <a:gd name="T14" fmla="*/ 285555 w 512"/>
              <a:gd name="T15" fmla="*/ 429724 h 1257"/>
              <a:gd name="T16" fmla="*/ 345831 w 512"/>
              <a:gd name="T17" fmla="*/ 387562 h 1257"/>
              <a:gd name="T18" fmla="*/ 382749 w 512"/>
              <a:gd name="T19" fmla="*/ 323509 h 1257"/>
              <a:gd name="T20" fmla="*/ 373708 w 512"/>
              <a:gd name="T21" fmla="*/ 242429 h 1257"/>
              <a:gd name="T22" fmla="*/ 326994 w 512"/>
              <a:gd name="T23" fmla="*/ 180808 h 1257"/>
              <a:gd name="T24" fmla="*/ 259938 w 512"/>
              <a:gd name="T25" fmla="*/ 148376 h 1257"/>
              <a:gd name="T26" fmla="*/ 189868 w 512"/>
              <a:gd name="T27" fmla="*/ 145133 h 1257"/>
              <a:gd name="T28" fmla="*/ 104729 w 512"/>
              <a:gd name="T29" fmla="*/ 180808 h 1257"/>
              <a:gd name="T30" fmla="*/ 32398 w 512"/>
              <a:gd name="T31" fmla="*/ 255402 h 1257"/>
              <a:gd name="T32" fmla="*/ 2260 w 512"/>
              <a:gd name="T33" fmla="*/ 362427 h 1257"/>
              <a:gd name="T34" fmla="*/ 32398 w 512"/>
              <a:gd name="T35" fmla="*/ 468642 h 1257"/>
              <a:gd name="T36" fmla="*/ 106989 w 512"/>
              <a:gd name="T37" fmla="*/ 543236 h 1257"/>
              <a:gd name="T38" fmla="*/ 189868 w 512"/>
              <a:gd name="T39" fmla="*/ 582154 h 1257"/>
              <a:gd name="T40" fmla="*/ 262198 w 512"/>
              <a:gd name="T41" fmla="*/ 578911 h 1257"/>
              <a:gd name="T42" fmla="*/ 326994 w 512"/>
              <a:gd name="T43" fmla="*/ 546479 h 1257"/>
              <a:gd name="T44" fmla="*/ 373708 w 512"/>
              <a:gd name="T45" fmla="*/ 491345 h 1257"/>
              <a:gd name="T46" fmla="*/ 382749 w 512"/>
              <a:gd name="T47" fmla="*/ 407021 h 1257"/>
              <a:gd name="T48" fmla="*/ 345831 w 512"/>
              <a:gd name="T49" fmla="*/ 342968 h 1257"/>
              <a:gd name="T50" fmla="*/ 283295 w 512"/>
              <a:gd name="T51" fmla="*/ 300807 h 1257"/>
              <a:gd name="T52" fmla="*/ 215485 w 512"/>
              <a:gd name="T53" fmla="*/ 284591 h 1257"/>
              <a:gd name="T54" fmla="*/ 131853 w 512"/>
              <a:gd name="T55" fmla="*/ 307293 h 1257"/>
              <a:gd name="T56" fmla="*/ 53494 w 512"/>
              <a:gd name="T57" fmla="*/ 368914 h 1257"/>
              <a:gd name="T58" fmla="*/ 4521 w 512"/>
              <a:gd name="T59" fmla="*/ 465399 h 1257"/>
              <a:gd name="T60" fmla="*/ 16576 w 512"/>
              <a:gd name="T61" fmla="*/ 578911 h 1257"/>
              <a:gd name="T62" fmla="*/ 79112 w 512"/>
              <a:gd name="T63" fmla="*/ 665666 h 1257"/>
              <a:gd name="T64" fmla="*/ 161990 w 512"/>
              <a:gd name="T65" fmla="*/ 714314 h 1257"/>
              <a:gd name="T66" fmla="*/ 236581 w 512"/>
              <a:gd name="T67" fmla="*/ 724044 h 1257"/>
              <a:gd name="T68" fmla="*/ 305898 w 512"/>
              <a:gd name="T69" fmla="*/ 701342 h 1257"/>
              <a:gd name="T70" fmla="*/ 361653 w 512"/>
              <a:gd name="T71" fmla="*/ 652694 h 1257"/>
              <a:gd name="T72" fmla="*/ 385010 w 512"/>
              <a:gd name="T73" fmla="*/ 578911 h 1257"/>
              <a:gd name="T74" fmla="*/ 361653 w 512"/>
              <a:gd name="T75" fmla="*/ 504317 h 1257"/>
              <a:gd name="T76" fmla="*/ 305898 w 512"/>
              <a:gd name="T77" fmla="*/ 452426 h 1257"/>
              <a:gd name="T78" fmla="*/ 236581 w 512"/>
              <a:gd name="T79" fmla="*/ 429724 h 1257"/>
              <a:gd name="T80" fmla="*/ 161990 w 512"/>
              <a:gd name="T81" fmla="*/ 436210 h 1257"/>
              <a:gd name="T82" fmla="*/ 79112 w 512"/>
              <a:gd name="T83" fmla="*/ 491345 h 1257"/>
              <a:gd name="T84" fmla="*/ 16576 w 512"/>
              <a:gd name="T85" fmla="*/ 578911 h 1257"/>
              <a:gd name="T86" fmla="*/ 4521 w 512"/>
              <a:gd name="T87" fmla="*/ 694855 h 1257"/>
              <a:gd name="T88" fmla="*/ 55755 w 512"/>
              <a:gd name="T89" fmla="*/ 788908 h 1257"/>
              <a:gd name="T90" fmla="*/ 137127 w 512"/>
              <a:gd name="T91" fmla="*/ 853772 h 1257"/>
              <a:gd name="T92" fmla="*/ 215485 w 512"/>
              <a:gd name="T93" fmla="*/ 876474 h 1257"/>
              <a:gd name="T94" fmla="*/ 283295 w 512"/>
              <a:gd name="T95" fmla="*/ 857015 h 1257"/>
              <a:gd name="T96" fmla="*/ 345831 w 512"/>
              <a:gd name="T97" fmla="*/ 811610 h 1257"/>
              <a:gd name="T98" fmla="*/ 380489 w 512"/>
              <a:gd name="T99" fmla="*/ 746746 h 1257"/>
              <a:gd name="T100" fmla="*/ 375968 w 512"/>
              <a:gd name="T101" fmla="*/ 678639 h 1257"/>
              <a:gd name="T102" fmla="*/ 333775 w 512"/>
              <a:gd name="T103" fmla="*/ 621072 h 1257"/>
              <a:gd name="T104" fmla="*/ 266719 w 512"/>
              <a:gd name="T105" fmla="*/ 582154 h 1257"/>
              <a:gd name="T106" fmla="*/ 185347 w 512"/>
              <a:gd name="T107" fmla="*/ 578911 h 1257"/>
              <a:gd name="T108" fmla="*/ 99455 w 512"/>
              <a:gd name="T109" fmla="*/ 621072 h 1257"/>
              <a:gd name="T110" fmla="*/ 30138 w 512"/>
              <a:gd name="T111" fmla="*/ 701342 h 1257"/>
              <a:gd name="T112" fmla="*/ 0 w 512"/>
              <a:gd name="T113" fmla="*/ 801881 h 1257"/>
              <a:gd name="T114" fmla="*/ 30138 w 512"/>
              <a:gd name="T115" fmla="*/ 898366 h 1257"/>
              <a:gd name="T116" fmla="*/ 99455 w 512"/>
              <a:gd name="T117" fmla="*/ 972959 h 1257"/>
              <a:gd name="T118" fmla="*/ 187607 w 512"/>
              <a:gd name="T119" fmla="*/ 1015121 h 12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12" h="1257">
                <a:moveTo>
                  <a:pt x="286" y="0"/>
                </a:moveTo>
                <a:lnTo>
                  <a:pt x="252" y="4"/>
                </a:lnTo>
                <a:lnTo>
                  <a:pt x="215" y="12"/>
                </a:lnTo>
                <a:lnTo>
                  <a:pt x="179" y="28"/>
                </a:lnTo>
                <a:lnTo>
                  <a:pt x="139" y="48"/>
                </a:lnTo>
                <a:lnTo>
                  <a:pt x="105" y="72"/>
                </a:lnTo>
                <a:lnTo>
                  <a:pt x="71" y="104"/>
                </a:lnTo>
                <a:lnTo>
                  <a:pt x="43" y="140"/>
                </a:lnTo>
                <a:lnTo>
                  <a:pt x="22" y="179"/>
                </a:lnTo>
                <a:lnTo>
                  <a:pt x="6" y="223"/>
                </a:lnTo>
                <a:lnTo>
                  <a:pt x="3" y="271"/>
                </a:lnTo>
                <a:lnTo>
                  <a:pt x="9" y="319"/>
                </a:lnTo>
                <a:lnTo>
                  <a:pt x="22" y="363"/>
                </a:lnTo>
                <a:lnTo>
                  <a:pt x="43" y="403"/>
                </a:lnTo>
                <a:lnTo>
                  <a:pt x="74" y="439"/>
                </a:lnTo>
                <a:lnTo>
                  <a:pt x="105" y="471"/>
                </a:lnTo>
                <a:lnTo>
                  <a:pt x="142" y="494"/>
                </a:lnTo>
                <a:lnTo>
                  <a:pt x="179" y="518"/>
                </a:lnTo>
                <a:lnTo>
                  <a:pt x="215" y="530"/>
                </a:lnTo>
                <a:lnTo>
                  <a:pt x="252" y="542"/>
                </a:lnTo>
                <a:lnTo>
                  <a:pt x="283" y="546"/>
                </a:lnTo>
                <a:lnTo>
                  <a:pt x="314" y="542"/>
                </a:lnTo>
                <a:lnTo>
                  <a:pt x="348" y="538"/>
                </a:lnTo>
                <a:lnTo>
                  <a:pt x="379" y="530"/>
                </a:lnTo>
                <a:lnTo>
                  <a:pt x="406" y="514"/>
                </a:lnTo>
                <a:lnTo>
                  <a:pt x="434" y="498"/>
                </a:lnTo>
                <a:lnTo>
                  <a:pt x="459" y="478"/>
                </a:lnTo>
                <a:lnTo>
                  <a:pt x="480" y="455"/>
                </a:lnTo>
                <a:lnTo>
                  <a:pt x="496" y="431"/>
                </a:lnTo>
                <a:lnTo>
                  <a:pt x="508" y="399"/>
                </a:lnTo>
                <a:lnTo>
                  <a:pt x="511" y="363"/>
                </a:lnTo>
                <a:lnTo>
                  <a:pt x="508" y="327"/>
                </a:lnTo>
                <a:lnTo>
                  <a:pt x="496" y="299"/>
                </a:lnTo>
                <a:lnTo>
                  <a:pt x="480" y="271"/>
                </a:lnTo>
                <a:lnTo>
                  <a:pt x="459" y="247"/>
                </a:lnTo>
                <a:lnTo>
                  <a:pt x="434" y="223"/>
                </a:lnTo>
                <a:lnTo>
                  <a:pt x="406" y="207"/>
                </a:lnTo>
                <a:lnTo>
                  <a:pt x="376" y="195"/>
                </a:lnTo>
                <a:lnTo>
                  <a:pt x="345" y="183"/>
                </a:lnTo>
                <a:lnTo>
                  <a:pt x="314" y="179"/>
                </a:lnTo>
                <a:lnTo>
                  <a:pt x="286" y="175"/>
                </a:lnTo>
                <a:lnTo>
                  <a:pt x="252" y="179"/>
                </a:lnTo>
                <a:lnTo>
                  <a:pt x="215" y="187"/>
                </a:lnTo>
                <a:lnTo>
                  <a:pt x="179" y="203"/>
                </a:lnTo>
                <a:lnTo>
                  <a:pt x="139" y="223"/>
                </a:lnTo>
                <a:lnTo>
                  <a:pt x="105" y="247"/>
                </a:lnTo>
                <a:lnTo>
                  <a:pt x="71" y="279"/>
                </a:lnTo>
                <a:lnTo>
                  <a:pt x="43" y="315"/>
                </a:lnTo>
                <a:lnTo>
                  <a:pt x="22" y="355"/>
                </a:lnTo>
                <a:lnTo>
                  <a:pt x="6" y="399"/>
                </a:lnTo>
                <a:lnTo>
                  <a:pt x="3" y="447"/>
                </a:lnTo>
                <a:lnTo>
                  <a:pt x="9" y="494"/>
                </a:lnTo>
                <a:lnTo>
                  <a:pt x="22" y="538"/>
                </a:lnTo>
                <a:lnTo>
                  <a:pt x="43" y="578"/>
                </a:lnTo>
                <a:lnTo>
                  <a:pt x="74" y="614"/>
                </a:lnTo>
                <a:lnTo>
                  <a:pt x="105" y="646"/>
                </a:lnTo>
                <a:lnTo>
                  <a:pt x="142" y="670"/>
                </a:lnTo>
                <a:lnTo>
                  <a:pt x="179" y="694"/>
                </a:lnTo>
                <a:lnTo>
                  <a:pt x="215" y="706"/>
                </a:lnTo>
                <a:lnTo>
                  <a:pt x="252" y="718"/>
                </a:lnTo>
                <a:lnTo>
                  <a:pt x="283" y="722"/>
                </a:lnTo>
                <a:lnTo>
                  <a:pt x="314" y="718"/>
                </a:lnTo>
                <a:lnTo>
                  <a:pt x="348" y="714"/>
                </a:lnTo>
                <a:lnTo>
                  <a:pt x="379" y="706"/>
                </a:lnTo>
                <a:lnTo>
                  <a:pt x="406" y="690"/>
                </a:lnTo>
                <a:lnTo>
                  <a:pt x="434" y="674"/>
                </a:lnTo>
                <a:lnTo>
                  <a:pt x="459" y="654"/>
                </a:lnTo>
                <a:lnTo>
                  <a:pt x="480" y="630"/>
                </a:lnTo>
                <a:lnTo>
                  <a:pt x="496" y="606"/>
                </a:lnTo>
                <a:lnTo>
                  <a:pt x="508" y="574"/>
                </a:lnTo>
                <a:lnTo>
                  <a:pt x="511" y="538"/>
                </a:lnTo>
                <a:lnTo>
                  <a:pt x="508" y="502"/>
                </a:lnTo>
                <a:lnTo>
                  <a:pt x="496" y="474"/>
                </a:lnTo>
                <a:lnTo>
                  <a:pt x="480" y="447"/>
                </a:lnTo>
                <a:lnTo>
                  <a:pt x="459" y="423"/>
                </a:lnTo>
                <a:lnTo>
                  <a:pt x="434" y="399"/>
                </a:lnTo>
                <a:lnTo>
                  <a:pt x="406" y="383"/>
                </a:lnTo>
                <a:lnTo>
                  <a:pt x="376" y="371"/>
                </a:lnTo>
                <a:lnTo>
                  <a:pt x="345" y="359"/>
                </a:lnTo>
                <a:lnTo>
                  <a:pt x="314" y="355"/>
                </a:lnTo>
                <a:lnTo>
                  <a:pt x="286" y="351"/>
                </a:lnTo>
                <a:lnTo>
                  <a:pt x="252" y="355"/>
                </a:lnTo>
                <a:lnTo>
                  <a:pt x="215" y="363"/>
                </a:lnTo>
                <a:lnTo>
                  <a:pt x="175" y="379"/>
                </a:lnTo>
                <a:lnTo>
                  <a:pt x="139" y="399"/>
                </a:lnTo>
                <a:lnTo>
                  <a:pt x="102" y="423"/>
                </a:lnTo>
                <a:lnTo>
                  <a:pt x="71" y="455"/>
                </a:lnTo>
                <a:lnTo>
                  <a:pt x="43" y="490"/>
                </a:lnTo>
                <a:lnTo>
                  <a:pt x="22" y="530"/>
                </a:lnTo>
                <a:lnTo>
                  <a:pt x="6" y="574"/>
                </a:lnTo>
                <a:lnTo>
                  <a:pt x="3" y="622"/>
                </a:lnTo>
                <a:lnTo>
                  <a:pt x="6" y="670"/>
                </a:lnTo>
                <a:lnTo>
                  <a:pt x="22" y="714"/>
                </a:lnTo>
                <a:lnTo>
                  <a:pt x="43" y="754"/>
                </a:lnTo>
                <a:lnTo>
                  <a:pt x="71" y="789"/>
                </a:lnTo>
                <a:lnTo>
                  <a:pt x="105" y="821"/>
                </a:lnTo>
                <a:lnTo>
                  <a:pt x="142" y="845"/>
                </a:lnTo>
                <a:lnTo>
                  <a:pt x="179" y="869"/>
                </a:lnTo>
                <a:lnTo>
                  <a:pt x="215" y="881"/>
                </a:lnTo>
                <a:lnTo>
                  <a:pt x="252" y="893"/>
                </a:lnTo>
                <a:lnTo>
                  <a:pt x="283" y="897"/>
                </a:lnTo>
                <a:lnTo>
                  <a:pt x="314" y="893"/>
                </a:lnTo>
                <a:lnTo>
                  <a:pt x="345" y="889"/>
                </a:lnTo>
                <a:lnTo>
                  <a:pt x="379" y="881"/>
                </a:lnTo>
                <a:lnTo>
                  <a:pt x="406" y="865"/>
                </a:lnTo>
                <a:lnTo>
                  <a:pt x="434" y="849"/>
                </a:lnTo>
                <a:lnTo>
                  <a:pt x="459" y="829"/>
                </a:lnTo>
                <a:lnTo>
                  <a:pt x="480" y="805"/>
                </a:lnTo>
                <a:lnTo>
                  <a:pt x="496" y="782"/>
                </a:lnTo>
                <a:lnTo>
                  <a:pt x="505" y="750"/>
                </a:lnTo>
                <a:lnTo>
                  <a:pt x="511" y="714"/>
                </a:lnTo>
                <a:lnTo>
                  <a:pt x="505" y="678"/>
                </a:lnTo>
                <a:lnTo>
                  <a:pt x="496" y="650"/>
                </a:lnTo>
                <a:lnTo>
                  <a:pt x="480" y="622"/>
                </a:lnTo>
                <a:lnTo>
                  <a:pt x="459" y="598"/>
                </a:lnTo>
                <a:lnTo>
                  <a:pt x="434" y="574"/>
                </a:lnTo>
                <a:lnTo>
                  <a:pt x="406" y="558"/>
                </a:lnTo>
                <a:lnTo>
                  <a:pt x="376" y="546"/>
                </a:lnTo>
                <a:lnTo>
                  <a:pt x="345" y="534"/>
                </a:lnTo>
                <a:lnTo>
                  <a:pt x="314" y="530"/>
                </a:lnTo>
                <a:lnTo>
                  <a:pt x="283" y="526"/>
                </a:lnTo>
                <a:lnTo>
                  <a:pt x="252" y="530"/>
                </a:lnTo>
                <a:lnTo>
                  <a:pt x="215" y="538"/>
                </a:lnTo>
                <a:lnTo>
                  <a:pt x="179" y="554"/>
                </a:lnTo>
                <a:lnTo>
                  <a:pt x="142" y="578"/>
                </a:lnTo>
                <a:lnTo>
                  <a:pt x="105" y="606"/>
                </a:lnTo>
                <a:lnTo>
                  <a:pt x="74" y="638"/>
                </a:lnTo>
                <a:lnTo>
                  <a:pt x="43" y="674"/>
                </a:lnTo>
                <a:lnTo>
                  <a:pt x="22" y="714"/>
                </a:lnTo>
                <a:lnTo>
                  <a:pt x="6" y="762"/>
                </a:lnTo>
                <a:lnTo>
                  <a:pt x="3" y="809"/>
                </a:lnTo>
                <a:lnTo>
                  <a:pt x="6" y="857"/>
                </a:lnTo>
                <a:lnTo>
                  <a:pt x="22" y="901"/>
                </a:lnTo>
                <a:lnTo>
                  <a:pt x="46" y="941"/>
                </a:lnTo>
                <a:lnTo>
                  <a:pt x="74" y="973"/>
                </a:lnTo>
                <a:lnTo>
                  <a:pt x="108" y="1005"/>
                </a:lnTo>
                <a:lnTo>
                  <a:pt x="145" y="1033"/>
                </a:lnTo>
                <a:lnTo>
                  <a:pt x="182" y="1053"/>
                </a:lnTo>
                <a:lnTo>
                  <a:pt x="219" y="1069"/>
                </a:lnTo>
                <a:lnTo>
                  <a:pt x="256" y="1077"/>
                </a:lnTo>
                <a:lnTo>
                  <a:pt x="286" y="1081"/>
                </a:lnTo>
                <a:lnTo>
                  <a:pt x="314" y="1077"/>
                </a:lnTo>
                <a:lnTo>
                  <a:pt x="345" y="1069"/>
                </a:lnTo>
                <a:lnTo>
                  <a:pt x="376" y="1057"/>
                </a:lnTo>
                <a:lnTo>
                  <a:pt x="403" y="1041"/>
                </a:lnTo>
                <a:lnTo>
                  <a:pt x="431" y="1025"/>
                </a:lnTo>
                <a:lnTo>
                  <a:pt x="459" y="1001"/>
                </a:lnTo>
                <a:lnTo>
                  <a:pt x="477" y="977"/>
                </a:lnTo>
                <a:lnTo>
                  <a:pt x="496" y="953"/>
                </a:lnTo>
                <a:lnTo>
                  <a:pt x="505" y="921"/>
                </a:lnTo>
                <a:lnTo>
                  <a:pt x="508" y="893"/>
                </a:lnTo>
                <a:lnTo>
                  <a:pt x="505" y="865"/>
                </a:lnTo>
                <a:lnTo>
                  <a:pt x="499" y="837"/>
                </a:lnTo>
                <a:lnTo>
                  <a:pt x="483" y="809"/>
                </a:lnTo>
                <a:lnTo>
                  <a:pt x="465" y="785"/>
                </a:lnTo>
                <a:lnTo>
                  <a:pt x="443" y="766"/>
                </a:lnTo>
                <a:lnTo>
                  <a:pt x="416" y="746"/>
                </a:lnTo>
                <a:lnTo>
                  <a:pt x="388" y="730"/>
                </a:lnTo>
                <a:lnTo>
                  <a:pt x="354" y="718"/>
                </a:lnTo>
                <a:lnTo>
                  <a:pt x="320" y="714"/>
                </a:lnTo>
                <a:lnTo>
                  <a:pt x="286" y="710"/>
                </a:lnTo>
                <a:lnTo>
                  <a:pt x="246" y="714"/>
                </a:lnTo>
                <a:lnTo>
                  <a:pt x="209" y="726"/>
                </a:lnTo>
                <a:lnTo>
                  <a:pt x="169" y="742"/>
                </a:lnTo>
                <a:lnTo>
                  <a:pt x="132" y="766"/>
                </a:lnTo>
                <a:lnTo>
                  <a:pt x="99" y="793"/>
                </a:lnTo>
                <a:lnTo>
                  <a:pt x="65" y="829"/>
                </a:lnTo>
                <a:lnTo>
                  <a:pt x="40" y="865"/>
                </a:lnTo>
                <a:lnTo>
                  <a:pt x="18" y="905"/>
                </a:lnTo>
                <a:lnTo>
                  <a:pt x="6" y="945"/>
                </a:lnTo>
                <a:lnTo>
                  <a:pt x="0" y="989"/>
                </a:lnTo>
                <a:lnTo>
                  <a:pt x="6" y="1029"/>
                </a:lnTo>
                <a:lnTo>
                  <a:pt x="18" y="1069"/>
                </a:lnTo>
                <a:lnTo>
                  <a:pt x="40" y="1108"/>
                </a:lnTo>
                <a:lnTo>
                  <a:pt x="65" y="1144"/>
                </a:lnTo>
                <a:lnTo>
                  <a:pt x="99" y="1176"/>
                </a:lnTo>
                <a:lnTo>
                  <a:pt x="132" y="1200"/>
                </a:lnTo>
                <a:lnTo>
                  <a:pt x="172" y="1224"/>
                </a:lnTo>
                <a:lnTo>
                  <a:pt x="209" y="1240"/>
                </a:lnTo>
                <a:lnTo>
                  <a:pt x="249" y="1252"/>
                </a:lnTo>
                <a:lnTo>
                  <a:pt x="289" y="1256"/>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215" name="Freeform 23"/>
          <p:cNvSpPr>
            <a:spLocks/>
          </p:cNvSpPr>
          <p:nvPr/>
        </p:nvSpPr>
        <p:spPr bwMode="auto">
          <a:xfrm>
            <a:off x="6235700" y="2971800"/>
            <a:ext cx="947738" cy="415925"/>
          </a:xfrm>
          <a:custGeom>
            <a:avLst/>
            <a:gdLst>
              <a:gd name="T0" fmla="*/ 937936 w 1257"/>
              <a:gd name="T1" fmla="*/ 174656 h 512"/>
              <a:gd name="T2" fmla="*/ 892698 w 1257"/>
              <a:gd name="T3" fmla="*/ 85297 h 512"/>
              <a:gd name="T4" fmla="*/ 812024 w 1257"/>
              <a:gd name="T5" fmla="*/ 17872 h 512"/>
              <a:gd name="T6" fmla="*/ 706468 w 1257"/>
              <a:gd name="T7" fmla="*/ 7311 h 512"/>
              <a:gd name="T8" fmla="*/ 615992 w 1257"/>
              <a:gd name="T9" fmla="*/ 60114 h 512"/>
              <a:gd name="T10" fmla="*/ 556429 w 1257"/>
              <a:gd name="T11" fmla="*/ 145411 h 512"/>
              <a:gd name="T12" fmla="*/ 535317 w 1257"/>
              <a:gd name="T13" fmla="*/ 229896 h 512"/>
              <a:gd name="T14" fmla="*/ 547381 w 1257"/>
              <a:gd name="T15" fmla="*/ 307882 h 512"/>
              <a:gd name="T16" fmla="*/ 586587 w 1257"/>
              <a:gd name="T17" fmla="*/ 372870 h 512"/>
              <a:gd name="T18" fmla="*/ 646151 w 1257"/>
              <a:gd name="T19" fmla="*/ 412676 h 512"/>
              <a:gd name="T20" fmla="*/ 721548 w 1257"/>
              <a:gd name="T21" fmla="*/ 402927 h 512"/>
              <a:gd name="T22" fmla="*/ 778849 w 1257"/>
              <a:gd name="T23" fmla="*/ 352561 h 512"/>
              <a:gd name="T24" fmla="*/ 809008 w 1257"/>
              <a:gd name="T25" fmla="*/ 280262 h 512"/>
              <a:gd name="T26" fmla="*/ 812024 w 1257"/>
              <a:gd name="T27" fmla="*/ 204713 h 512"/>
              <a:gd name="T28" fmla="*/ 778849 w 1257"/>
              <a:gd name="T29" fmla="*/ 112917 h 512"/>
              <a:gd name="T30" fmla="*/ 709484 w 1257"/>
              <a:gd name="T31" fmla="*/ 34931 h 512"/>
              <a:gd name="T32" fmla="*/ 609960 w 1257"/>
              <a:gd name="T33" fmla="*/ 2437 h 512"/>
              <a:gd name="T34" fmla="*/ 511190 w 1257"/>
              <a:gd name="T35" fmla="*/ 34931 h 512"/>
              <a:gd name="T36" fmla="*/ 441825 w 1257"/>
              <a:gd name="T37" fmla="*/ 115354 h 512"/>
              <a:gd name="T38" fmla="*/ 405635 w 1257"/>
              <a:gd name="T39" fmla="*/ 204713 h 512"/>
              <a:gd name="T40" fmla="*/ 408651 w 1257"/>
              <a:gd name="T41" fmla="*/ 282699 h 512"/>
              <a:gd name="T42" fmla="*/ 438809 w 1257"/>
              <a:gd name="T43" fmla="*/ 352561 h 512"/>
              <a:gd name="T44" fmla="*/ 490079 w 1257"/>
              <a:gd name="T45" fmla="*/ 402927 h 512"/>
              <a:gd name="T46" fmla="*/ 568492 w 1257"/>
              <a:gd name="T47" fmla="*/ 412676 h 512"/>
              <a:gd name="T48" fmla="*/ 628055 w 1257"/>
              <a:gd name="T49" fmla="*/ 372870 h 512"/>
              <a:gd name="T50" fmla="*/ 667262 w 1257"/>
              <a:gd name="T51" fmla="*/ 305445 h 512"/>
              <a:gd name="T52" fmla="*/ 682341 w 1257"/>
              <a:gd name="T53" fmla="*/ 232333 h 512"/>
              <a:gd name="T54" fmla="*/ 661230 w 1257"/>
              <a:gd name="T55" fmla="*/ 142162 h 512"/>
              <a:gd name="T56" fmla="*/ 603929 w 1257"/>
              <a:gd name="T57" fmla="*/ 57677 h 512"/>
              <a:gd name="T58" fmla="*/ 514206 w 1257"/>
              <a:gd name="T59" fmla="*/ 4874 h 512"/>
              <a:gd name="T60" fmla="*/ 408651 w 1257"/>
              <a:gd name="T61" fmla="*/ 17872 h 512"/>
              <a:gd name="T62" fmla="*/ 327976 w 1257"/>
              <a:gd name="T63" fmla="*/ 85297 h 512"/>
              <a:gd name="T64" fmla="*/ 282738 w 1257"/>
              <a:gd name="T65" fmla="*/ 174656 h 512"/>
              <a:gd name="T66" fmla="*/ 273690 w 1257"/>
              <a:gd name="T67" fmla="*/ 255079 h 512"/>
              <a:gd name="T68" fmla="*/ 294802 w 1257"/>
              <a:gd name="T69" fmla="*/ 329816 h 512"/>
              <a:gd name="T70" fmla="*/ 340040 w 1257"/>
              <a:gd name="T71" fmla="*/ 389930 h 512"/>
              <a:gd name="T72" fmla="*/ 408651 w 1257"/>
              <a:gd name="T73" fmla="*/ 415113 h 512"/>
              <a:gd name="T74" fmla="*/ 478016 w 1257"/>
              <a:gd name="T75" fmla="*/ 389930 h 512"/>
              <a:gd name="T76" fmla="*/ 526270 w 1257"/>
              <a:gd name="T77" fmla="*/ 329816 h 512"/>
              <a:gd name="T78" fmla="*/ 547381 w 1257"/>
              <a:gd name="T79" fmla="*/ 255079 h 512"/>
              <a:gd name="T80" fmla="*/ 541349 w 1257"/>
              <a:gd name="T81" fmla="*/ 174656 h 512"/>
              <a:gd name="T82" fmla="*/ 490079 w 1257"/>
              <a:gd name="T83" fmla="*/ 85297 h 512"/>
              <a:gd name="T84" fmla="*/ 408651 w 1257"/>
              <a:gd name="T85" fmla="*/ 17872 h 512"/>
              <a:gd name="T86" fmla="*/ 300833 w 1257"/>
              <a:gd name="T87" fmla="*/ 4874 h 512"/>
              <a:gd name="T88" fmla="*/ 213373 w 1257"/>
              <a:gd name="T89" fmla="*/ 60114 h 512"/>
              <a:gd name="T90" fmla="*/ 153056 w 1257"/>
              <a:gd name="T91" fmla="*/ 147848 h 512"/>
              <a:gd name="T92" fmla="*/ 131944 w 1257"/>
              <a:gd name="T93" fmla="*/ 232333 h 512"/>
              <a:gd name="T94" fmla="*/ 150040 w 1257"/>
              <a:gd name="T95" fmla="*/ 305445 h 512"/>
              <a:gd name="T96" fmla="*/ 192262 w 1257"/>
              <a:gd name="T97" fmla="*/ 372870 h 512"/>
              <a:gd name="T98" fmla="*/ 252579 w 1257"/>
              <a:gd name="T99" fmla="*/ 410239 h 512"/>
              <a:gd name="T100" fmla="*/ 315913 w 1257"/>
              <a:gd name="T101" fmla="*/ 405364 h 512"/>
              <a:gd name="T102" fmla="*/ 369444 w 1257"/>
              <a:gd name="T103" fmla="*/ 359873 h 512"/>
              <a:gd name="T104" fmla="*/ 405635 w 1257"/>
              <a:gd name="T105" fmla="*/ 287573 h 512"/>
              <a:gd name="T106" fmla="*/ 408651 w 1257"/>
              <a:gd name="T107" fmla="*/ 199839 h 512"/>
              <a:gd name="T108" fmla="*/ 369444 w 1257"/>
              <a:gd name="T109" fmla="*/ 107231 h 512"/>
              <a:gd name="T110" fmla="*/ 294802 w 1257"/>
              <a:gd name="T111" fmla="*/ 32494 h 512"/>
              <a:gd name="T112" fmla="*/ 201310 w 1257"/>
              <a:gd name="T113" fmla="*/ 0 h 512"/>
              <a:gd name="T114" fmla="*/ 111587 w 1257"/>
              <a:gd name="T115" fmla="*/ 32494 h 512"/>
              <a:gd name="T116" fmla="*/ 42222 w 1257"/>
              <a:gd name="T117" fmla="*/ 107231 h 512"/>
              <a:gd name="T118" fmla="*/ 3016 w 1257"/>
              <a:gd name="T119" fmla="*/ 202276 h 5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7" h="512">
                <a:moveTo>
                  <a:pt x="1256" y="286"/>
                </a:moveTo>
                <a:lnTo>
                  <a:pt x="1252" y="252"/>
                </a:lnTo>
                <a:lnTo>
                  <a:pt x="1244" y="215"/>
                </a:lnTo>
                <a:lnTo>
                  <a:pt x="1228" y="179"/>
                </a:lnTo>
                <a:lnTo>
                  <a:pt x="1208" y="139"/>
                </a:lnTo>
                <a:lnTo>
                  <a:pt x="1184" y="105"/>
                </a:lnTo>
                <a:lnTo>
                  <a:pt x="1152" y="71"/>
                </a:lnTo>
                <a:lnTo>
                  <a:pt x="1116" y="43"/>
                </a:lnTo>
                <a:lnTo>
                  <a:pt x="1077" y="22"/>
                </a:lnTo>
                <a:lnTo>
                  <a:pt x="1033" y="6"/>
                </a:lnTo>
                <a:lnTo>
                  <a:pt x="985" y="3"/>
                </a:lnTo>
                <a:lnTo>
                  <a:pt x="937" y="9"/>
                </a:lnTo>
                <a:lnTo>
                  <a:pt x="893" y="22"/>
                </a:lnTo>
                <a:lnTo>
                  <a:pt x="853" y="43"/>
                </a:lnTo>
                <a:lnTo>
                  <a:pt x="817" y="74"/>
                </a:lnTo>
                <a:lnTo>
                  <a:pt x="785" y="105"/>
                </a:lnTo>
                <a:lnTo>
                  <a:pt x="762" y="142"/>
                </a:lnTo>
                <a:lnTo>
                  <a:pt x="738" y="179"/>
                </a:lnTo>
                <a:lnTo>
                  <a:pt x="726" y="215"/>
                </a:lnTo>
                <a:lnTo>
                  <a:pt x="714" y="252"/>
                </a:lnTo>
                <a:lnTo>
                  <a:pt x="710" y="283"/>
                </a:lnTo>
                <a:lnTo>
                  <a:pt x="714" y="314"/>
                </a:lnTo>
                <a:lnTo>
                  <a:pt x="718" y="348"/>
                </a:lnTo>
                <a:lnTo>
                  <a:pt x="726" y="379"/>
                </a:lnTo>
                <a:lnTo>
                  <a:pt x="742" y="406"/>
                </a:lnTo>
                <a:lnTo>
                  <a:pt x="758" y="434"/>
                </a:lnTo>
                <a:lnTo>
                  <a:pt x="778" y="459"/>
                </a:lnTo>
                <a:lnTo>
                  <a:pt x="801" y="480"/>
                </a:lnTo>
                <a:lnTo>
                  <a:pt x="825" y="496"/>
                </a:lnTo>
                <a:lnTo>
                  <a:pt x="857" y="508"/>
                </a:lnTo>
                <a:lnTo>
                  <a:pt x="893" y="511"/>
                </a:lnTo>
                <a:lnTo>
                  <a:pt x="929" y="508"/>
                </a:lnTo>
                <a:lnTo>
                  <a:pt x="957" y="496"/>
                </a:lnTo>
                <a:lnTo>
                  <a:pt x="985" y="480"/>
                </a:lnTo>
                <a:lnTo>
                  <a:pt x="1009" y="459"/>
                </a:lnTo>
                <a:lnTo>
                  <a:pt x="1033" y="434"/>
                </a:lnTo>
                <a:lnTo>
                  <a:pt x="1049" y="406"/>
                </a:lnTo>
                <a:lnTo>
                  <a:pt x="1061" y="376"/>
                </a:lnTo>
                <a:lnTo>
                  <a:pt x="1073" y="345"/>
                </a:lnTo>
                <a:lnTo>
                  <a:pt x="1077" y="314"/>
                </a:lnTo>
                <a:lnTo>
                  <a:pt x="1081" y="286"/>
                </a:lnTo>
                <a:lnTo>
                  <a:pt x="1077" y="252"/>
                </a:lnTo>
                <a:lnTo>
                  <a:pt x="1069" y="215"/>
                </a:lnTo>
                <a:lnTo>
                  <a:pt x="1053" y="179"/>
                </a:lnTo>
                <a:lnTo>
                  <a:pt x="1033" y="139"/>
                </a:lnTo>
                <a:lnTo>
                  <a:pt x="1009" y="105"/>
                </a:lnTo>
                <a:lnTo>
                  <a:pt x="977" y="71"/>
                </a:lnTo>
                <a:lnTo>
                  <a:pt x="941" y="43"/>
                </a:lnTo>
                <a:lnTo>
                  <a:pt x="901" y="22"/>
                </a:lnTo>
                <a:lnTo>
                  <a:pt x="857" y="6"/>
                </a:lnTo>
                <a:lnTo>
                  <a:pt x="809" y="3"/>
                </a:lnTo>
                <a:lnTo>
                  <a:pt x="762" y="9"/>
                </a:lnTo>
                <a:lnTo>
                  <a:pt x="718" y="22"/>
                </a:lnTo>
                <a:lnTo>
                  <a:pt x="678" y="43"/>
                </a:lnTo>
                <a:lnTo>
                  <a:pt x="642" y="74"/>
                </a:lnTo>
                <a:lnTo>
                  <a:pt x="610" y="105"/>
                </a:lnTo>
                <a:lnTo>
                  <a:pt x="586" y="142"/>
                </a:lnTo>
                <a:lnTo>
                  <a:pt x="562" y="179"/>
                </a:lnTo>
                <a:lnTo>
                  <a:pt x="550" y="215"/>
                </a:lnTo>
                <a:lnTo>
                  <a:pt x="538" y="252"/>
                </a:lnTo>
                <a:lnTo>
                  <a:pt x="534" y="283"/>
                </a:lnTo>
                <a:lnTo>
                  <a:pt x="538" y="314"/>
                </a:lnTo>
                <a:lnTo>
                  <a:pt x="542" y="348"/>
                </a:lnTo>
                <a:lnTo>
                  <a:pt x="550" y="379"/>
                </a:lnTo>
                <a:lnTo>
                  <a:pt x="566" y="406"/>
                </a:lnTo>
                <a:lnTo>
                  <a:pt x="582" y="434"/>
                </a:lnTo>
                <a:lnTo>
                  <a:pt x="602" y="459"/>
                </a:lnTo>
                <a:lnTo>
                  <a:pt x="626" y="480"/>
                </a:lnTo>
                <a:lnTo>
                  <a:pt x="650" y="496"/>
                </a:lnTo>
                <a:lnTo>
                  <a:pt x="682" y="508"/>
                </a:lnTo>
                <a:lnTo>
                  <a:pt x="718" y="511"/>
                </a:lnTo>
                <a:lnTo>
                  <a:pt x="754" y="508"/>
                </a:lnTo>
                <a:lnTo>
                  <a:pt x="782" y="496"/>
                </a:lnTo>
                <a:lnTo>
                  <a:pt x="809" y="480"/>
                </a:lnTo>
                <a:lnTo>
                  <a:pt x="833" y="459"/>
                </a:lnTo>
                <a:lnTo>
                  <a:pt x="857" y="434"/>
                </a:lnTo>
                <a:lnTo>
                  <a:pt x="873" y="406"/>
                </a:lnTo>
                <a:lnTo>
                  <a:pt x="885" y="376"/>
                </a:lnTo>
                <a:lnTo>
                  <a:pt x="897" y="345"/>
                </a:lnTo>
                <a:lnTo>
                  <a:pt x="901" y="314"/>
                </a:lnTo>
                <a:lnTo>
                  <a:pt x="905" y="286"/>
                </a:lnTo>
                <a:lnTo>
                  <a:pt x="901" y="252"/>
                </a:lnTo>
                <a:lnTo>
                  <a:pt x="893" y="215"/>
                </a:lnTo>
                <a:lnTo>
                  <a:pt x="877" y="175"/>
                </a:lnTo>
                <a:lnTo>
                  <a:pt x="857" y="139"/>
                </a:lnTo>
                <a:lnTo>
                  <a:pt x="833" y="102"/>
                </a:lnTo>
                <a:lnTo>
                  <a:pt x="801" y="71"/>
                </a:lnTo>
                <a:lnTo>
                  <a:pt x="766" y="43"/>
                </a:lnTo>
                <a:lnTo>
                  <a:pt x="726" y="22"/>
                </a:lnTo>
                <a:lnTo>
                  <a:pt x="682" y="6"/>
                </a:lnTo>
                <a:lnTo>
                  <a:pt x="634" y="3"/>
                </a:lnTo>
                <a:lnTo>
                  <a:pt x="586" y="6"/>
                </a:lnTo>
                <a:lnTo>
                  <a:pt x="542" y="22"/>
                </a:lnTo>
                <a:lnTo>
                  <a:pt x="502" y="43"/>
                </a:lnTo>
                <a:lnTo>
                  <a:pt x="467" y="71"/>
                </a:lnTo>
                <a:lnTo>
                  <a:pt x="435" y="105"/>
                </a:lnTo>
                <a:lnTo>
                  <a:pt x="411" y="142"/>
                </a:lnTo>
                <a:lnTo>
                  <a:pt x="387" y="179"/>
                </a:lnTo>
                <a:lnTo>
                  <a:pt x="375" y="215"/>
                </a:lnTo>
                <a:lnTo>
                  <a:pt x="363" y="252"/>
                </a:lnTo>
                <a:lnTo>
                  <a:pt x="359" y="283"/>
                </a:lnTo>
                <a:lnTo>
                  <a:pt x="363" y="314"/>
                </a:lnTo>
                <a:lnTo>
                  <a:pt x="367" y="345"/>
                </a:lnTo>
                <a:lnTo>
                  <a:pt x="375" y="379"/>
                </a:lnTo>
                <a:lnTo>
                  <a:pt x="391" y="406"/>
                </a:lnTo>
                <a:lnTo>
                  <a:pt x="407" y="434"/>
                </a:lnTo>
                <a:lnTo>
                  <a:pt x="427" y="459"/>
                </a:lnTo>
                <a:lnTo>
                  <a:pt x="451" y="480"/>
                </a:lnTo>
                <a:lnTo>
                  <a:pt x="474" y="496"/>
                </a:lnTo>
                <a:lnTo>
                  <a:pt x="506" y="505"/>
                </a:lnTo>
                <a:lnTo>
                  <a:pt x="542" y="511"/>
                </a:lnTo>
                <a:lnTo>
                  <a:pt x="578" y="505"/>
                </a:lnTo>
                <a:lnTo>
                  <a:pt x="606" y="496"/>
                </a:lnTo>
                <a:lnTo>
                  <a:pt x="634" y="480"/>
                </a:lnTo>
                <a:lnTo>
                  <a:pt x="658" y="459"/>
                </a:lnTo>
                <a:lnTo>
                  <a:pt x="682" y="434"/>
                </a:lnTo>
                <a:lnTo>
                  <a:pt x="698" y="406"/>
                </a:lnTo>
                <a:lnTo>
                  <a:pt x="710" y="376"/>
                </a:lnTo>
                <a:lnTo>
                  <a:pt x="722" y="345"/>
                </a:lnTo>
                <a:lnTo>
                  <a:pt x="726" y="314"/>
                </a:lnTo>
                <a:lnTo>
                  <a:pt x="730" y="283"/>
                </a:lnTo>
                <a:lnTo>
                  <a:pt x="726" y="252"/>
                </a:lnTo>
                <a:lnTo>
                  <a:pt x="718" y="215"/>
                </a:lnTo>
                <a:lnTo>
                  <a:pt x="702" y="179"/>
                </a:lnTo>
                <a:lnTo>
                  <a:pt x="678" y="142"/>
                </a:lnTo>
                <a:lnTo>
                  <a:pt x="650" y="105"/>
                </a:lnTo>
                <a:lnTo>
                  <a:pt x="618" y="74"/>
                </a:lnTo>
                <a:lnTo>
                  <a:pt x="582" y="43"/>
                </a:lnTo>
                <a:lnTo>
                  <a:pt x="542" y="22"/>
                </a:lnTo>
                <a:lnTo>
                  <a:pt x="494" y="6"/>
                </a:lnTo>
                <a:lnTo>
                  <a:pt x="447" y="3"/>
                </a:lnTo>
                <a:lnTo>
                  <a:pt x="399" y="6"/>
                </a:lnTo>
                <a:lnTo>
                  <a:pt x="355" y="22"/>
                </a:lnTo>
                <a:lnTo>
                  <a:pt x="315" y="46"/>
                </a:lnTo>
                <a:lnTo>
                  <a:pt x="283" y="74"/>
                </a:lnTo>
                <a:lnTo>
                  <a:pt x="251" y="108"/>
                </a:lnTo>
                <a:lnTo>
                  <a:pt x="223" y="145"/>
                </a:lnTo>
                <a:lnTo>
                  <a:pt x="203" y="182"/>
                </a:lnTo>
                <a:lnTo>
                  <a:pt x="187" y="219"/>
                </a:lnTo>
                <a:lnTo>
                  <a:pt x="179" y="256"/>
                </a:lnTo>
                <a:lnTo>
                  <a:pt x="175" y="286"/>
                </a:lnTo>
                <a:lnTo>
                  <a:pt x="179" y="314"/>
                </a:lnTo>
                <a:lnTo>
                  <a:pt x="187" y="345"/>
                </a:lnTo>
                <a:lnTo>
                  <a:pt x="199" y="376"/>
                </a:lnTo>
                <a:lnTo>
                  <a:pt x="215" y="403"/>
                </a:lnTo>
                <a:lnTo>
                  <a:pt x="231" y="431"/>
                </a:lnTo>
                <a:lnTo>
                  <a:pt x="255" y="459"/>
                </a:lnTo>
                <a:lnTo>
                  <a:pt x="279" y="477"/>
                </a:lnTo>
                <a:lnTo>
                  <a:pt x="303" y="496"/>
                </a:lnTo>
                <a:lnTo>
                  <a:pt x="335" y="505"/>
                </a:lnTo>
                <a:lnTo>
                  <a:pt x="363" y="508"/>
                </a:lnTo>
                <a:lnTo>
                  <a:pt x="391" y="505"/>
                </a:lnTo>
                <a:lnTo>
                  <a:pt x="419" y="499"/>
                </a:lnTo>
                <a:lnTo>
                  <a:pt x="447" y="483"/>
                </a:lnTo>
                <a:lnTo>
                  <a:pt x="471" y="465"/>
                </a:lnTo>
                <a:lnTo>
                  <a:pt x="490" y="443"/>
                </a:lnTo>
                <a:lnTo>
                  <a:pt x="510" y="416"/>
                </a:lnTo>
                <a:lnTo>
                  <a:pt x="526" y="388"/>
                </a:lnTo>
                <a:lnTo>
                  <a:pt x="538" y="354"/>
                </a:lnTo>
                <a:lnTo>
                  <a:pt x="542" y="320"/>
                </a:lnTo>
                <a:lnTo>
                  <a:pt x="546" y="286"/>
                </a:lnTo>
                <a:lnTo>
                  <a:pt x="542" y="246"/>
                </a:lnTo>
                <a:lnTo>
                  <a:pt x="530" y="209"/>
                </a:lnTo>
                <a:lnTo>
                  <a:pt x="514" y="169"/>
                </a:lnTo>
                <a:lnTo>
                  <a:pt x="490" y="132"/>
                </a:lnTo>
                <a:lnTo>
                  <a:pt x="463" y="99"/>
                </a:lnTo>
                <a:lnTo>
                  <a:pt x="427" y="65"/>
                </a:lnTo>
                <a:lnTo>
                  <a:pt x="391" y="40"/>
                </a:lnTo>
                <a:lnTo>
                  <a:pt x="351" y="18"/>
                </a:lnTo>
                <a:lnTo>
                  <a:pt x="311" y="6"/>
                </a:lnTo>
                <a:lnTo>
                  <a:pt x="267" y="0"/>
                </a:lnTo>
                <a:lnTo>
                  <a:pt x="227" y="6"/>
                </a:lnTo>
                <a:lnTo>
                  <a:pt x="187" y="18"/>
                </a:lnTo>
                <a:lnTo>
                  <a:pt x="148" y="40"/>
                </a:lnTo>
                <a:lnTo>
                  <a:pt x="112" y="65"/>
                </a:lnTo>
                <a:lnTo>
                  <a:pt x="80" y="99"/>
                </a:lnTo>
                <a:lnTo>
                  <a:pt x="56" y="132"/>
                </a:lnTo>
                <a:lnTo>
                  <a:pt x="32" y="172"/>
                </a:lnTo>
                <a:lnTo>
                  <a:pt x="16" y="209"/>
                </a:lnTo>
                <a:lnTo>
                  <a:pt x="4" y="249"/>
                </a:lnTo>
                <a:lnTo>
                  <a:pt x="0" y="289"/>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216" name="Freeform 24"/>
          <p:cNvSpPr>
            <a:spLocks/>
          </p:cNvSpPr>
          <p:nvPr/>
        </p:nvSpPr>
        <p:spPr bwMode="auto">
          <a:xfrm>
            <a:off x="6232525" y="4775200"/>
            <a:ext cx="947738" cy="414338"/>
          </a:xfrm>
          <a:custGeom>
            <a:avLst/>
            <a:gdLst>
              <a:gd name="T0" fmla="*/ 9048 w 1257"/>
              <a:gd name="T1" fmla="*/ 239539 h 512"/>
              <a:gd name="T2" fmla="*/ 54286 w 1257"/>
              <a:gd name="T3" fmla="*/ 328557 h 512"/>
              <a:gd name="T4" fmla="*/ 134960 w 1257"/>
              <a:gd name="T5" fmla="*/ 395725 h 512"/>
              <a:gd name="T6" fmla="*/ 240516 w 1257"/>
              <a:gd name="T7" fmla="*/ 406245 h 512"/>
              <a:gd name="T8" fmla="*/ 330992 w 1257"/>
              <a:gd name="T9" fmla="*/ 353644 h 512"/>
              <a:gd name="T10" fmla="*/ 390556 w 1257"/>
              <a:gd name="T11" fmla="*/ 268672 h 512"/>
              <a:gd name="T12" fmla="*/ 411667 w 1257"/>
              <a:gd name="T13" fmla="*/ 184510 h 512"/>
              <a:gd name="T14" fmla="*/ 399603 w 1257"/>
              <a:gd name="T15" fmla="*/ 106822 h 512"/>
              <a:gd name="T16" fmla="*/ 360397 w 1257"/>
              <a:gd name="T17" fmla="*/ 42081 h 512"/>
              <a:gd name="T18" fmla="*/ 300833 w 1257"/>
              <a:gd name="T19" fmla="*/ 2428 h 512"/>
              <a:gd name="T20" fmla="*/ 225436 w 1257"/>
              <a:gd name="T21" fmla="*/ 12139 h 512"/>
              <a:gd name="T22" fmla="*/ 168135 w 1257"/>
              <a:gd name="T23" fmla="*/ 62313 h 512"/>
              <a:gd name="T24" fmla="*/ 137976 w 1257"/>
              <a:gd name="T25" fmla="*/ 134336 h 512"/>
              <a:gd name="T26" fmla="*/ 134960 w 1257"/>
              <a:gd name="T27" fmla="*/ 209597 h 512"/>
              <a:gd name="T28" fmla="*/ 168135 w 1257"/>
              <a:gd name="T29" fmla="*/ 301042 h 512"/>
              <a:gd name="T30" fmla="*/ 237500 w 1257"/>
              <a:gd name="T31" fmla="*/ 378731 h 512"/>
              <a:gd name="T32" fmla="*/ 337024 w 1257"/>
              <a:gd name="T33" fmla="*/ 411101 h 512"/>
              <a:gd name="T34" fmla="*/ 435794 w 1257"/>
              <a:gd name="T35" fmla="*/ 378731 h 512"/>
              <a:gd name="T36" fmla="*/ 505159 w 1257"/>
              <a:gd name="T37" fmla="*/ 298615 h 512"/>
              <a:gd name="T38" fmla="*/ 541349 w 1257"/>
              <a:gd name="T39" fmla="*/ 209597 h 512"/>
              <a:gd name="T40" fmla="*/ 538333 w 1257"/>
              <a:gd name="T41" fmla="*/ 131908 h 512"/>
              <a:gd name="T42" fmla="*/ 508175 w 1257"/>
              <a:gd name="T43" fmla="*/ 62313 h 512"/>
              <a:gd name="T44" fmla="*/ 456905 w 1257"/>
              <a:gd name="T45" fmla="*/ 12139 h 512"/>
              <a:gd name="T46" fmla="*/ 378492 w 1257"/>
              <a:gd name="T47" fmla="*/ 2428 h 512"/>
              <a:gd name="T48" fmla="*/ 318929 w 1257"/>
              <a:gd name="T49" fmla="*/ 42081 h 512"/>
              <a:gd name="T50" fmla="*/ 279722 w 1257"/>
              <a:gd name="T51" fmla="*/ 109249 h 512"/>
              <a:gd name="T52" fmla="*/ 264643 w 1257"/>
              <a:gd name="T53" fmla="*/ 182082 h 512"/>
              <a:gd name="T54" fmla="*/ 285754 w 1257"/>
              <a:gd name="T55" fmla="*/ 271909 h 512"/>
              <a:gd name="T56" fmla="*/ 343056 w 1257"/>
              <a:gd name="T57" fmla="*/ 356072 h 512"/>
              <a:gd name="T58" fmla="*/ 432778 w 1257"/>
              <a:gd name="T59" fmla="*/ 408673 h 512"/>
              <a:gd name="T60" fmla="*/ 538333 w 1257"/>
              <a:gd name="T61" fmla="*/ 395725 h 512"/>
              <a:gd name="T62" fmla="*/ 619008 w 1257"/>
              <a:gd name="T63" fmla="*/ 328557 h 512"/>
              <a:gd name="T64" fmla="*/ 664246 w 1257"/>
              <a:gd name="T65" fmla="*/ 239539 h 512"/>
              <a:gd name="T66" fmla="*/ 673294 w 1257"/>
              <a:gd name="T67" fmla="*/ 159423 h 512"/>
              <a:gd name="T68" fmla="*/ 652182 w 1257"/>
              <a:gd name="T69" fmla="*/ 84972 h 512"/>
              <a:gd name="T70" fmla="*/ 606944 w 1257"/>
              <a:gd name="T71" fmla="*/ 25087 h 512"/>
              <a:gd name="T72" fmla="*/ 538333 w 1257"/>
              <a:gd name="T73" fmla="*/ 0 h 512"/>
              <a:gd name="T74" fmla="*/ 468968 w 1257"/>
              <a:gd name="T75" fmla="*/ 25087 h 512"/>
              <a:gd name="T76" fmla="*/ 420714 w 1257"/>
              <a:gd name="T77" fmla="*/ 84972 h 512"/>
              <a:gd name="T78" fmla="*/ 399603 w 1257"/>
              <a:gd name="T79" fmla="*/ 159423 h 512"/>
              <a:gd name="T80" fmla="*/ 405635 w 1257"/>
              <a:gd name="T81" fmla="*/ 239539 h 512"/>
              <a:gd name="T82" fmla="*/ 456905 w 1257"/>
              <a:gd name="T83" fmla="*/ 328557 h 512"/>
              <a:gd name="T84" fmla="*/ 538333 w 1257"/>
              <a:gd name="T85" fmla="*/ 395725 h 512"/>
              <a:gd name="T86" fmla="*/ 646151 w 1257"/>
              <a:gd name="T87" fmla="*/ 408673 h 512"/>
              <a:gd name="T88" fmla="*/ 733611 w 1257"/>
              <a:gd name="T89" fmla="*/ 353644 h 512"/>
              <a:gd name="T90" fmla="*/ 793928 w 1257"/>
              <a:gd name="T91" fmla="*/ 266245 h 512"/>
              <a:gd name="T92" fmla="*/ 815040 w 1257"/>
              <a:gd name="T93" fmla="*/ 182082 h 512"/>
              <a:gd name="T94" fmla="*/ 796944 w 1257"/>
              <a:gd name="T95" fmla="*/ 109249 h 512"/>
              <a:gd name="T96" fmla="*/ 754722 w 1257"/>
              <a:gd name="T97" fmla="*/ 42081 h 512"/>
              <a:gd name="T98" fmla="*/ 694405 w 1257"/>
              <a:gd name="T99" fmla="*/ 4856 h 512"/>
              <a:gd name="T100" fmla="*/ 631071 w 1257"/>
              <a:gd name="T101" fmla="*/ 9711 h 512"/>
              <a:gd name="T102" fmla="*/ 577540 w 1257"/>
              <a:gd name="T103" fmla="*/ 55029 h 512"/>
              <a:gd name="T104" fmla="*/ 541349 w 1257"/>
              <a:gd name="T105" fmla="*/ 127053 h 512"/>
              <a:gd name="T106" fmla="*/ 538333 w 1257"/>
              <a:gd name="T107" fmla="*/ 214452 h 512"/>
              <a:gd name="T108" fmla="*/ 577540 w 1257"/>
              <a:gd name="T109" fmla="*/ 306707 h 512"/>
              <a:gd name="T110" fmla="*/ 652182 w 1257"/>
              <a:gd name="T111" fmla="*/ 381159 h 512"/>
              <a:gd name="T112" fmla="*/ 745675 w 1257"/>
              <a:gd name="T113" fmla="*/ 413529 h 512"/>
              <a:gd name="T114" fmla="*/ 835397 w 1257"/>
              <a:gd name="T115" fmla="*/ 381159 h 512"/>
              <a:gd name="T116" fmla="*/ 904762 w 1257"/>
              <a:gd name="T117" fmla="*/ 306707 h 512"/>
              <a:gd name="T118" fmla="*/ 943968 w 1257"/>
              <a:gd name="T119" fmla="*/ 212025 h 5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7" h="512">
                <a:moveTo>
                  <a:pt x="0" y="225"/>
                </a:moveTo>
                <a:lnTo>
                  <a:pt x="4" y="259"/>
                </a:lnTo>
                <a:lnTo>
                  <a:pt x="12" y="296"/>
                </a:lnTo>
                <a:lnTo>
                  <a:pt x="28" y="332"/>
                </a:lnTo>
                <a:lnTo>
                  <a:pt x="48" y="372"/>
                </a:lnTo>
                <a:lnTo>
                  <a:pt x="72" y="406"/>
                </a:lnTo>
                <a:lnTo>
                  <a:pt x="104" y="440"/>
                </a:lnTo>
                <a:lnTo>
                  <a:pt x="140" y="468"/>
                </a:lnTo>
                <a:lnTo>
                  <a:pt x="179" y="489"/>
                </a:lnTo>
                <a:lnTo>
                  <a:pt x="223" y="505"/>
                </a:lnTo>
                <a:lnTo>
                  <a:pt x="271" y="508"/>
                </a:lnTo>
                <a:lnTo>
                  <a:pt x="319" y="502"/>
                </a:lnTo>
                <a:lnTo>
                  <a:pt x="363" y="489"/>
                </a:lnTo>
                <a:lnTo>
                  <a:pt x="403" y="468"/>
                </a:lnTo>
                <a:lnTo>
                  <a:pt x="439" y="437"/>
                </a:lnTo>
                <a:lnTo>
                  <a:pt x="471" y="406"/>
                </a:lnTo>
                <a:lnTo>
                  <a:pt x="494" y="369"/>
                </a:lnTo>
                <a:lnTo>
                  <a:pt x="518" y="332"/>
                </a:lnTo>
                <a:lnTo>
                  <a:pt x="530" y="296"/>
                </a:lnTo>
                <a:lnTo>
                  <a:pt x="542" y="259"/>
                </a:lnTo>
                <a:lnTo>
                  <a:pt x="546" y="228"/>
                </a:lnTo>
                <a:lnTo>
                  <a:pt x="542" y="197"/>
                </a:lnTo>
                <a:lnTo>
                  <a:pt x="538" y="163"/>
                </a:lnTo>
                <a:lnTo>
                  <a:pt x="530" y="132"/>
                </a:lnTo>
                <a:lnTo>
                  <a:pt x="514" y="105"/>
                </a:lnTo>
                <a:lnTo>
                  <a:pt x="498" y="77"/>
                </a:lnTo>
                <a:lnTo>
                  <a:pt x="478" y="52"/>
                </a:lnTo>
                <a:lnTo>
                  <a:pt x="455" y="31"/>
                </a:lnTo>
                <a:lnTo>
                  <a:pt x="431" y="15"/>
                </a:lnTo>
                <a:lnTo>
                  <a:pt x="399" y="3"/>
                </a:lnTo>
                <a:lnTo>
                  <a:pt x="363" y="0"/>
                </a:lnTo>
                <a:lnTo>
                  <a:pt x="327" y="3"/>
                </a:lnTo>
                <a:lnTo>
                  <a:pt x="299" y="15"/>
                </a:lnTo>
                <a:lnTo>
                  <a:pt x="271" y="31"/>
                </a:lnTo>
                <a:lnTo>
                  <a:pt x="247" y="52"/>
                </a:lnTo>
                <a:lnTo>
                  <a:pt x="223" y="77"/>
                </a:lnTo>
                <a:lnTo>
                  <a:pt x="207" y="105"/>
                </a:lnTo>
                <a:lnTo>
                  <a:pt x="195" y="135"/>
                </a:lnTo>
                <a:lnTo>
                  <a:pt x="183" y="166"/>
                </a:lnTo>
                <a:lnTo>
                  <a:pt x="179" y="197"/>
                </a:lnTo>
                <a:lnTo>
                  <a:pt x="175" y="225"/>
                </a:lnTo>
                <a:lnTo>
                  <a:pt x="179" y="259"/>
                </a:lnTo>
                <a:lnTo>
                  <a:pt x="187" y="296"/>
                </a:lnTo>
                <a:lnTo>
                  <a:pt x="203" y="332"/>
                </a:lnTo>
                <a:lnTo>
                  <a:pt x="223" y="372"/>
                </a:lnTo>
                <a:lnTo>
                  <a:pt x="247" y="406"/>
                </a:lnTo>
                <a:lnTo>
                  <a:pt x="279" y="440"/>
                </a:lnTo>
                <a:lnTo>
                  <a:pt x="315" y="468"/>
                </a:lnTo>
                <a:lnTo>
                  <a:pt x="355" y="489"/>
                </a:lnTo>
                <a:lnTo>
                  <a:pt x="399" y="505"/>
                </a:lnTo>
                <a:lnTo>
                  <a:pt x="447" y="508"/>
                </a:lnTo>
                <a:lnTo>
                  <a:pt x="494" y="502"/>
                </a:lnTo>
                <a:lnTo>
                  <a:pt x="538" y="489"/>
                </a:lnTo>
                <a:lnTo>
                  <a:pt x="578" y="468"/>
                </a:lnTo>
                <a:lnTo>
                  <a:pt x="614" y="437"/>
                </a:lnTo>
                <a:lnTo>
                  <a:pt x="646" y="406"/>
                </a:lnTo>
                <a:lnTo>
                  <a:pt x="670" y="369"/>
                </a:lnTo>
                <a:lnTo>
                  <a:pt x="694" y="332"/>
                </a:lnTo>
                <a:lnTo>
                  <a:pt x="706" y="296"/>
                </a:lnTo>
                <a:lnTo>
                  <a:pt x="718" y="259"/>
                </a:lnTo>
                <a:lnTo>
                  <a:pt x="722" y="228"/>
                </a:lnTo>
                <a:lnTo>
                  <a:pt x="718" y="197"/>
                </a:lnTo>
                <a:lnTo>
                  <a:pt x="714" y="163"/>
                </a:lnTo>
                <a:lnTo>
                  <a:pt x="706" y="132"/>
                </a:lnTo>
                <a:lnTo>
                  <a:pt x="690" y="105"/>
                </a:lnTo>
                <a:lnTo>
                  <a:pt x="674" y="77"/>
                </a:lnTo>
                <a:lnTo>
                  <a:pt x="654" y="52"/>
                </a:lnTo>
                <a:lnTo>
                  <a:pt x="630" y="31"/>
                </a:lnTo>
                <a:lnTo>
                  <a:pt x="606" y="15"/>
                </a:lnTo>
                <a:lnTo>
                  <a:pt x="574" y="3"/>
                </a:lnTo>
                <a:lnTo>
                  <a:pt x="538" y="0"/>
                </a:lnTo>
                <a:lnTo>
                  <a:pt x="502" y="3"/>
                </a:lnTo>
                <a:lnTo>
                  <a:pt x="474" y="15"/>
                </a:lnTo>
                <a:lnTo>
                  <a:pt x="447" y="31"/>
                </a:lnTo>
                <a:lnTo>
                  <a:pt x="423" y="52"/>
                </a:lnTo>
                <a:lnTo>
                  <a:pt x="399" y="77"/>
                </a:lnTo>
                <a:lnTo>
                  <a:pt x="383" y="105"/>
                </a:lnTo>
                <a:lnTo>
                  <a:pt x="371" y="135"/>
                </a:lnTo>
                <a:lnTo>
                  <a:pt x="359" y="166"/>
                </a:lnTo>
                <a:lnTo>
                  <a:pt x="355" y="197"/>
                </a:lnTo>
                <a:lnTo>
                  <a:pt x="351" y="225"/>
                </a:lnTo>
                <a:lnTo>
                  <a:pt x="355" y="259"/>
                </a:lnTo>
                <a:lnTo>
                  <a:pt x="363" y="296"/>
                </a:lnTo>
                <a:lnTo>
                  <a:pt x="379" y="336"/>
                </a:lnTo>
                <a:lnTo>
                  <a:pt x="399" y="372"/>
                </a:lnTo>
                <a:lnTo>
                  <a:pt x="423" y="409"/>
                </a:lnTo>
                <a:lnTo>
                  <a:pt x="455" y="440"/>
                </a:lnTo>
                <a:lnTo>
                  <a:pt x="490" y="468"/>
                </a:lnTo>
                <a:lnTo>
                  <a:pt x="530" y="489"/>
                </a:lnTo>
                <a:lnTo>
                  <a:pt x="574" y="505"/>
                </a:lnTo>
                <a:lnTo>
                  <a:pt x="622" y="508"/>
                </a:lnTo>
                <a:lnTo>
                  <a:pt x="670" y="505"/>
                </a:lnTo>
                <a:lnTo>
                  <a:pt x="714" y="489"/>
                </a:lnTo>
                <a:lnTo>
                  <a:pt x="754" y="468"/>
                </a:lnTo>
                <a:lnTo>
                  <a:pt x="789" y="440"/>
                </a:lnTo>
                <a:lnTo>
                  <a:pt x="821" y="406"/>
                </a:lnTo>
                <a:lnTo>
                  <a:pt x="845" y="369"/>
                </a:lnTo>
                <a:lnTo>
                  <a:pt x="869" y="332"/>
                </a:lnTo>
                <a:lnTo>
                  <a:pt x="881" y="296"/>
                </a:lnTo>
                <a:lnTo>
                  <a:pt x="893" y="259"/>
                </a:lnTo>
                <a:lnTo>
                  <a:pt x="897" y="228"/>
                </a:lnTo>
                <a:lnTo>
                  <a:pt x="893" y="197"/>
                </a:lnTo>
                <a:lnTo>
                  <a:pt x="889" y="166"/>
                </a:lnTo>
                <a:lnTo>
                  <a:pt x="881" y="132"/>
                </a:lnTo>
                <a:lnTo>
                  <a:pt x="865" y="105"/>
                </a:lnTo>
                <a:lnTo>
                  <a:pt x="849" y="77"/>
                </a:lnTo>
                <a:lnTo>
                  <a:pt x="829" y="52"/>
                </a:lnTo>
                <a:lnTo>
                  <a:pt x="805" y="31"/>
                </a:lnTo>
                <a:lnTo>
                  <a:pt x="782" y="15"/>
                </a:lnTo>
                <a:lnTo>
                  <a:pt x="750" y="6"/>
                </a:lnTo>
                <a:lnTo>
                  <a:pt x="714" y="0"/>
                </a:lnTo>
                <a:lnTo>
                  <a:pt x="678" y="6"/>
                </a:lnTo>
                <a:lnTo>
                  <a:pt x="650" y="15"/>
                </a:lnTo>
                <a:lnTo>
                  <a:pt x="622" y="31"/>
                </a:lnTo>
                <a:lnTo>
                  <a:pt x="598" y="52"/>
                </a:lnTo>
                <a:lnTo>
                  <a:pt x="574" y="77"/>
                </a:lnTo>
                <a:lnTo>
                  <a:pt x="558" y="105"/>
                </a:lnTo>
                <a:lnTo>
                  <a:pt x="546" y="135"/>
                </a:lnTo>
                <a:lnTo>
                  <a:pt x="534" y="166"/>
                </a:lnTo>
                <a:lnTo>
                  <a:pt x="530" y="197"/>
                </a:lnTo>
                <a:lnTo>
                  <a:pt x="526" y="228"/>
                </a:lnTo>
                <a:lnTo>
                  <a:pt x="530" y="259"/>
                </a:lnTo>
                <a:lnTo>
                  <a:pt x="538" y="296"/>
                </a:lnTo>
                <a:lnTo>
                  <a:pt x="554" y="332"/>
                </a:lnTo>
                <a:lnTo>
                  <a:pt x="578" y="369"/>
                </a:lnTo>
                <a:lnTo>
                  <a:pt x="606" y="406"/>
                </a:lnTo>
                <a:lnTo>
                  <a:pt x="638" y="437"/>
                </a:lnTo>
                <a:lnTo>
                  <a:pt x="674" y="468"/>
                </a:lnTo>
                <a:lnTo>
                  <a:pt x="714" y="489"/>
                </a:lnTo>
                <a:lnTo>
                  <a:pt x="762" y="505"/>
                </a:lnTo>
                <a:lnTo>
                  <a:pt x="809" y="508"/>
                </a:lnTo>
                <a:lnTo>
                  <a:pt x="857" y="505"/>
                </a:lnTo>
                <a:lnTo>
                  <a:pt x="901" y="489"/>
                </a:lnTo>
                <a:lnTo>
                  <a:pt x="941" y="465"/>
                </a:lnTo>
                <a:lnTo>
                  <a:pt x="973" y="437"/>
                </a:lnTo>
                <a:lnTo>
                  <a:pt x="1005" y="403"/>
                </a:lnTo>
                <a:lnTo>
                  <a:pt x="1033" y="366"/>
                </a:lnTo>
                <a:lnTo>
                  <a:pt x="1053" y="329"/>
                </a:lnTo>
                <a:lnTo>
                  <a:pt x="1069" y="292"/>
                </a:lnTo>
                <a:lnTo>
                  <a:pt x="1077" y="255"/>
                </a:lnTo>
                <a:lnTo>
                  <a:pt x="1081" y="225"/>
                </a:lnTo>
                <a:lnTo>
                  <a:pt x="1077" y="197"/>
                </a:lnTo>
                <a:lnTo>
                  <a:pt x="1069" y="166"/>
                </a:lnTo>
                <a:lnTo>
                  <a:pt x="1057" y="135"/>
                </a:lnTo>
                <a:lnTo>
                  <a:pt x="1041" y="108"/>
                </a:lnTo>
                <a:lnTo>
                  <a:pt x="1025" y="80"/>
                </a:lnTo>
                <a:lnTo>
                  <a:pt x="1001" y="52"/>
                </a:lnTo>
                <a:lnTo>
                  <a:pt x="977" y="34"/>
                </a:lnTo>
                <a:lnTo>
                  <a:pt x="953" y="15"/>
                </a:lnTo>
                <a:lnTo>
                  <a:pt x="921" y="6"/>
                </a:lnTo>
                <a:lnTo>
                  <a:pt x="893" y="3"/>
                </a:lnTo>
                <a:lnTo>
                  <a:pt x="865" y="6"/>
                </a:lnTo>
                <a:lnTo>
                  <a:pt x="837" y="12"/>
                </a:lnTo>
                <a:lnTo>
                  <a:pt x="809" y="28"/>
                </a:lnTo>
                <a:lnTo>
                  <a:pt x="785" y="46"/>
                </a:lnTo>
                <a:lnTo>
                  <a:pt x="766" y="68"/>
                </a:lnTo>
                <a:lnTo>
                  <a:pt x="746" y="95"/>
                </a:lnTo>
                <a:lnTo>
                  <a:pt x="730" y="123"/>
                </a:lnTo>
                <a:lnTo>
                  <a:pt x="718" y="157"/>
                </a:lnTo>
                <a:lnTo>
                  <a:pt x="714" y="191"/>
                </a:lnTo>
                <a:lnTo>
                  <a:pt x="710" y="225"/>
                </a:lnTo>
                <a:lnTo>
                  <a:pt x="714" y="265"/>
                </a:lnTo>
                <a:lnTo>
                  <a:pt x="726" y="302"/>
                </a:lnTo>
                <a:lnTo>
                  <a:pt x="742" y="342"/>
                </a:lnTo>
                <a:lnTo>
                  <a:pt x="766" y="379"/>
                </a:lnTo>
                <a:lnTo>
                  <a:pt x="793" y="412"/>
                </a:lnTo>
                <a:lnTo>
                  <a:pt x="829" y="446"/>
                </a:lnTo>
                <a:lnTo>
                  <a:pt x="865" y="471"/>
                </a:lnTo>
                <a:lnTo>
                  <a:pt x="905" y="493"/>
                </a:lnTo>
                <a:lnTo>
                  <a:pt x="945" y="505"/>
                </a:lnTo>
                <a:lnTo>
                  <a:pt x="989" y="511"/>
                </a:lnTo>
                <a:lnTo>
                  <a:pt x="1029" y="505"/>
                </a:lnTo>
                <a:lnTo>
                  <a:pt x="1069" y="493"/>
                </a:lnTo>
                <a:lnTo>
                  <a:pt x="1108" y="471"/>
                </a:lnTo>
                <a:lnTo>
                  <a:pt x="1144" y="446"/>
                </a:lnTo>
                <a:lnTo>
                  <a:pt x="1176" y="412"/>
                </a:lnTo>
                <a:lnTo>
                  <a:pt x="1200" y="379"/>
                </a:lnTo>
                <a:lnTo>
                  <a:pt x="1224" y="339"/>
                </a:lnTo>
                <a:lnTo>
                  <a:pt x="1240" y="302"/>
                </a:lnTo>
                <a:lnTo>
                  <a:pt x="1252" y="262"/>
                </a:lnTo>
                <a:lnTo>
                  <a:pt x="1256" y="222"/>
                </a:lnTo>
              </a:path>
            </a:pathLst>
          </a:custGeom>
          <a:noFill/>
          <a:ln w="508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8217" name="Text Box 25"/>
          <p:cNvSpPr txBox="1">
            <a:spLocks noChangeArrowheads="1"/>
          </p:cNvSpPr>
          <p:nvPr/>
        </p:nvSpPr>
        <p:spPr bwMode="auto">
          <a:xfrm>
            <a:off x="6705600" y="3429000"/>
            <a:ext cx="5302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4000">
                <a:solidFill>
                  <a:prstClr val="black"/>
                </a:solidFill>
                <a:latin typeface="Arial" pitchFamily="34" charset="0"/>
                <a:sym typeface="Monotype Sorts" pitchFamily="2" charset="2"/>
              </a:rPr>
              <a:t></a:t>
            </a:r>
            <a:endParaRPr lang="en-US" altLang="en-US" sz="1800" u="sng">
              <a:solidFill>
                <a:prstClr val="black"/>
              </a:solidFill>
              <a:latin typeface="Arial" pitchFamily="34" charset="0"/>
            </a:endParaRPr>
          </a:p>
        </p:txBody>
      </p:sp>
      <p:sp>
        <p:nvSpPr>
          <p:cNvPr id="8218" name="Text Box 26"/>
          <p:cNvSpPr txBox="1">
            <a:spLocks noChangeArrowheads="1"/>
          </p:cNvSpPr>
          <p:nvPr/>
        </p:nvSpPr>
        <p:spPr bwMode="auto">
          <a:xfrm>
            <a:off x="6199188" y="3505200"/>
            <a:ext cx="4508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6000">
                <a:solidFill>
                  <a:srgbClr val="0000FF"/>
                </a:solidFill>
                <a:latin typeface="Arial" pitchFamily="34" charset="0"/>
              </a:rPr>
              <a:t>•</a:t>
            </a:r>
            <a:endParaRPr lang="en-US" altLang="en-US" sz="1800" u="sng">
              <a:solidFill>
                <a:srgbClr val="000000"/>
              </a:solidFill>
              <a:latin typeface="Arial" pitchFamily="34" charset="0"/>
            </a:endParaRPr>
          </a:p>
        </p:txBody>
      </p:sp>
      <p:sp>
        <p:nvSpPr>
          <p:cNvPr id="8219" name="Line 27"/>
          <p:cNvSpPr>
            <a:spLocks noChangeShapeType="1"/>
          </p:cNvSpPr>
          <p:nvPr/>
        </p:nvSpPr>
        <p:spPr bwMode="auto">
          <a:xfrm flipV="1">
            <a:off x="6538913" y="3886200"/>
            <a:ext cx="203200" cy="76200"/>
          </a:xfrm>
          <a:prstGeom prst="line">
            <a:avLst/>
          </a:prstGeom>
          <a:noFill/>
          <a:ln w="38100">
            <a:solidFill>
              <a:srgbClr val="33CCCC"/>
            </a:solidFill>
            <a:round/>
            <a:headEnd type="none" w="sm" len="sm"/>
            <a:tailEnd type="triangl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8220" name="Text Box 28"/>
          <p:cNvSpPr txBox="1">
            <a:spLocks noChangeArrowheads="1"/>
          </p:cNvSpPr>
          <p:nvPr/>
        </p:nvSpPr>
        <p:spPr bwMode="auto">
          <a:xfrm>
            <a:off x="6027738" y="3962400"/>
            <a:ext cx="42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400">
                <a:solidFill>
                  <a:prstClr val="black"/>
                </a:solidFill>
                <a:latin typeface="Arial" pitchFamily="34" charset="0"/>
              </a:rPr>
              <a:t>e</a:t>
            </a:r>
            <a:r>
              <a:rPr lang="en-US" altLang="en-US" sz="2400" baseline="30000">
                <a:solidFill>
                  <a:prstClr val="black"/>
                </a:solidFill>
                <a:latin typeface="Arial" pitchFamily="34" charset="0"/>
              </a:rPr>
              <a:t>-</a:t>
            </a:r>
            <a:endParaRPr lang="en-US" altLang="en-US" sz="1800">
              <a:solidFill>
                <a:prstClr val="black"/>
              </a:solidFill>
              <a:latin typeface="Arial" pitchFamily="34" charset="0"/>
            </a:endParaRPr>
          </a:p>
        </p:txBody>
      </p:sp>
    </p:spTree>
    <p:extLst>
      <p:ext uri="{BB962C8B-B14F-4D97-AF65-F5344CB8AC3E}">
        <p14:creationId xmlns:p14="http://schemas.microsoft.com/office/powerpoint/2010/main" val="1222438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1981200"/>
            <a:ext cx="3244850" cy="456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7362" y="1539875"/>
            <a:ext cx="1925638"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0" name="Rectangle 4"/>
          <p:cNvSpPr>
            <a:spLocks noChangeArrowheads="1"/>
          </p:cNvSpPr>
          <p:nvPr/>
        </p:nvSpPr>
        <p:spPr bwMode="auto">
          <a:xfrm>
            <a:off x="687388" y="4327525"/>
            <a:ext cx="4494212" cy="20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8529" tIns="49265" rIns="98529" bIns="4926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pPr>
              <a:spcBef>
                <a:spcPct val="50000"/>
              </a:spcBef>
            </a:pPr>
            <a:r>
              <a:rPr lang="en-US" altLang="en-US" sz="1900" dirty="0">
                <a:solidFill>
                  <a:prstClr val="black"/>
                </a:solidFill>
                <a:latin typeface="Book Antiqua" pitchFamily="18" charset="0"/>
              </a:rPr>
              <a:t>Thus the mercury at 4.2 K has entered a new state, which, owing to its particular electrical properties, can be called the state of </a:t>
            </a:r>
            <a:r>
              <a:rPr lang="en-US" altLang="en-US" sz="1900" i="1" dirty="0">
                <a:solidFill>
                  <a:prstClr val="black"/>
                </a:solidFill>
                <a:latin typeface="Book Antiqua" pitchFamily="18" charset="0"/>
              </a:rPr>
              <a:t>superconductivity  </a:t>
            </a:r>
          </a:p>
          <a:p>
            <a:pPr>
              <a:spcBef>
                <a:spcPct val="50000"/>
              </a:spcBef>
            </a:pPr>
            <a:r>
              <a:rPr lang="en-US" altLang="en-US" sz="1900" u="sng" dirty="0" smtClean="0">
                <a:solidFill>
                  <a:prstClr val="black"/>
                </a:solidFill>
                <a:latin typeface="Arial" pitchFamily="34" charset="0"/>
              </a:rPr>
              <a:t>Gilles Holst, H</a:t>
            </a:r>
            <a:r>
              <a:rPr lang="en-US" altLang="en-US" sz="1900" u="sng" dirty="0">
                <a:solidFill>
                  <a:prstClr val="black"/>
                </a:solidFill>
                <a:latin typeface="Arial" pitchFamily="34" charset="0"/>
              </a:rPr>
              <a:t>. </a:t>
            </a:r>
            <a:r>
              <a:rPr lang="en-US" altLang="en-US" sz="1900" u="sng" dirty="0" err="1" smtClean="0">
                <a:solidFill>
                  <a:prstClr val="black"/>
                </a:solidFill>
                <a:latin typeface="Arial" pitchFamily="34" charset="0"/>
              </a:rPr>
              <a:t>Kamerlingh-Onnes</a:t>
            </a:r>
            <a:r>
              <a:rPr lang="en-US" altLang="en-US" sz="1900" u="sng" dirty="0" smtClean="0">
                <a:solidFill>
                  <a:prstClr val="black"/>
                </a:solidFill>
                <a:latin typeface="Arial" pitchFamily="34" charset="0"/>
              </a:rPr>
              <a:t> </a:t>
            </a:r>
            <a:r>
              <a:rPr lang="en-US" altLang="en-US" sz="1900" u="sng" dirty="0">
                <a:solidFill>
                  <a:prstClr val="black"/>
                </a:solidFill>
                <a:latin typeface="Arial" pitchFamily="34" charset="0"/>
              </a:rPr>
              <a:t>(1911)</a:t>
            </a:r>
          </a:p>
        </p:txBody>
      </p:sp>
      <p:sp>
        <p:nvSpPr>
          <p:cNvPr id="9221" name="Rectangle 5"/>
          <p:cNvSpPr>
            <a:spLocks noGrp="1" noChangeArrowheads="1"/>
          </p:cNvSpPr>
          <p:nvPr>
            <p:ph type="title"/>
          </p:nvPr>
        </p:nvSpPr>
        <p:spPr/>
        <p:txBody>
          <a:bodyPr>
            <a:normAutofit fontScale="90000"/>
          </a:bodyPr>
          <a:lstStyle/>
          <a:p>
            <a:r>
              <a:rPr lang="en-US" altLang="en-US" smtClean="0"/>
              <a:t>1911</a:t>
            </a:r>
            <a:br>
              <a:rPr lang="en-US" altLang="en-US" smtClean="0"/>
            </a:br>
            <a:r>
              <a:rPr lang="en-US" altLang="en-US" smtClean="0"/>
              <a:t>A Big Surprise!</a:t>
            </a:r>
          </a:p>
        </p:txBody>
      </p:sp>
      <p:pic>
        <p:nvPicPr>
          <p:cNvPr id="22529"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552875"/>
            <a:ext cx="2159681" cy="27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5484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9763" y="1371600"/>
            <a:ext cx="3733800" cy="530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itle 1"/>
          <p:cNvSpPr>
            <a:spLocks noGrp="1"/>
          </p:cNvSpPr>
          <p:nvPr>
            <p:ph type="title" idx="4294967295"/>
          </p:nvPr>
        </p:nvSpPr>
        <p:spPr>
          <a:xfrm>
            <a:off x="228600" y="76200"/>
            <a:ext cx="8763000" cy="1143000"/>
          </a:xfrm>
        </p:spPr>
        <p:txBody>
          <a:bodyPr>
            <a:normAutofit fontScale="90000"/>
          </a:bodyPr>
          <a:lstStyle/>
          <a:p>
            <a:pPr eaLnBrk="1" hangingPunct="1"/>
            <a:r>
              <a:rPr lang="en-US" altLang="en-US" sz="4900" b="1" smtClean="0">
                <a:solidFill>
                  <a:schemeClr val="accent1"/>
                </a:solidFill>
              </a:rPr>
              <a:t>Born</a:t>
            </a:r>
            <a:r>
              <a:rPr lang="en-US" altLang="en-US" b="1" smtClean="0">
                <a:solidFill>
                  <a:schemeClr val="accent1"/>
                </a:solidFill>
              </a:rPr>
              <a:t> </a:t>
            </a:r>
            <a:r>
              <a:rPr lang="en-US" altLang="en-US" sz="4900" b="1" smtClean="0">
                <a:solidFill>
                  <a:schemeClr val="accent1"/>
                </a:solidFill>
              </a:rPr>
              <a:t>May</a:t>
            </a:r>
            <a:r>
              <a:rPr lang="en-US" altLang="en-US" b="1" smtClean="0">
                <a:solidFill>
                  <a:schemeClr val="accent1"/>
                </a:solidFill>
              </a:rPr>
              <a:t> 9</a:t>
            </a:r>
            <a:r>
              <a:rPr lang="en-US" altLang="en-US" b="1" baseline="30000" smtClean="0">
                <a:solidFill>
                  <a:schemeClr val="accent1"/>
                </a:solidFill>
              </a:rPr>
              <a:t>th</a:t>
            </a:r>
            <a:r>
              <a:rPr lang="en-US" altLang="en-US" b="1" smtClean="0">
                <a:solidFill>
                  <a:schemeClr val="accent1"/>
                </a:solidFill>
              </a:rPr>
              <a:t>, 1935 in Poughkeepsie</a:t>
            </a:r>
            <a:br>
              <a:rPr lang="en-US" altLang="en-US" b="1" smtClean="0">
                <a:solidFill>
                  <a:schemeClr val="accent1"/>
                </a:solidFill>
              </a:rPr>
            </a:br>
            <a:r>
              <a:rPr lang="en-US" altLang="en-US" b="1" smtClean="0">
                <a:solidFill>
                  <a:schemeClr val="accent1"/>
                </a:solidFill>
              </a:rPr>
              <a:t>…and then followed life in their shoes…</a:t>
            </a:r>
          </a:p>
        </p:txBody>
      </p:sp>
      <p:sp>
        <p:nvSpPr>
          <p:cNvPr id="67588" name="Content Placeholder 3"/>
          <p:cNvSpPr>
            <a:spLocks noGrp="1"/>
          </p:cNvSpPr>
          <p:nvPr>
            <p:ph idx="4294967295"/>
          </p:nvPr>
        </p:nvSpPr>
        <p:spPr>
          <a:xfrm>
            <a:off x="4419600" y="1447800"/>
            <a:ext cx="4648200" cy="5105400"/>
          </a:xfrm>
          <a:ln>
            <a:solidFill>
              <a:srgbClr val="FF0000"/>
            </a:solidFill>
            <a:miter lim="800000"/>
            <a:headEnd/>
            <a:tailEnd/>
          </a:ln>
        </p:spPr>
        <p:txBody>
          <a:bodyPr/>
          <a:lstStyle/>
          <a:p>
            <a:pPr eaLnBrk="1" hangingPunct="1"/>
            <a:r>
              <a:rPr lang="en-US" altLang="en-US" sz="2800" smtClean="0"/>
              <a:t>Paul Archibald Grant</a:t>
            </a:r>
          </a:p>
          <a:p>
            <a:pPr lvl="1" eaLnBrk="1" hangingPunct="1"/>
            <a:r>
              <a:rPr lang="en-US" altLang="en-US" sz="2400" smtClean="0"/>
              <a:t>W2AGZ</a:t>
            </a:r>
          </a:p>
          <a:p>
            <a:pPr lvl="1" eaLnBrk="1" hangingPunct="1"/>
            <a:r>
              <a:rPr lang="en-US" altLang="en-US" sz="2400" smtClean="0"/>
              <a:t>US Navy, WWII</a:t>
            </a:r>
          </a:p>
          <a:p>
            <a:pPr lvl="1" eaLnBrk="1" hangingPunct="1"/>
            <a:r>
              <a:rPr lang="en-US" altLang="en-US" sz="2400" smtClean="0">
                <a:solidFill>
                  <a:srgbClr val="FF0000"/>
                </a:solidFill>
              </a:rPr>
              <a:t>IBM, 1948-1974</a:t>
            </a:r>
          </a:p>
          <a:p>
            <a:pPr lvl="1" eaLnBrk="1" hangingPunct="1"/>
            <a:r>
              <a:rPr lang="en-US" altLang="en-US" sz="2400" smtClean="0"/>
              <a:t>Ski Patrol, 1948-1970</a:t>
            </a:r>
          </a:p>
          <a:p>
            <a:pPr eaLnBrk="1" hangingPunct="1"/>
            <a:r>
              <a:rPr lang="en-US" altLang="en-US" sz="2800" smtClean="0"/>
              <a:t>Mary Ann Whalen Grant</a:t>
            </a:r>
            <a:endParaRPr lang="en-US" altLang="en-US" sz="2400" smtClean="0"/>
          </a:p>
          <a:p>
            <a:pPr lvl="1" eaLnBrk="1" hangingPunct="1"/>
            <a:r>
              <a:rPr lang="en-US" altLang="en-US" sz="2400" smtClean="0"/>
              <a:t>CYO BB Champ, 1921</a:t>
            </a:r>
          </a:p>
          <a:p>
            <a:pPr lvl="1" eaLnBrk="1" hangingPunct="1"/>
            <a:r>
              <a:rPr lang="en-US" altLang="en-US" sz="2400" smtClean="0"/>
              <a:t>NYS Bowling Champ, 1939</a:t>
            </a:r>
          </a:p>
          <a:p>
            <a:pPr lvl="1" eaLnBrk="1" hangingPunct="1"/>
            <a:r>
              <a:rPr lang="en-US" altLang="en-US" sz="2400" smtClean="0"/>
              <a:t>Women’s Baseball, ‘33-’47</a:t>
            </a:r>
          </a:p>
          <a:p>
            <a:pPr lvl="1" eaLnBrk="1" hangingPunct="1"/>
            <a:r>
              <a:rPr lang="en-US" altLang="en-US" sz="2400" smtClean="0"/>
              <a:t>Eastman School, ’21-’22</a:t>
            </a:r>
          </a:p>
          <a:p>
            <a:pPr lvl="1" eaLnBrk="1" hangingPunct="1"/>
            <a:r>
              <a:rPr lang="en-US" altLang="en-US" sz="2400" smtClean="0">
                <a:solidFill>
                  <a:srgbClr val="FF0000"/>
                </a:solidFill>
              </a:rPr>
              <a:t>CHG&amp;E, 1923-1965</a:t>
            </a:r>
          </a:p>
          <a:p>
            <a:pPr lvl="1" eaLnBrk="1" hangingPunct="1"/>
            <a:endParaRPr lang="en-US" altLang="en-US" sz="2400" smtClean="0"/>
          </a:p>
        </p:txBody>
      </p:sp>
    </p:spTree>
    <p:extLst>
      <p:ext uri="{BB962C8B-B14F-4D97-AF65-F5344CB8AC3E}">
        <p14:creationId xmlns:p14="http://schemas.microsoft.com/office/powerpoint/2010/main" val="42583092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76200"/>
            <a:ext cx="8229600" cy="1143000"/>
          </a:xfrm>
          <a:noFill/>
        </p:spPr>
        <p:txBody>
          <a:bodyPr lIns="98529" tIns="49265" rIns="98529" bIns="49265">
            <a:normAutofit fontScale="90000"/>
          </a:bodyPr>
          <a:lstStyle/>
          <a:p>
            <a:pPr eaLnBrk="1" hangingPunct="1"/>
            <a:r>
              <a:rPr lang="en-US" altLang="en-US" sz="4000" smtClean="0"/>
              <a:t>Physics of Superconductivity</a:t>
            </a:r>
            <a:br>
              <a:rPr lang="en-US" altLang="en-US" sz="4000" smtClean="0"/>
            </a:br>
            <a:r>
              <a:rPr lang="en-US" altLang="en-US" sz="4000" smtClean="0"/>
              <a:t>(1957 – 2006)</a:t>
            </a:r>
          </a:p>
        </p:txBody>
      </p:sp>
      <p:sp>
        <p:nvSpPr>
          <p:cNvPr id="65539" name="Line 3"/>
          <p:cNvSpPr>
            <a:spLocks noChangeShapeType="1"/>
          </p:cNvSpPr>
          <p:nvPr/>
        </p:nvSpPr>
        <p:spPr bwMode="auto">
          <a:xfrm flipV="1">
            <a:off x="769938" y="2982913"/>
            <a:ext cx="0" cy="5730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0" name="Line 4"/>
          <p:cNvSpPr>
            <a:spLocks noChangeShapeType="1"/>
          </p:cNvSpPr>
          <p:nvPr/>
        </p:nvSpPr>
        <p:spPr bwMode="auto">
          <a:xfrm>
            <a:off x="539750" y="3252788"/>
            <a:ext cx="460375"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1" name="Oval 5"/>
          <p:cNvSpPr>
            <a:spLocks noChangeArrowheads="1"/>
          </p:cNvSpPr>
          <p:nvPr/>
        </p:nvSpPr>
        <p:spPr bwMode="auto">
          <a:xfrm>
            <a:off x="706438" y="3184525"/>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42" name="Line 6"/>
          <p:cNvSpPr>
            <a:spLocks noChangeShapeType="1"/>
          </p:cNvSpPr>
          <p:nvPr/>
        </p:nvSpPr>
        <p:spPr bwMode="auto">
          <a:xfrm flipV="1">
            <a:off x="1914525" y="1752600"/>
            <a:ext cx="0" cy="544513"/>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3" name="Line 7"/>
          <p:cNvSpPr>
            <a:spLocks noChangeShapeType="1"/>
          </p:cNvSpPr>
          <p:nvPr/>
        </p:nvSpPr>
        <p:spPr bwMode="auto">
          <a:xfrm>
            <a:off x="1685925" y="2025650"/>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4" name="Oval 8"/>
          <p:cNvSpPr>
            <a:spLocks noChangeArrowheads="1"/>
          </p:cNvSpPr>
          <p:nvPr/>
        </p:nvSpPr>
        <p:spPr bwMode="auto">
          <a:xfrm>
            <a:off x="1851025" y="1957388"/>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45" name="Freeform 9"/>
          <p:cNvSpPr>
            <a:spLocks/>
          </p:cNvSpPr>
          <p:nvPr/>
        </p:nvSpPr>
        <p:spPr bwMode="auto">
          <a:xfrm>
            <a:off x="615950" y="2287588"/>
            <a:ext cx="269875" cy="715962"/>
          </a:xfrm>
          <a:custGeom>
            <a:avLst/>
            <a:gdLst>
              <a:gd name="T0" fmla="*/ 112907 w 196"/>
              <a:gd name="T1" fmla="*/ 7427 h 482"/>
              <a:gd name="T2" fmla="*/ 55077 w 196"/>
              <a:gd name="T3" fmla="*/ 41591 h 482"/>
              <a:gd name="T4" fmla="*/ 11015 w 196"/>
              <a:gd name="T5" fmla="*/ 102492 h 482"/>
              <a:gd name="T6" fmla="*/ 4131 w 196"/>
              <a:gd name="T7" fmla="*/ 181219 h 482"/>
              <a:gd name="T8" fmla="*/ 38554 w 196"/>
              <a:gd name="T9" fmla="*/ 249547 h 482"/>
              <a:gd name="T10" fmla="*/ 93630 w 196"/>
              <a:gd name="T11" fmla="*/ 294109 h 482"/>
              <a:gd name="T12" fmla="*/ 148707 w 196"/>
              <a:gd name="T13" fmla="*/ 310448 h 482"/>
              <a:gd name="T14" fmla="*/ 199652 w 196"/>
              <a:gd name="T15" fmla="*/ 301536 h 482"/>
              <a:gd name="T16" fmla="*/ 240960 w 196"/>
              <a:gd name="T17" fmla="*/ 271828 h 482"/>
              <a:gd name="T18" fmla="*/ 267121 w 196"/>
              <a:gd name="T19" fmla="*/ 227266 h 482"/>
              <a:gd name="T20" fmla="*/ 260237 w 196"/>
              <a:gd name="T21" fmla="*/ 170821 h 482"/>
              <a:gd name="T22" fmla="*/ 228568 w 196"/>
              <a:gd name="T23" fmla="*/ 126259 h 482"/>
              <a:gd name="T24" fmla="*/ 181753 w 196"/>
              <a:gd name="T25" fmla="*/ 103978 h 482"/>
              <a:gd name="T26" fmla="*/ 132184 w 196"/>
              <a:gd name="T27" fmla="*/ 102492 h 482"/>
              <a:gd name="T28" fmla="*/ 72976 w 196"/>
              <a:gd name="T29" fmla="*/ 126259 h 482"/>
              <a:gd name="T30" fmla="*/ 22031 w 196"/>
              <a:gd name="T31" fmla="*/ 179733 h 482"/>
              <a:gd name="T32" fmla="*/ 1377 w 196"/>
              <a:gd name="T33" fmla="*/ 254003 h 482"/>
              <a:gd name="T34" fmla="*/ 22031 w 196"/>
              <a:gd name="T35" fmla="*/ 328273 h 482"/>
              <a:gd name="T36" fmla="*/ 74353 w 196"/>
              <a:gd name="T37" fmla="*/ 381747 h 482"/>
              <a:gd name="T38" fmla="*/ 132184 w 196"/>
              <a:gd name="T39" fmla="*/ 408485 h 482"/>
              <a:gd name="T40" fmla="*/ 183129 w 196"/>
              <a:gd name="T41" fmla="*/ 405514 h 482"/>
              <a:gd name="T42" fmla="*/ 228568 w 196"/>
              <a:gd name="T43" fmla="*/ 383233 h 482"/>
              <a:gd name="T44" fmla="*/ 260237 w 196"/>
              <a:gd name="T45" fmla="*/ 344612 h 482"/>
              <a:gd name="T46" fmla="*/ 267121 w 196"/>
              <a:gd name="T47" fmla="*/ 285196 h 482"/>
              <a:gd name="T48" fmla="*/ 240960 w 196"/>
              <a:gd name="T49" fmla="*/ 240635 h 482"/>
              <a:gd name="T50" fmla="*/ 196899 w 196"/>
              <a:gd name="T51" fmla="*/ 210927 h 482"/>
              <a:gd name="T52" fmla="*/ 150084 w 196"/>
              <a:gd name="T53" fmla="*/ 199043 h 482"/>
              <a:gd name="T54" fmla="*/ 92253 w 196"/>
              <a:gd name="T55" fmla="*/ 215383 h 482"/>
              <a:gd name="T56" fmla="*/ 37177 w 196"/>
              <a:gd name="T57" fmla="*/ 258459 h 482"/>
              <a:gd name="T58" fmla="*/ 2754 w 196"/>
              <a:gd name="T59" fmla="*/ 326788 h 482"/>
              <a:gd name="T60" fmla="*/ 11015 w 196"/>
              <a:gd name="T61" fmla="*/ 405514 h 482"/>
              <a:gd name="T62" fmla="*/ 55077 w 196"/>
              <a:gd name="T63" fmla="*/ 466415 h 482"/>
              <a:gd name="T64" fmla="*/ 112907 w 196"/>
              <a:gd name="T65" fmla="*/ 500579 h 482"/>
              <a:gd name="T66" fmla="*/ 165230 w 196"/>
              <a:gd name="T67" fmla="*/ 508006 h 482"/>
              <a:gd name="T68" fmla="*/ 213422 w 196"/>
              <a:gd name="T69" fmla="*/ 491667 h 482"/>
              <a:gd name="T70" fmla="*/ 251975 w 196"/>
              <a:gd name="T71" fmla="*/ 457503 h 482"/>
              <a:gd name="T72" fmla="*/ 268498 w 196"/>
              <a:gd name="T73" fmla="*/ 405514 h 482"/>
              <a:gd name="T74" fmla="*/ 251975 w 196"/>
              <a:gd name="T75" fmla="*/ 353525 h 482"/>
              <a:gd name="T76" fmla="*/ 213422 w 196"/>
              <a:gd name="T77" fmla="*/ 317875 h 482"/>
              <a:gd name="T78" fmla="*/ 165230 w 196"/>
              <a:gd name="T79" fmla="*/ 301536 h 482"/>
              <a:gd name="T80" fmla="*/ 112907 w 196"/>
              <a:gd name="T81" fmla="*/ 305992 h 482"/>
              <a:gd name="T82" fmla="*/ 55077 w 196"/>
              <a:gd name="T83" fmla="*/ 344612 h 482"/>
              <a:gd name="T84" fmla="*/ 11015 w 196"/>
              <a:gd name="T85" fmla="*/ 405514 h 482"/>
              <a:gd name="T86" fmla="*/ 2754 w 196"/>
              <a:gd name="T87" fmla="*/ 487211 h 482"/>
              <a:gd name="T88" fmla="*/ 38554 w 196"/>
              <a:gd name="T89" fmla="*/ 554054 h 482"/>
              <a:gd name="T90" fmla="*/ 95007 w 196"/>
              <a:gd name="T91" fmla="*/ 598616 h 482"/>
              <a:gd name="T92" fmla="*/ 150084 w 196"/>
              <a:gd name="T93" fmla="*/ 614955 h 482"/>
              <a:gd name="T94" fmla="*/ 196899 w 196"/>
              <a:gd name="T95" fmla="*/ 601586 h 482"/>
              <a:gd name="T96" fmla="*/ 240960 w 196"/>
              <a:gd name="T97" fmla="*/ 568908 h 482"/>
              <a:gd name="T98" fmla="*/ 265744 w 196"/>
              <a:gd name="T99" fmla="*/ 524346 h 482"/>
              <a:gd name="T100" fmla="*/ 261614 w 196"/>
              <a:gd name="T101" fmla="*/ 476813 h 482"/>
              <a:gd name="T102" fmla="*/ 232698 w 196"/>
              <a:gd name="T103" fmla="*/ 435222 h 482"/>
              <a:gd name="T104" fmla="*/ 185883 w 196"/>
              <a:gd name="T105" fmla="*/ 408485 h 482"/>
              <a:gd name="T106" fmla="*/ 129430 w 196"/>
              <a:gd name="T107" fmla="*/ 405514 h 482"/>
              <a:gd name="T108" fmla="*/ 68846 w 196"/>
              <a:gd name="T109" fmla="*/ 435222 h 482"/>
              <a:gd name="T110" fmla="*/ 20654 w 196"/>
              <a:gd name="T111" fmla="*/ 491667 h 482"/>
              <a:gd name="T112" fmla="*/ 0 w 196"/>
              <a:gd name="T113" fmla="*/ 562966 h 482"/>
              <a:gd name="T114" fmla="*/ 20654 w 196"/>
              <a:gd name="T115" fmla="*/ 629809 h 482"/>
              <a:gd name="T116" fmla="*/ 68846 w 196"/>
              <a:gd name="T117" fmla="*/ 683283 h 482"/>
              <a:gd name="T118" fmla="*/ 130807 w 196"/>
              <a:gd name="T119" fmla="*/ 711506 h 4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2">
                <a:moveTo>
                  <a:pt x="109" y="0"/>
                </a:moveTo>
                <a:lnTo>
                  <a:pt x="96" y="2"/>
                </a:lnTo>
                <a:lnTo>
                  <a:pt x="82" y="5"/>
                </a:lnTo>
                <a:lnTo>
                  <a:pt x="68" y="11"/>
                </a:lnTo>
                <a:lnTo>
                  <a:pt x="53" y="18"/>
                </a:lnTo>
                <a:lnTo>
                  <a:pt x="40" y="28"/>
                </a:lnTo>
                <a:lnTo>
                  <a:pt x="27" y="40"/>
                </a:lnTo>
                <a:lnTo>
                  <a:pt x="16" y="54"/>
                </a:lnTo>
                <a:lnTo>
                  <a:pt x="8" y="69"/>
                </a:lnTo>
                <a:lnTo>
                  <a:pt x="2" y="85"/>
                </a:lnTo>
                <a:lnTo>
                  <a:pt x="1" y="104"/>
                </a:lnTo>
                <a:lnTo>
                  <a:pt x="3" y="122"/>
                </a:lnTo>
                <a:lnTo>
                  <a:pt x="8" y="139"/>
                </a:lnTo>
                <a:lnTo>
                  <a:pt x="16" y="154"/>
                </a:lnTo>
                <a:lnTo>
                  <a:pt x="28" y="168"/>
                </a:lnTo>
                <a:lnTo>
                  <a:pt x="40" y="180"/>
                </a:lnTo>
                <a:lnTo>
                  <a:pt x="54" y="189"/>
                </a:lnTo>
                <a:lnTo>
                  <a:pt x="68" y="198"/>
                </a:lnTo>
                <a:lnTo>
                  <a:pt x="82" y="203"/>
                </a:lnTo>
                <a:lnTo>
                  <a:pt x="96" y="208"/>
                </a:lnTo>
                <a:lnTo>
                  <a:pt x="108" y="209"/>
                </a:lnTo>
                <a:lnTo>
                  <a:pt x="120" y="208"/>
                </a:lnTo>
                <a:lnTo>
                  <a:pt x="133" y="206"/>
                </a:lnTo>
                <a:lnTo>
                  <a:pt x="145" y="203"/>
                </a:lnTo>
                <a:lnTo>
                  <a:pt x="155" y="197"/>
                </a:lnTo>
                <a:lnTo>
                  <a:pt x="166" y="191"/>
                </a:lnTo>
                <a:lnTo>
                  <a:pt x="175" y="183"/>
                </a:lnTo>
                <a:lnTo>
                  <a:pt x="183" y="174"/>
                </a:lnTo>
                <a:lnTo>
                  <a:pt x="189" y="165"/>
                </a:lnTo>
                <a:lnTo>
                  <a:pt x="194" y="153"/>
                </a:lnTo>
                <a:lnTo>
                  <a:pt x="195" y="139"/>
                </a:lnTo>
                <a:lnTo>
                  <a:pt x="194" y="125"/>
                </a:lnTo>
                <a:lnTo>
                  <a:pt x="189" y="115"/>
                </a:lnTo>
                <a:lnTo>
                  <a:pt x="183" y="104"/>
                </a:lnTo>
                <a:lnTo>
                  <a:pt x="175" y="95"/>
                </a:lnTo>
                <a:lnTo>
                  <a:pt x="166" y="85"/>
                </a:lnTo>
                <a:lnTo>
                  <a:pt x="155" y="79"/>
                </a:lnTo>
                <a:lnTo>
                  <a:pt x="143" y="75"/>
                </a:lnTo>
                <a:lnTo>
                  <a:pt x="132" y="70"/>
                </a:lnTo>
                <a:lnTo>
                  <a:pt x="120" y="69"/>
                </a:lnTo>
                <a:lnTo>
                  <a:pt x="109" y="67"/>
                </a:lnTo>
                <a:lnTo>
                  <a:pt x="96" y="69"/>
                </a:lnTo>
                <a:lnTo>
                  <a:pt x="82" y="72"/>
                </a:lnTo>
                <a:lnTo>
                  <a:pt x="68" y="78"/>
                </a:lnTo>
                <a:lnTo>
                  <a:pt x="53" y="85"/>
                </a:lnTo>
                <a:lnTo>
                  <a:pt x="40" y="95"/>
                </a:lnTo>
                <a:lnTo>
                  <a:pt x="27" y="107"/>
                </a:lnTo>
                <a:lnTo>
                  <a:pt x="16" y="121"/>
                </a:lnTo>
                <a:lnTo>
                  <a:pt x="8" y="136"/>
                </a:lnTo>
                <a:lnTo>
                  <a:pt x="2" y="153"/>
                </a:lnTo>
                <a:lnTo>
                  <a:pt x="1" y="171"/>
                </a:lnTo>
                <a:lnTo>
                  <a:pt x="3" y="189"/>
                </a:lnTo>
                <a:lnTo>
                  <a:pt x="8" y="206"/>
                </a:lnTo>
                <a:lnTo>
                  <a:pt x="16" y="221"/>
                </a:lnTo>
                <a:lnTo>
                  <a:pt x="28" y="235"/>
                </a:lnTo>
                <a:lnTo>
                  <a:pt x="40" y="247"/>
                </a:lnTo>
                <a:lnTo>
                  <a:pt x="54" y="257"/>
                </a:lnTo>
                <a:lnTo>
                  <a:pt x="68" y="266"/>
                </a:lnTo>
                <a:lnTo>
                  <a:pt x="82" y="270"/>
                </a:lnTo>
                <a:lnTo>
                  <a:pt x="96" y="275"/>
                </a:lnTo>
                <a:lnTo>
                  <a:pt x="108" y="276"/>
                </a:lnTo>
                <a:lnTo>
                  <a:pt x="120" y="275"/>
                </a:lnTo>
                <a:lnTo>
                  <a:pt x="133" y="273"/>
                </a:lnTo>
                <a:lnTo>
                  <a:pt x="145" y="270"/>
                </a:lnTo>
                <a:lnTo>
                  <a:pt x="155" y="264"/>
                </a:lnTo>
                <a:lnTo>
                  <a:pt x="166" y="258"/>
                </a:lnTo>
                <a:lnTo>
                  <a:pt x="175" y="250"/>
                </a:lnTo>
                <a:lnTo>
                  <a:pt x="183" y="241"/>
                </a:lnTo>
                <a:lnTo>
                  <a:pt x="189" y="232"/>
                </a:lnTo>
                <a:lnTo>
                  <a:pt x="194" y="220"/>
                </a:lnTo>
                <a:lnTo>
                  <a:pt x="195" y="206"/>
                </a:lnTo>
                <a:lnTo>
                  <a:pt x="194" y="192"/>
                </a:lnTo>
                <a:lnTo>
                  <a:pt x="189" y="182"/>
                </a:lnTo>
                <a:lnTo>
                  <a:pt x="183" y="171"/>
                </a:lnTo>
                <a:lnTo>
                  <a:pt x="175" y="162"/>
                </a:lnTo>
                <a:lnTo>
                  <a:pt x="166" y="153"/>
                </a:lnTo>
                <a:lnTo>
                  <a:pt x="155" y="147"/>
                </a:lnTo>
                <a:lnTo>
                  <a:pt x="143" y="142"/>
                </a:lnTo>
                <a:lnTo>
                  <a:pt x="132" y="137"/>
                </a:lnTo>
                <a:lnTo>
                  <a:pt x="120" y="136"/>
                </a:lnTo>
                <a:lnTo>
                  <a:pt x="109" y="134"/>
                </a:lnTo>
                <a:lnTo>
                  <a:pt x="96" y="136"/>
                </a:lnTo>
                <a:lnTo>
                  <a:pt x="82" y="139"/>
                </a:lnTo>
                <a:lnTo>
                  <a:pt x="67" y="145"/>
                </a:lnTo>
                <a:lnTo>
                  <a:pt x="53" y="153"/>
                </a:lnTo>
                <a:lnTo>
                  <a:pt x="39" y="162"/>
                </a:lnTo>
                <a:lnTo>
                  <a:pt x="27" y="174"/>
                </a:lnTo>
                <a:lnTo>
                  <a:pt x="16" y="188"/>
                </a:lnTo>
                <a:lnTo>
                  <a:pt x="8" y="203"/>
                </a:lnTo>
                <a:lnTo>
                  <a:pt x="2" y="220"/>
                </a:lnTo>
                <a:lnTo>
                  <a:pt x="1" y="238"/>
                </a:lnTo>
                <a:lnTo>
                  <a:pt x="2" y="257"/>
                </a:lnTo>
                <a:lnTo>
                  <a:pt x="8" y="273"/>
                </a:lnTo>
                <a:lnTo>
                  <a:pt x="16" y="289"/>
                </a:lnTo>
                <a:lnTo>
                  <a:pt x="27" y="302"/>
                </a:lnTo>
                <a:lnTo>
                  <a:pt x="40" y="314"/>
                </a:lnTo>
                <a:lnTo>
                  <a:pt x="54" y="324"/>
                </a:lnTo>
                <a:lnTo>
                  <a:pt x="68" y="333"/>
                </a:lnTo>
                <a:lnTo>
                  <a:pt x="82" y="337"/>
                </a:lnTo>
                <a:lnTo>
                  <a:pt x="96" y="342"/>
                </a:lnTo>
                <a:lnTo>
                  <a:pt x="108" y="344"/>
                </a:lnTo>
                <a:lnTo>
                  <a:pt x="120" y="342"/>
                </a:lnTo>
                <a:lnTo>
                  <a:pt x="132" y="340"/>
                </a:lnTo>
                <a:lnTo>
                  <a:pt x="145" y="337"/>
                </a:lnTo>
                <a:lnTo>
                  <a:pt x="155" y="331"/>
                </a:lnTo>
                <a:lnTo>
                  <a:pt x="166" y="325"/>
                </a:lnTo>
                <a:lnTo>
                  <a:pt x="175" y="317"/>
                </a:lnTo>
                <a:lnTo>
                  <a:pt x="183" y="308"/>
                </a:lnTo>
                <a:lnTo>
                  <a:pt x="189" y="299"/>
                </a:lnTo>
                <a:lnTo>
                  <a:pt x="193" y="287"/>
                </a:lnTo>
                <a:lnTo>
                  <a:pt x="195" y="273"/>
                </a:lnTo>
                <a:lnTo>
                  <a:pt x="193" y="260"/>
                </a:lnTo>
                <a:lnTo>
                  <a:pt x="189" y="249"/>
                </a:lnTo>
                <a:lnTo>
                  <a:pt x="183" y="238"/>
                </a:lnTo>
                <a:lnTo>
                  <a:pt x="175" y="229"/>
                </a:lnTo>
                <a:lnTo>
                  <a:pt x="166" y="220"/>
                </a:lnTo>
                <a:lnTo>
                  <a:pt x="155" y="214"/>
                </a:lnTo>
                <a:lnTo>
                  <a:pt x="143" y="209"/>
                </a:lnTo>
                <a:lnTo>
                  <a:pt x="132" y="205"/>
                </a:lnTo>
                <a:lnTo>
                  <a:pt x="120" y="203"/>
                </a:lnTo>
                <a:lnTo>
                  <a:pt x="108" y="201"/>
                </a:lnTo>
                <a:lnTo>
                  <a:pt x="96" y="203"/>
                </a:lnTo>
                <a:lnTo>
                  <a:pt x="82" y="206"/>
                </a:lnTo>
                <a:lnTo>
                  <a:pt x="68" y="212"/>
                </a:lnTo>
                <a:lnTo>
                  <a:pt x="54" y="221"/>
                </a:lnTo>
                <a:lnTo>
                  <a:pt x="40" y="232"/>
                </a:lnTo>
                <a:lnTo>
                  <a:pt x="28" y="244"/>
                </a:lnTo>
                <a:lnTo>
                  <a:pt x="16" y="258"/>
                </a:lnTo>
                <a:lnTo>
                  <a:pt x="8" y="273"/>
                </a:lnTo>
                <a:lnTo>
                  <a:pt x="2" y="292"/>
                </a:lnTo>
                <a:lnTo>
                  <a:pt x="1" y="310"/>
                </a:lnTo>
                <a:lnTo>
                  <a:pt x="2" y="328"/>
                </a:lnTo>
                <a:lnTo>
                  <a:pt x="8" y="345"/>
                </a:lnTo>
                <a:lnTo>
                  <a:pt x="18" y="360"/>
                </a:lnTo>
                <a:lnTo>
                  <a:pt x="28" y="373"/>
                </a:lnTo>
                <a:lnTo>
                  <a:pt x="41" y="385"/>
                </a:lnTo>
                <a:lnTo>
                  <a:pt x="55" y="396"/>
                </a:lnTo>
                <a:lnTo>
                  <a:pt x="69" y="403"/>
                </a:lnTo>
                <a:lnTo>
                  <a:pt x="84" y="409"/>
                </a:lnTo>
                <a:lnTo>
                  <a:pt x="98" y="412"/>
                </a:lnTo>
                <a:lnTo>
                  <a:pt x="109" y="414"/>
                </a:lnTo>
                <a:lnTo>
                  <a:pt x="120" y="412"/>
                </a:lnTo>
                <a:lnTo>
                  <a:pt x="132" y="409"/>
                </a:lnTo>
                <a:lnTo>
                  <a:pt x="143" y="405"/>
                </a:lnTo>
                <a:lnTo>
                  <a:pt x="154" y="399"/>
                </a:lnTo>
                <a:lnTo>
                  <a:pt x="164" y="393"/>
                </a:lnTo>
                <a:lnTo>
                  <a:pt x="175" y="383"/>
                </a:lnTo>
                <a:lnTo>
                  <a:pt x="182" y="374"/>
                </a:lnTo>
                <a:lnTo>
                  <a:pt x="189" y="365"/>
                </a:lnTo>
                <a:lnTo>
                  <a:pt x="193" y="353"/>
                </a:lnTo>
                <a:lnTo>
                  <a:pt x="194" y="342"/>
                </a:lnTo>
                <a:lnTo>
                  <a:pt x="193" y="331"/>
                </a:lnTo>
                <a:lnTo>
                  <a:pt x="190" y="321"/>
                </a:lnTo>
                <a:lnTo>
                  <a:pt x="184" y="310"/>
                </a:lnTo>
                <a:lnTo>
                  <a:pt x="177" y="301"/>
                </a:lnTo>
                <a:lnTo>
                  <a:pt x="169" y="293"/>
                </a:lnTo>
                <a:lnTo>
                  <a:pt x="159" y="286"/>
                </a:lnTo>
                <a:lnTo>
                  <a:pt x="148" y="280"/>
                </a:lnTo>
                <a:lnTo>
                  <a:pt x="135" y="275"/>
                </a:lnTo>
                <a:lnTo>
                  <a:pt x="122" y="273"/>
                </a:lnTo>
                <a:lnTo>
                  <a:pt x="109" y="272"/>
                </a:lnTo>
                <a:lnTo>
                  <a:pt x="94" y="273"/>
                </a:lnTo>
                <a:lnTo>
                  <a:pt x="80" y="278"/>
                </a:lnTo>
                <a:lnTo>
                  <a:pt x="64" y="284"/>
                </a:lnTo>
                <a:lnTo>
                  <a:pt x="50" y="293"/>
                </a:lnTo>
                <a:lnTo>
                  <a:pt x="38" y="304"/>
                </a:lnTo>
                <a:lnTo>
                  <a:pt x="25" y="317"/>
                </a:lnTo>
                <a:lnTo>
                  <a:pt x="15" y="331"/>
                </a:lnTo>
                <a:lnTo>
                  <a:pt x="7" y="347"/>
                </a:lnTo>
                <a:lnTo>
                  <a:pt x="2" y="362"/>
                </a:lnTo>
                <a:lnTo>
                  <a:pt x="0" y="379"/>
                </a:lnTo>
                <a:lnTo>
                  <a:pt x="2" y="394"/>
                </a:lnTo>
                <a:lnTo>
                  <a:pt x="7" y="409"/>
                </a:lnTo>
                <a:lnTo>
                  <a:pt x="15" y="424"/>
                </a:lnTo>
                <a:lnTo>
                  <a:pt x="25" y="438"/>
                </a:lnTo>
                <a:lnTo>
                  <a:pt x="38" y="450"/>
                </a:lnTo>
                <a:lnTo>
                  <a:pt x="50" y="460"/>
                </a:lnTo>
                <a:lnTo>
                  <a:pt x="66" y="469"/>
                </a:lnTo>
                <a:lnTo>
                  <a:pt x="80" y="475"/>
                </a:lnTo>
                <a:lnTo>
                  <a:pt x="95" y="479"/>
                </a:lnTo>
                <a:lnTo>
                  <a:pt x="110" y="48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46" name="Freeform 10"/>
          <p:cNvSpPr>
            <a:spLocks/>
          </p:cNvSpPr>
          <p:nvPr/>
        </p:nvSpPr>
        <p:spPr bwMode="auto">
          <a:xfrm>
            <a:off x="1014413" y="1863725"/>
            <a:ext cx="665162" cy="292100"/>
          </a:xfrm>
          <a:custGeom>
            <a:avLst/>
            <a:gdLst>
              <a:gd name="T0" fmla="*/ 656882 w 482"/>
              <a:gd name="T1" fmla="*/ 123068 h 197"/>
              <a:gd name="T2" fmla="*/ 625142 w 482"/>
              <a:gd name="T3" fmla="*/ 59310 h 197"/>
              <a:gd name="T4" fmla="*/ 568562 w 482"/>
              <a:gd name="T5" fmla="*/ 11862 h 197"/>
              <a:gd name="T6" fmla="*/ 495421 w 482"/>
              <a:gd name="T7" fmla="*/ 5931 h 197"/>
              <a:gd name="T8" fmla="*/ 431941 w 482"/>
              <a:gd name="T9" fmla="*/ 41517 h 197"/>
              <a:gd name="T10" fmla="*/ 390541 w 482"/>
              <a:gd name="T11" fmla="*/ 100826 h 197"/>
              <a:gd name="T12" fmla="*/ 375361 w 482"/>
              <a:gd name="T13" fmla="*/ 161619 h 197"/>
              <a:gd name="T14" fmla="*/ 383641 w 482"/>
              <a:gd name="T15" fmla="*/ 214997 h 197"/>
              <a:gd name="T16" fmla="*/ 411241 w 482"/>
              <a:gd name="T17" fmla="*/ 260962 h 197"/>
              <a:gd name="T18" fmla="*/ 452641 w 482"/>
              <a:gd name="T19" fmla="*/ 289135 h 197"/>
              <a:gd name="T20" fmla="*/ 505082 w 482"/>
              <a:gd name="T21" fmla="*/ 281721 h 197"/>
              <a:gd name="T22" fmla="*/ 546482 w 482"/>
              <a:gd name="T23" fmla="*/ 246135 h 197"/>
              <a:gd name="T24" fmla="*/ 567182 w 482"/>
              <a:gd name="T25" fmla="*/ 195722 h 197"/>
              <a:gd name="T26" fmla="*/ 568562 w 482"/>
              <a:gd name="T27" fmla="*/ 143826 h 197"/>
              <a:gd name="T28" fmla="*/ 546482 w 482"/>
              <a:gd name="T29" fmla="*/ 78585 h 197"/>
              <a:gd name="T30" fmla="*/ 496801 w 482"/>
              <a:gd name="T31" fmla="*/ 25207 h 197"/>
              <a:gd name="T32" fmla="*/ 427801 w 482"/>
              <a:gd name="T33" fmla="*/ 1483 h 197"/>
              <a:gd name="T34" fmla="*/ 358801 w 482"/>
              <a:gd name="T35" fmla="*/ 25207 h 197"/>
              <a:gd name="T36" fmla="*/ 309121 w 482"/>
              <a:gd name="T37" fmla="*/ 80068 h 197"/>
              <a:gd name="T38" fmla="*/ 284281 w 482"/>
              <a:gd name="T39" fmla="*/ 143826 h 197"/>
              <a:gd name="T40" fmla="*/ 287041 w 482"/>
              <a:gd name="T41" fmla="*/ 197205 h 197"/>
              <a:gd name="T42" fmla="*/ 307741 w 482"/>
              <a:gd name="T43" fmla="*/ 246135 h 197"/>
              <a:gd name="T44" fmla="*/ 343621 w 482"/>
              <a:gd name="T45" fmla="*/ 281721 h 197"/>
              <a:gd name="T46" fmla="*/ 398821 w 482"/>
              <a:gd name="T47" fmla="*/ 289135 h 197"/>
              <a:gd name="T48" fmla="*/ 440221 w 482"/>
              <a:gd name="T49" fmla="*/ 260962 h 197"/>
              <a:gd name="T50" fmla="*/ 467821 w 482"/>
              <a:gd name="T51" fmla="*/ 213515 h 197"/>
              <a:gd name="T52" fmla="*/ 478861 w 482"/>
              <a:gd name="T53" fmla="*/ 163102 h 197"/>
              <a:gd name="T54" fmla="*/ 463681 w 482"/>
              <a:gd name="T55" fmla="*/ 99344 h 197"/>
              <a:gd name="T56" fmla="*/ 423661 w 482"/>
              <a:gd name="T57" fmla="*/ 40034 h 197"/>
              <a:gd name="T58" fmla="*/ 360181 w 482"/>
              <a:gd name="T59" fmla="*/ 2965 h 197"/>
              <a:gd name="T60" fmla="*/ 287041 w 482"/>
              <a:gd name="T61" fmla="*/ 11862 h 197"/>
              <a:gd name="T62" fmla="*/ 230461 w 482"/>
              <a:gd name="T63" fmla="*/ 59310 h 197"/>
              <a:gd name="T64" fmla="*/ 198721 w 482"/>
              <a:gd name="T65" fmla="*/ 123068 h 197"/>
              <a:gd name="T66" fmla="*/ 191821 w 482"/>
              <a:gd name="T67" fmla="*/ 177929 h 197"/>
              <a:gd name="T68" fmla="*/ 207001 w 482"/>
              <a:gd name="T69" fmla="*/ 231308 h 197"/>
              <a:gd name="T70" fmla="*/ 238741 w 482"/>
              <a:gd name="T71" fmla="*/ 272824 h 197"/>
              <a:gd name="T72" fmla="*/ 287041 w 482"/>
              <a:gd name="T73" fmla="*/ 290617 h 197"/>
              <a:gd name="T74" fmla="*/ 335341 w 482"/>
              <a:gd name="T75" fmla="*/ 272824 h 197"/>
              <a:gd name="T76" fmla="*/ 368461 w 482"/>
              <a:gd name="T77" fmla="*/ 231308 h 197"/>
              <a:gd name="T78" fmla="*/ 383641 w 482"/>
              <a:gd name="T79" fmla="*/ 177929 h 197"/>
              <a:gd name="T80" fmla="*/ 379501 w 482"/>
              <a:gd name="T81" fmla="*/ 123068 h 197"/>
              <a:gd name="T82" fmla="*/ 343621 w 482"/>
              <a:gd name="T83" fmla="*/ 59310 h 197"/>
              <a:gd name="T84" fmla="*/ 287041 w 482"/>
              <a:gd name="T85" fmla="*/ 11862 h 197"/>
              <a:gd name="T86" fmla="*/ 211141 w 482"/>
              <a:gd name="T87" fmla="*/ 2965 h 197"/>
              <a:gd name="T88" fmla="*/ 149040 w 482"/>
              <a:gd name="T89" fmla="*/ 41517 h 197"/>
              <a:gd name="T90" fmla="*/ 107640 w 482"/>
              <a:gd name="T91" fmla="*/ 103792 h 197"/>
              <a:gd name="T92" fmla="*/ 92460 w 482"/>
              <a:gd name="T93" fmla="*/ 163102 h 197"/>
              <a:gd name="T94" fmla="*/ 104880 w 482"/>
              <a:gd name="T95" fmla="*/ 213515 h 197"/>
              <a:gd name="T96" fmla="*/ 135240 w 482"/>
              <a:gd name="T97" fmla="*/ 260962 h 197"/>
              <a:gd name="T98" fmla="*/ 176641 w 482"/>
              <a:gd name="T99" fmla="*/ 287652 h 197"/>
              <a:gd name="T100" fmla="*/ 220801 w 482"/>
              <a:gd name="T101" fmla="*/ 283204 h 197"/>
              <a:gd name="T102" fmla="*/ 259441 w 482"/>
              <a:gd name="T103" fmla="*/ 252066 h 197"/>
              <a:gd name="T104" fmla="*/ 284281 w 482"/>
              <a:gd name="T105" fmla="*/ 201653 h 197"/>
              <a:gd name="T106" fmla="*/ 287041 w 482"/>
              <a:gd name="T107" fmla="*/ 139378 h 197"/>
              <a:gd name="T108" fmla="*/ 259441 w 482"/>
              <a:gd name="T109" fmla="*/ 75620 h 197"/>
              <a:gd name="T110" fmla="*/ 207001 w 482"/>
              <a:gd name="T111" fmla="*/ 22241 h 197"/>
              <a:gd name="T112" fmla="*/ 140760 w 482"/>
              <a:gd name="T113" fmla="*/ 0 h 197"/>
              <a:gd name="T114" fmla="*/ 78660 w 482"/>
              <a:gd name="T115" fmla="*/ 22241 h 197"/>
              <a:gd name="T116" fmla="*/ 28980 w 482"/>
              <a:gd name="T117" fmla="*/ 75620 h 197"/>
              <a:gd name="T118" fmla="*/ 2760 w 482"/>
              <a:gd name="T119" fmla="*/ 142343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110"/>
                </a:moveTo>
                <a:lnTo>
                  <a:pt x="479" y="97"/>
                </a:lnTo>
                <a:lnTo>
                  <a:pt x="476" y="83"/>
                </a:lnTo>
                <a:lnTo>
                  <a:pt x="470" y="68"/>
                </a:lnTo>
                <a:lnTo>
                  <a:pt x="463" y="53"/>
                </a:lnTo>
                <a:lnTo>
                  <a:pt x="453" y="40"/>
                </a:lnTo>
                <a:lnTo>
                  <a:pt x="441" y="27"/>
                </a:lnTo>
                <a:lnTo>
                  <a:pt x="427" y="17"/>
                </a:lnTo>
                <a:lnTo>
                  <a:pt x="412" y="8"/>
                </a:lnTo>
                <a:lnTo>
                  <a:pt x="396" y="2"/>
                </a:lnTo>
                <a:lnTo>
                  <a:pt x="377" y="1"/>
                </a:lnTo>
                <a:lnTo>
                  <a:pt x="359" y="4"/>
                </a:lnTo>
                <a:lnTo>
                  <a:pt x="342" y="8"/>
                </a:lnTo>
                <a:lnTo>
                  <a:pt x="327" y="17"/>
                </a:lnTo>
                <a:lnTo>
                  <a:pt x="313" y="28"/>
                </a:lnTo>
                <a:lnTo>
                  <a:pt x="301" y="40"/>
                </a:lnTo>
                <a:lnTo>
                  <a:pt x="292" y="54"/>
                </a:lnTo>
                <a:lnTo>
                  <a:pt x="283" y="68"/>
                </a:lnTo>
                <a:lnTo>
                  <a:pt x="278" y="83"/>
                </a:lnTo>
                <a:lnTo>
                  <a:pt x="273" y="97"/>
                </a:lnTo>
                <a:lnTo>
                  <a:pt x="272" y="109"/>
                </a:lnTo>
                <a:lnTo>
                  <a:pt x="273" y="120"/>
                </a:lnTo>
                <a:lnTo>
                  <a:pt x="275" y="133"/>
                </a:lnTo>
                <a:lnTo>
                  <a:pt x="278" y="145"/>
                </a:lnTo>
                <a:lnTo>
                  <a:pt x="284" y="156"/>
                </a:lnTo>
                <a:lnTo>
                  <a:pt x="290" y="166"/>
                </a:lnTo>
                <a:lnTo>
                  <a:pt x="298" y="176"/>
                </a:lnTo>
                <a:lnTo>
                  <a:pt x="307" y="184"/>
                </a:lnTo>
                <a:lnTo>
                  <a:pt x="316" y="190"/>
                </a:lnTo>
                <a:lnTo>
                  <a:pt x="328" y="195"/>
                </a:lnTo>
                <a:lnTo>
                  <a:pt x="342" y="196"/>
                </a:lnTo>
                <a:lnTo>
                  <a:pt x="356" y="195"/>
                </a:lnTo>
                <a:lnTo>
                  <a:pt x="366" y="190"/>
                </a:lnTo>
                <a:lnTo>
                  <a:pt x="377" y="184"/>
                </a:lnTo>
                <a:lnTo>
                  <a:pt x="386" y="176"/>
                </a:lnTo>
                <a:lnTo>
                  <a:pt x="396" y="166"/>
                </a:lnTo>
                <a:lnTo>
                  <a:pt x="402" y="156"/>
                </a:lnTo>
                <a:lnTo>
                  <a:pt x="406" y="144"/>
                </a:lnTo>
                <a:lnTo>
                  <a:pt x="411" y="132"/>
                </a:lnTo>
                <a:lnTo>
                  <a:pt x="412" y="120"/>
                </a:lnTo>
                <a:lnTo>
                  <a:pt x="414" y="110"/>
                </a:lnTo>
                <a:lnTo>
                  <a:pt x="412" y="97"/>
                </a:lnTo>
                <a:lnTo>
                  <a:pt x="409" y="83"/>
                </a:lnTo>
                <a:lnTo>
                  <a:pt x="403" y="68"/>
                </a:lnTo>
                <a:lnTo>
                  <a:pt x="396" y="53"/>
                </a:lnTo>
                <a:lnTo>
                  <a:pt x="386" y="40"/>
                </a:lnTo>
                <a:lnTo>
                  <a:pt x="374" y="27"/>
                </a:lnTo>
                <a:lnTo>
                  <a:pt x="360" y="17"/>
                </a:lnTo>
                <a:lnTo>
                  <a:pt x="345" y="8"/>
                </a:lnTo>
                <a:lnTo>
                  <a:pt x="328" y="2"/>
                </a:lnTo>
                <a:lnTo>
                  <a:pt x="310" y="1"/>
                </a:lnTo>
                <a:lnTo>
                  <a:pt x="292" y="4"/>
                </a:lnTo>
                <a:lnTo>
                  <a:pt x="275" y="8"/>
                </a:lnTo>
                <a:lnTo>
                  <a:pt x="260" y="17"/>
                </a:lnTo>
                <a:lnTo>
                  <a:pt x="246" y="28"/>
                </a:lnTo>
                <a:lnTo>
                  <a:pt x="234" y="40"/>
                </a:lnTo>
                <a:lnTo>
                  <a:pt x="224" y="54"/>
                </a:lnTo>
                <a:lnTo>
                  <a:pt x="215" y="68"/>
                </a:lnTo>
                <a:lnTo>
                  <a:pt x="211" y="83"/>
                </a:lnTo>
                <a:lnTo>
                  <a:pt x="206" y="97"/>
                </a:lnTo>
                <a:lnTo>
                  <a:pt x="205" y="109"/>
                </a:lnTo>
                <a:lnTo>
                  <a:pt x="206" y="120"/>
                </a:lnTo>
                <a:lnTo>
                  <a:pt x="208" y="133"/>
                </a:lnTo>
                <a:lnTo>
                  <a:pt x="211" y="145"/>
                </a:lnTo>
                <a:lnTo>
                  <a:pt x="217" y="156"/>
                </a:lnTo>
                <a:lnTo>
                  <a:pt x="223" y="166"/>
                </a:lnTo>
                <a:lnTo>
                  <a:pt x="231" y="176"/>
                </a:lnTo>
                <a:lnTo>
                  <a:pt x="240" y="184"/>
                </a:lnTo>
                <a:lnTo>
                  <a:pt x="249" y="190"/>
                </a:lnTo>
                <a:lnTo>
                  <a:pt x="261" y="195"/>
                </a:lnTo>
                <a:lnTo>
                  <a:pt x="275" y="196"/>
                </a:lnTo>
                <a:lnTo>
                  <a:pt x="289" y="195"/>
                </a:lnTo>
                <a:lnTo>
                  <a:pt x="299" y="190"/>
                </a:lnTo>
                <a:lnTo>
                  <a:pt x="310" y="184"/>
                </a:lnTo>
                <a:lnTo>
                  <a:pt x="319" y="176"/>
                </a:lnTo>
                <a:lnTo>
                  <a:pt x="328" y="166"/>
                </a:lnTo>
                <a:lnTo>
                  <a:pt x="334" y="156"/>
                </a:lnTo>
                <a:lnTo>
                  <a:pt x="339" y="144"/>
                </a:lnTo>
                <a:lnTo>
                  <a:pt x="344" y="132"/>
                </a:lnTo>
                <a:lnTo>
                  <a:pt x="345" y="120"/>
                </a:lnTo>
                <a:lnTo>
                  <a:pt x="347" y="110"/>
                </a:lnTo>
                <a:lnTo>
                  <a:pt x="345" y="97"/>
                </a:lnTo>
                <a:lnTo>
                  <a:pt x="342" y="83"/>
                </a:lnTo>
                <a:lnTo>
                  <a:pt x="336" y="67"/>
                </a:lnTo>
                <a:lnTo>
                  <a:pt x="328" y="53"/>
                </a:lnTo>
                <a:lnTo>
                  <a:pt x="319" y="39"/>
                </a:lnTo>
                <a:lnTo>
                  <a:pt x="307" y="27"/>
                </a:lnTo>
                <a:lnTo>
                  <a:pt x="293" y="17"/>
                </a:lnTo>
                <a:lnTo>
                  <a:pt x="278" y="8"/>
                </a:lnTo>
                <a:lnTo>
                  <a:pt x="261" y="2"/>
                </a:lnTo>
                <a:lnTo>
                  <a:pt x="243" y="1"/>
                </a:lnTo>
                <a:lnTo>
                  <a:pt x="224" y="2"/>
                </a:lnTo>
                <a:lnTo>
                  <a:pt x="208" y="8"/>
                </a:lnTo>
                <a:lnTo>
                  <a:pt x="192" y="17"/>
                </a:lnTo>
                <a:lnTo>
                  <a:pt x="179" y="27"/>
                </a:lnTo>
                <a:lnTo>
                  <a:pt x="167" y="40"/>
                </a:lnTo>
                <a:lnTo>
                  <a:pt x="157" y="54"/>
                </a:lnTo>
                <a:lnTo>
                  <a:pt x="148" y="68"/>
                </a:lnTo>
                <a:lnTo>
                  <a:pt x="144" y="83"/>
                </a:lnTo>
                <a:lnTo>
                  <a:pt x="139" y="97"/>
                </a:lnTo>
                <a:lnTo>
                  <a:pt x="137" y="109"/>
                </a:lnTo>
                <a:lnTo>
                  <a:pt x="139" y="120"/>
                </a:lnTo>
                <a:lnTo>
                  <a:pt x="141" y="132"/>
                </a:lnTo>
                <a:lnTo>
                  <a:pt x="144" y="145"/>
                </a:lnTo>
                <a:lnTo>
                  <a:pt x="150" y="156"/>
                </a:lnTo>
                <a:lnTo>
                  <a:pt x="156" y="166"/>
                </a:lnTo>
                <a:lnTo>
                  <a:pt x="164" y="176"/>
                </a:lnTo>
                <a:lnTo>
                  <a:pt x="173" y="184"/>
                </a:lnTo>
                <a:lnTo>
                  <a:pt x="182" y="190"/>
                </a:lnTo>
                <a:lnTo>
                  <a:pt x="194" y="194"/>
                </a:lnTo>
                <a:lnTo>
                  <a:pt x="208" y="196"/>
                </a:lnTo>
                <a:lnTo>
                  <a:pt x="221" y="194"/>
                </a:lnTo>
                <a:lnTo>
                  <a:pt x="232" y="190"/>
                </a:lnTo>
                <a:lnTo>
                  <a:pt x="243" y="184"/>
                </a:lnTo>
                <a:lnTo>
                  <a:pt x="252" y="176"/>
                </a:lnTo>
                <a:lnTo>
                  <a:pt x="261" y="166"/>
                </a:lnTo>
                <a:lnTo>
                  <a:pt x="267" y="156"/>
                </a:lnTo>
                <a:lnTo>
                  <a:pt x="272" y="144"/>
                </a:lnTo>
                <a:lnTo>
                  <a:pt x="276" y="132"/>
                </a:lnTo>
                <a:lnTo>
                  <a:pt x="278" y="120"/>
                </a:lnTo>
                <a:lnTo>
                  <a:pt x="280" y="109"/>
                </a:lnTo>
                <a:lnTo>
                  <a:pt x="278" y="97"/>
                </a:lnTo>
                <a:lnTo>
                  <a:pt x="275" y="83"/>
                </a:lnTo>
                <a:lnTo>
                  <a:pt x="269" y="68"/>
                </a:lnTo>
                <a:lnTo>
                  <a:pt x="260" y="54"/>
                </a:lnTo>
                <a:lnTo>
                  <a:pt x="249" y="40"/>
                </a:lnTo>
                <a:lnTo>
                  <a:pt x="237" y="28"/>
                </a:lnTo>
                <a:lnTo>
                  <a:pt x="223" y="17"/>
                </a:lnTo>
                <a:lnTo>
                  <a:pt x="208" y="8"/>
                </a:lnTo>
                <a:lnTo>
                  <a:pt x="189" y="2"/>
                </a:lnTo>
                <a:lnTo>
                  <a:pt x="171" y="1"/>
                </a:lnTo>
                <a:lnTo>
                  <a:pt x="153" y="2"/>
                </a:lnTo>
                <a:lnTo>
                  <a:pt x="136" y="8"/>
                </a:lnTo>
                <a:lnTo>
                  <a:pt x="121" y="18"/>
                </a:lnTo>
                <a:lnTo>
                  <a:pt x="108" y="28"/>
                </a:lnTo>
                <a:lnTo>
                  <a:pt x="96" y="41"/>
                </a:lnTo>
                <a:lnTo>
                  <a:pt x="85" y="55"/>
                </a:lnTo>
                <a:lnTo>
                  <a:pt x="78" y="70"/>
                </a:lnTo>
                <a:lnTo>
                  <a:pt x="72" y="84"/>
                </a:lnTo>
                <a:lnTo>
                  <a:pt x="69" y="98"/>
                </a:lnTo>
                <a:lnTo>
                  <a:pt x="67" y="110"/>
                </a:lnTo>
                <a:lnTo>
                  <a:pt x="69" y="120"/>
                </a:lnTo>
                <a:lnTo>
                  <a:pt x="72" y="132"/>
                </a:lnTo>
                <a:lnTo>
                  <a:pt x="76" y="144"/>
                </a:lnTo>
                <a:lnTo>
                  <a:pt x="82" y="155"/>
                </a:lnTo>
                <a:lnTo>
                  <a:pt x="88" y="165"/>
                </a:lnTo>
                <a:lnTo>
                  <a:pt x="98" y="176"/>
                </a:lnTo>
                <a:lnTo>
                  <a:pt x="107" y="183"/>
                </a:lnTo>
                <a:lnTo>
                  <a:pt x="116" y="190"/>
                </a:lnTo>
                <a:lnTo>
                  <a:pt x="128" y="194"/>
                </a:lnTo>
                <a:lnTo>
                  <a:pt x="139" y="195"/>
                </a:lnTo>
                <a:lnTo>
                  <a:pt x="150" y="194"/>
                </a:lnTo>
                <a:lnTo>
                  <a:pt x="160" y="191"/>
                </a:lnTo>
                <a:lnTo>
                  <a:pt x="171" y="185"/>
                </a:lnTo>
                <a:lnTo>
                  <a:pt x="180" y="178"/>
                </a:lnTo>
                <a:lnTo>
                  <a:pt x="188" y="170"/>
                </a:lnTo>
                <a:lnTo>
                  <a:pt x="195" y="159"/>
                </a:lnTo>
                <a:lnTo>
                  <a:pt x="201" y="149"/>
                </a:lnTo>
                <a:lnTo>
                  <a:pt x="206" y="136"/>
                </a:lnTo>
                <a:lnTo>
                  <a:pt x="208" y="123"/>
                </a:lnTo>
                <a:lnTo>
                  <a:pt x="209" y="110"/>
                </a:lnTo>
                <a:lnTo>
                  <a:pt x="208" y="94"/>
                </a:lnTo>
                <a:lnTo>
                  <a:pt x="203" y="80"/>
                </a:lnTo>
                <a:lnTo>
                  <a:pt x="197" y="65"/>
                </a:lnTo>
                <a:lnTo>
                  <a:pt x="188" y="51"/>
                </a:lnTo>
                <a:lnTo>
                  <a:pt x="177" y="38"/>
                </a:lnTo>
                <a:lnTo>
                  <a:pt x="164" y="25"/>
                </a:lnTo>
                <a:lnTo>
                  <a:pt x="150" y="15"/>
                </a:lnTo>
                <a:lnTo>
                  <a:pt x="134" y="7"/>
                </a:lnTo>
                <a:lnTo>
                  <a:pt x="119" y="2"/>
                </a:lnTo>
                <a:lnTo>
                  <a:pt x="102" y="0"/>
                </a:lnTo>
                <a:lnTo>
                  <a:pt x="87" y="2"/>
                </a:lnTo>
                <a:lnTo>
                  <a:pt x="72" y="7"/>
                </a:lnTo>
                <a:lnTo>
                  <a:pt x="57" y="15"/>
                </a:lnTo>
                <a:lnTo>
                  <a:pt x="43" y="25"/>
                </a:lnTo>
                <a:lnTo>
                  <a:pt x="31" y="38"/>
                </a:lnTo>
                <a:lnTo>
                  <a:pt x="21" y="51"/>
                </a:lnTo>
                <a:lnTo>
                  <a:pt x="12" y="66"/>
                </a:lnTo>
                <a:lnTo>
                  <a:pt x="6" y="80"/>
                </a:lnTo>
                <a:lnTo>
                  <a:pt x="2" y="96"/>
                </a:lnTo>
                <a:lnTo>
                  <a:pt x="0" y="11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47" name="Line 11"/>
          <p:cNvSpPr>
            <a:spLocks noChangeShapeType="1"/>
          </p:cNvSpPr>
          <p:nvPr/>
        </p:nvSpPr>
        <p:spPr bwMode="auto">
          <a:xfrm flipV="1">
            <a:off x="762000" y="1752600"/>
            <a:ext cx="0" cy="544513"/>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8" name="Line 12"/>
          <p:cNvSpPr>
            <a:spLocks noChangeShapeType="1"/>
          </p:cNvSpPr>
          <p:nvPr/>
        </p:nvSpPr>
        <p:spPr bwMode="auto">
          <a:xfrm>
            <a:off x="533400" y="2025650"/>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49" name="Oval 13"/>
          <p:cNvSpPr>
            <a:spLocks noChangeArrowheads="1"/>
          </p:cNvSpPr>
          <p:nvPr/>
        </p:nvSpPr>
        <p:spPr bwMode="auto">
          <a:xfrm>
            <a:off x="698500" y="1957388"/>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50" name="Line 14"/>
          <p:cNvSpPr>
            <a:spLocks noChangeShapeType="1"/>
          </p:cNvSpPr>
          <p:nvPr/>
        </p:nvSpPr>
        <p:spPr bwMode="auto">
          <a:xfrm flipV="1">
            <a:off x="4191000" y="1752600"/>
            <a:ext cx="0" cy="544513"/>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51" name="Line 15"/>
          <p:cNvSpPr>
            <a:spLocks noChangeShapeType="1"/>
          </p:cNvSpPr>
          <p:nvPr/>
        </p:nvSpPr>
        <p:spPr bwMode="auto">
          <a:xfrm>
            <a:off x="3962400" y="2025650"/>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52" name="Oval 16"/>
          <p:cNvSpPr>
            <a:spLocks noChangeArrowheads="1"/>
          </p:cNvSpPr>
          <p:nvPr/>
        </p:nvSpPr>
        <p:spPr bwMode="auto">
          <a:xfrm>
            <a:off x="4127500" y="1957388"/>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53" name="Line 17"/>
          <p:cNvSpPr>
            <a:spLocks noChangeShapeType="1"/>
          </p:cNvSpPr>
          <p:nvPr/>
        </p:nvSpPr>
        <p:spPr bwMode="auto">
          <a:xfrm flipV="1">
            <a:off x="4191000" y="2982913"/>
            <a:ext cx="0" cy="569912"/>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54" name="Line 18"/>
          <p:cNvSpPr>
            <a:spLocks noChangeShapeType="1"/>
          </p:cNvSpPr>
          <p:nvPr/>
        </p:nvSpPr>
        <p:spPr bwMode="auto">
          <a:xfrm>
            <a:off x="3970338" y="3252788"/>
            <a:ext cx="454025"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55" name="Oval 19"/>
          <p:cNvSpPr>
            <a:spLocks noChangeArrowheads="1"/>
          </p:cNvSpPr>
          <p:nvPr/>
        </p:nvSpPr>
        <p:spPr bwMode="auto">
          <a:xfrm>
            <a:off x="4127500" y="3184525"/>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56" name="Freeform 20"/>
          <p:cNvSpPr>
            <a:spLocks/>
          </p:cNvSpPr>
          <p:nvPr/>
        </p:nvSpPr>
        <p:spPr bwMode="auto">
          <a:xfrm>
            <a:off x="4075113" y="2286000"/>
            <a:ext cx="269875" cy="714375"/>
          </a:xfrm>
          <a:custGeom>
            <a:avLst/>
            <a:gdLst>
              <a:gd name="T0" fmla="*/ 155591 w 196"/>
              <a:gd name="T1" fmla="*/ 705464 h 481"/>
              <a:gd name="T2" fmla="*/ 213422 w 196"/>
              <a:gd name="T3" fmla="*/ 671305 h 481"/>
              <a:gd name="T4" fmla="*/ 257483 w 196"/>
              <a:gd name="T5" fmla="*/ 611897 h 481"/>
              <a:gd name="T6" fmla="*/ 264367 w 196"/>
              <a:gd name="T7" fmla="*/ 531697 h 481"/>
              <a:gd name="T8" fmla="*/ 229945 w 196"/>
              <a:gd name="T9" fmla="*/ 463378 h 481"/>
              <a:gd name="T10" fmla="*/ 174868 w 196"/>
              <a:gd name="T11" fmla="*/ 418823 h 481"/>
              <a:gd name="T12" fmla="*/ 119791 w 196"/>
              <a:gd name="T13" fmla="*/ 402486 h 481"/>
              <a:gd name="T14" fmla="*/ 68846 w 196"/>
              <a:gd name="T15" fmla="*/ 411397 h 481"/>
              <a:gd name="T16" fmla="*/ 27538 w 196"/>
              <a:gd name="T17" fmla="*/ 441101 h 481"/>
              <a:gd name="T18" fmla="*/ 1377 w 196"/>
              <a:gd name="T19" fmla="*/ 487141 h 481"/>
              <a:gd name="T20" fmla="*/ 8261 w 196"/>
              <a:gd name="T21" fmla="*/ 543578 h 481"/>
              <a:gd name="T22" fmla="*/ 39930 w 196"/>
              <a:gd name="T23" fmla="*/ 586649 h 481"/>
              <a:gd name="T24" fmla="*/ 86746 w 196"/>
              <a:gd name="T25" fmla="*/ 608927 h 481"/>
              <a:gd name="T26" fmla="*/ 136314 w 196"/>
              <a:gd name="T27" fmla="*/ 611897 h 481"/>
              <a:gd name="T28" fmla="*/ 195522 w 196"/>
              <a:gd name="T29" fmla="*/ 586649 h 481"/>
              <a:gd name="T30" fmla="*/ 246467 w 196"/>
              <a:gd name="T31" fmla="*/ 534667 h 481"/>
              <a:gd name="T32" fmla="*/ 267121 w 196"/>
              <a:gd name="T33" fmla="*/ 458923 h 481"/>
              <a:gd name="T34" fmla="*/ 246467 w 196"/>
              <a:gd name="T35" fmla="*/ 384663 h 481"/>
              <a:gd name="T36" fmla="*/ 194145 w 196"/>
              <a:gd name="T37" fmla="*/ 332682 h 481"/>
              <a:gd name="T38" fmla="*/ 136314 w 196"/>
              <a:gd name="T39" fmla="*/ 305949 h 481"/>
              <a:gd name="T40" fmla="*/ 85369 w 196"/>
              <a:gd name="T41" fmla="*/ 307434 h 481"/>
              <a:gd name="T42" fmla="*/ 39930 w 196"/>
              <a:gd name="T43" fmla="*/ 329712 h 481"/>
              <a:gd name="T44" fmla="*/ 8261 w 196"/>
              <a:gd name="T45" fmla="*/ 368326 h 481"/>
              <a:gd name="T46" fmla="*/ 1377 w 196"/>
              <a:gd name="T47" fmla="*/ 427734 h 481"/>
              <a:gd name="T48" fmla="*/ 27538 w 196"/>
              <a:gd name="T49" fmla="*/ 472290 h 481"/>
              <a:gd name="T50" fmla="*/ 71599 w 196"/>
              <a:gd name="T51" fmla="*/ 501993 h 481"/>
              <a:gd name="T52" fmla="*/ 118415 w 196"/>
              <a:gd name="T53" fmla="*/ 513875 h 481"/>
              <a:gd name="T54" fmla="*/ 176245 w 196"/>
              <a:gd name="T55" fmla="*/ 497538 h 481"/>
              <a:gd name="T56" fmla="*/ 231321 w 196"/>
              <a:gd name="T57" fmla="*/ 454467 h 481"/>
              <a:gd name="T58" fmla="*/ 265744 w 196"/>
              <a:gd name="T59" fmla="*/ 387634 h 481"/>
              <a:gd name="T60" fmla="*/ 257483 w 196"/>
              <a:gd name="T61" fmla="*/ 307434 h 481"/>
              <a:gd name="T62" fmla="*/ 213422 w 196"/>
              <a:gd name="T63" fmla="*/ 246541 h 481"/>
              <a:gd name="T64" fmla="*/ 155591 w 196"/>
              <a:gd name="T65" fmla="*/ 212382 h 481"/>
              <a:gd name="T66" fmla="*/ 103268 w 196"/>
              <a:gd name="T67" fmla="*/ 206441 h 481"/>
              <a:gd name="T68" fmla="*/ 55077 w 196"/>
              <a:gd name="T69" fmla="*/ 221293 h 481"/>
              <a:gd name="T70" fmla="*/ 16523 w 196"/>
              <a:gd name="T71" fmla="*/ 255452 h 481"/>
              <a:gd name="T72" fmla="*/ 0 w 196"/>
              <a:gd name="T73" fmla="*/ 307434 h 481"/>
              <a:gd name="T74" fmla="*/ 16523 w 196"/>
              <a:gd name="T75" fmla="*/ 359415 h 481"/>
              <a:gd name="T76" fmla="*/ 55077 w 196"/>
              <a:gd name="T77" fmla="*/ 396545 h 481"/>
              <a:gd name="T78" fmla="*/ 103268 w 196"/>
              <a:gd name="T79" fmla="*/ 411397 h 481"/>
              <a:gd name="T80" fmla="*/ 155591 w 196"/>
              <a:gd name="T81" fmla="*/ 406941 h 481"/>
              <a:gd name="T82" fmla="*/ 213422 w 196"/>
              <a:gd name="T83" fmla="*/ 368326 h 481"/>
              <a:gd name="T84" fmla="*/ 257483 w 196"/>
              <a:gd name="T85" fmla="*/ 307434 h 481"/>
              <a:gd name="T86" fmla="*/ 265744 w 196"/>
              <a:gd name="T87" fmla="*/ 225748 h 481"/>
              <a:gd name="T88" fmla="*/ 229945 w 196"/>
              <a:gd name="T89" fmla="*/ 160400 h 481"/>
              <a:gd name="T90" fmla="*/ 173491 w 196"/>
              <a:gd name="T91" fmla="*/ 115845 h 481"/>
              <a:gd name="T92" fmla="*/ 118415 w 196"/>
              <a:gd name="T93" fmla="*/ 99508 h 481"/>
              <a:gd name="T94" fmla="*/ 71599 w 196"/>
              <a:gd name="T95" fmla="*/ 112874 h 481"/>
              <a:gd name="T96" fmla="*/ 27538 w 196"/>
              <a:gd name="T97" fmla="*/ 144063 h 481"/>
              <a:gd name="T98" fmla="*/ 2754 w 196"/>
              <a:gd name="T99" fmla="*/ 190104 h 481"/>
              <a:gd name="T100" fmla="*/ 6885 w 196"/>
              <a:gd name="T101" fmla="*/ 237630 h 481"/>
              <a:gd name="T102" fmla="*/ 35800 w 196"/>
              <a:gd name="T103" fmla="*/ 277730 h 481"/>
              <a:gd name="T104" fmla="*/ 82615 w 196"/>
              <a:gd name="T105" fmla="*/ 305949 h 481"/>
              <a:gd name="T106" fmla="*/ 139068 w 196"/>
              <a:gd name="T107" fmla="*/ 307434 h 481"/>
              <a:gd name="T108" fmla="*/ 199652 w 196"/>
              <a:gd name="T109" fmla="*/ 277730 h 481"/>
              <a:gd name="T110" fmla="*/ 247844 w 196"/>
              <a:gd name="T111" fmla="*/ 221293 h 481"/>
              <a:gd name="T112" fmla="*/ 268498 w 196"/>
              <a:gd name="T113" fmla="*/ 151489 h 481"/>
              <a:gd name="T114" fmla="*/ 247844 w 196"/>
              <a:gd name="T115" fmla="*/ 84656 h 481"/>
              <a:gd name="T116" fmla="*/ 199652 w 196"/>
              <a:gd name="T117" fmla="*/ 31189 h 481"/>
              <a:gd name="T118" fmla="*/ 137691 w 196"/>
              <a:gd name="T119" fmla="*/ 2970 h 4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1">
                <a:moveTo>
                  <a:pt x="86" y="480"/>
                </a:moveTo>
                <a:lnTo>
                  <a:pt x="99" y="478"/>
                </a:lnTo>
                <a:lnTo>
                  <a:pt x="113" y="475"/>
                </a:lnTo>
                <a:lnTo>
                  <a:pt x="127" y="469"/>
                </a:lnTo>
                <a:lnTo>
                  <a:pt x="142" y="462"/>
                </a:lnTo>
                <a:lnTo>
                  <a:pt x="155" y="452"/>
                </a:lnTo>
                <a:lnTo>
                  <a:pt x="168" y="440"/>
                </a:lnTo>
                <a:lnTo>
                  <a:pt x="179" y="426"/>
                </a:lnTo>
                <a:lnTo>
                  <a:pt x="187" y="412"/>
                </a:lnTo>
                <a:lnTo>
                  <a:pt x="193" y="395"/>
                </a:lnTo>
                <a:lnTo>
                  <a:pt x="194" y="376"/>
                </a:lnTo>
                <a:lnTo>
                  <a:pt x="192" y="358"/>
                </a:lnTo>
                <a:lnTo>
                  <a:pt x="187" y="341"/>
                </a:lnTo>
                <a:lnTo>
                  <a:pt x="179" y="326"/>
                </a:lnTo>
                <a:lnTo>
                  <a:pt x="167" y="312"/>
                </a:lnTo>
                <a:lnTo>
                  <a:pt x="155" y="300"/>
                </a:lnTo>
                <a:lnTo>
                  <a:pt x="141" y="291"/>
                </a:lnTo>
                <a:lnTo>
                  <a:pt x="127" y="282"/>
                </a:lnTo>
                <a:lnTo>
                  <a:pt x="113" y="277"/>
                </a:lnTo>
                <a:lnTo>
                  <a:pt x="99" y="273"/>
                </a:lnTo>
                <a:lnTo>
                  <a:pt x="87" y="271"/>
                </a:lnTo>
                <a:lnTo>
                  <a:pt x="75" y="273"/>
                </a:lnTo>
                <a:lnTo>
                  <a:pt x="62" y="274"/>
                </a:lnTo>
                <a:lnTo>
                  <a:pt x="50" y="277"/>
                </a:lnTo>
                <a:lnTo>
                  <a:pt x="40" y="284"/>
                </a:lnTo>
                <a:lnTo>
                  <a:pt x="29" y="290"/>
                </a:lnTo>
                <a:lnTo>
                  <a:pt x="20" y="297"/>
                </a:lnTo>
                <a:lnTo>
                  <a:pt x="12" y="306"/>
                </a:lnTo>
                <a:lnTo>
                  <a:pt x="6" y="315"/>
                </a:lnTo>
                <a:lnTo>
                  <a:pt x="1" y="328"/>
                </a:lnTo>
                <a:lnTo>
                  <a:pt x="0" y="341"/>
                </a:lnTo>
                <a:lnTo>
                  <a:pt x="1" y="355"/>
                </a:lnTo>
                <a:lnTo>
                  <a:pt x="6" y="366"/>
                </a:lnTo>
                <a:lnTo>
                  <a:pt x="12" y="376"/>
                </a:lnTo>
                <a:lnTo>
                  <a:pt x="20" y="386"/>
                </a:lnTo>
                <a:lnTo>
                  <a:pt x="29" y="395"/>
                </a:lnTo>
                <a:lnTo>
                  <a:pt x="40" y="401"/>
                </a:lnTo>
                <a:lnTo>
                  <a:pt x="52" y="405"/>
                </a:lnTo>
                <a:lnTo>
                  <a:pt x="63" y="410"/>
                </a:lnTo>
                <a:lnTo>
                  <a:pt x="75" y="412"/>
                </a:lnTo>
                <a:lnTo>
                  <a:pt x="86" y="413"/>
                </a:lnTo>
                <a:lnTo>
                  <a:pt x="99" y="412"/>
                </a:lnTo>
                <a:lnTo>
                  <a:pt x="113" y="409"/>
                </a:lnTo>
                <a:lnTo>
                  <a:pt x="127" y="402"/>
                </a:lnTo>
                <a:lnTo>
                  <a:pt x="142" y="395"/>
                </a:lnTo>
                <a:lnTo>
                  <a:pt x="155" y="386"/>
                </a:lnTo>
                <a:lnTo>
                  <a:pt x="168" y="373"/>
                </a:lnTo>
                <a:lnTo>
                  <a:pt x="179" y="360"/>
                </a:lnTo>
                <a:lnTo>
                  <a:pt x="187" y="344"/>
                </a:lnTo>
                <a:lnTo>
                  <a:pt x="193" y="328"/>
                </a:lnTo>
                <a:lnTo>
                  <a:pt x="194" y="309"/>
                </a:lnTo>
                <a:lnTo>
                  <a:pt x="192" y="291"/>
                </a:lnTo>
                <a:lnTo>
                  <a:pt x="187" y="274"/>
                </a:lnTo>
                <a:lnTo>
                  <a:pt x="179" y="259"/>
                </a:lnTo>
                <a:lnTo>
                  <a:pt x="167" y="245"/>
                </a:lnTo>
                <a:lnTo>
                  <a:pt x="155" y="233"/>
                </a:lnTo>
                <a:lnTo>
                  <a:pt x="141" y="224"/>
                </a:lnTo>
                <a:lnTo>
                  <a:pt x="127" y="215"/>
                </a:lnTo>
                <a:lnTo>
                  <a:pt x="113" y="210"/>
                </a:lnTo>
                <a:lnTo>
                  <a:pt x="99" y="206"/>
                </a:lnTo>
                <a:lnTo>
                  <a:pt x="87" y="204"/>
                </a:lnTo>
                <a:lnTo>
                  <a:pt x="75" y="206"/>
                </a:lnTo>
                <a:lnTo>
                  <a:pt x="62" y="207"/>
                </a:lnTo>
                <a:lnTo>
                  <a:pt x="50" y="210"/>
                </a:lnTo>
                <a:lnTo>
                  <a:pt x="40" y="216"/>
                </a:lnTo>
                <a:lnTo>
                  <a:pt x="29" y="222"/>
                </a:lnTo>
                <a:lnTo>
                  <a:pt x="20" y="230"/>
                </a:lnTo>
                <a:lnTo>
                  <a:pt x="12" y="239"/>
                </a:lnTo>
                <a:lnTo>
                  <a:pt x="6" y="248"/>
                </a:lnTo>
                <a:lnTo>
                  <a:pt x="1" y="261"/>
                </a:lnTo>
                <a:lnTo>
                  <a:pt x="0" y="274"/>
                </a:lnTo>
                <a:lnTo>
                  <a:pt x="1" y="288"/>
                </a:lnTo>
                <a:lnTo>
                  <a:pt x="6" y="299"/>
                </a:lnTo>
                <a:lnTo>
                  <a:pt x="12" y="309"/>
                </a:lnTo>
                <a:lnTo>
                  <a:pt x="20" y="318"/>
                </a:lnTo>
                <a:lnTo>
                  <a:pt x="29" y="328"/>
                </a:lnTo>
                <a:lnTo>
                  <a:pt x="40" y="334"/>
                </a:lnTo>
                <a:lnTo>
                  <a:pt x="52" y="338"/>
                </a:lnTo>
                <a:lnTo>
                  <a:pt x="63" y="343"/>
                </a:lnTo>
                <a:lnTo>
                  <a:pt x="75" y="344"/>
                </a:lnTo>
                <a:lnTo>
                  <a:pt x="86" y="346"/>
                </a:lnTo>
                <a:lnTo>
                  <a:pt x="99" y="344"/>
                </a:lnTo>
                <a:lnTo>
                  <a:pt x="113" y="341"/>
                </a:lnTo>
                <a:lnTo>
                  <a:pt x="128" y="335"/>
                </a:lnTo>
                <a:lnTo>
                  <a:pt x="142" y="328"/>
                </a:lnTo>
                <a:lnTo>
                  <a:pt x="156" y="318"/>
                </a:lnTo>
                <a:lnTo>
                  <a:pt x="168" y="306"/>
                </a:lnTo>
                <a:lnTo>
                  <a:pt x="179" y="293"/>
                </a:lnTo>
                <a:lnTo>
                  <a:pt x="187" y="277"/>
                </a:lnTo>
                <a:lnTo>
                  <a:pt x="193" y="261"/>
                </a:lnTo>
                <a:lnTo>
                  <a:pt x="194" y="242"/>
                </a:lnTo>
                <a:lnTo>
                  <a:pt x="193" y="224"/>
                </a:lnTo>
                <a:lnTo>
                  <a:pt x="187" y="207"/>
                </a:lnTo>
                <a:lnTo>
                  <a:pt x="179" y="192"/>
                </a:lnTo>
                <a:lnTo>
                  <a:pt x="168" y="178"/>
                </a:lnTo>
                <a:lnTo>
                  <a:pt x="155" y="166"/>
                </a:lnTo>
                <a:lnTo>
                  <a:pt x="141" y="157"/>
                </a:lnTo>
                <a:lnTo>
                  <a:pt x="127" y="148"/>
                </a:lnTo>
                <a:lnTo>
                  <a:pt x="113" y="143"/>
                </a:lnTo>
                <a:lnTo>
                  <a:pt x="99" y="139"/>
                </a:lnTo>
                <a:lnTo>
                  <a:pt x="87" y="137"/>
                </a:lnTo>
                <a:lnTo>
                  <a:pt x="75" y="139"/>
                </a:lnTo>
                <a:lnTo>
                  <a:pt x="63" y="140"/>
                </a:lnTo>
                <a:lnTo>
                  <a:pt x="50" y="143"/>
                </a:lnTo>
                <a:lnTo>
                  <a:pt x="40" y="149"/>
                </a:lnTo>
                <a:lnTo>
                  <a:pt x="29" y="156"/>
                </a:lnTo>
                <a:lnTo>
                  <a:pt x="20" y="163"/>
                </a:lnTo>
                <a:lnTo>
                  <a:pt x="12" y="172"/>
                </a:lnTo>
                <a:lnTo>
                  <a:pt x="6" y="181"/>
                </a:lnTo>
                <a:lnTo>
                  <a:pt x="2" y="193"/>
                </a:lnTo>
                <a:lnTo>
                  <a:pt x="0" y="207"/>
                </a:lnTo>
                <a:lnTo>
                  <a:pt x="2" y="221"/>
                </a:lnTo>
                <a:lnTo>
                  <a:pt x="6" y="232"/>
                </a:lnTo>
                <a:lnTo>
                  <a:pt x="12" y="242"/>
                </a:lnTo>
                <a:lnTo>
                  <a:pt x="20" y="251"/>
                </a:lnTo>
                <a:lnTo>
                  <a:pt x="29" y="261"/>
                </a:lnTo>
                <a:lnTo>
                  <a:pt x="40" y="267"/>
                </a:lnTo>
                <a:lnTo>
                  <a:pt x="52" y="271"/>
                </a:lnTo>
                <a:lnTo>
                  <a:pt x="63" y="276"/>
                </a:lnTo>
                <a:lnTo>
                  <a:pt x="75" y="277"/>
                </a:lnTo>
                <a:lnTo>
                  <a:pt x="87" y="279"/>
                </a:lnTo>
                <a:lnTo>
                  <a:pt x="99" y="277"/>
                </a:lnTo>
                <a:lnTo>
                  <a:pt x="113" y="274"/>
                </a:lnTo>
                <a:lnTo>
                  <a:pt x="127" y="268"/>
                </a:lnTo>
                <a:lnTo>
                  <a:pt x="141" y="259"/>
                </a:lnTo>
                <a:lnTo>
                  <a:pt x="155" y="248"/>
                </a:lnTo>
                <a:lnTo>
                  <a:pt x="167" y="236"/>
                </a:lnTo>
                <a:lnTo>
                  <a:pt x="179" y="222"/>
                </a:lnTo>
                <a:lnTo>
                  <a:pt x="187" y="207"/>
                </a:lnTo>
                <a:lnTo>
                  <a:pt x="193" y="189"/>
                </a:lnTo>
                <a:lnTo>
                  <a:pt x="194" y="171"/>
                </a:lnTo>
                <a:lnTo>
                  <a:pt x="193" y="152"/>
                </a:lnTo>
                <a:lnTo>
                  <a:pt x="187" y="136"/>
                </a:lnTo>
                <a:lnTo>
                  <a:pt x="177" y="120"/>
                </a:lnTo>
                <a:lnTo>
                  <a:pt x="167" y="108"/>
                </a:lnTo>
                <a:lnTo>
                  <a:pt x="154" y="96"/>
                </a:lnTo>
                <a:lnTo>
                  <a:pt x="140" y="85"/>
                </a:lnTo>
                <a:lnTo>
                  <a:pt x="126" y="78"/>
                </a:lnTo>
                <a:lnTo>
                  <a:pt x="111" y="71"/>
                </a:lnTo>
                <a:lnTo>
                  <a:pt x="97" y="68"/>
                </a:lnTo>
                <a:lnTo>
                  <a:pt x="86" y="67"/>
                </a:lnTo>
                <a:lnTo>
                  <a:pt x="75" y="68"/>
                </a:lnTo>
                <a:lnTo>
                  <a:pt x="63" y="71"/>
                </a:lnTo>
                <a:lnTo>
                  <a:pt x="52" y="76"/>
                </a:lnTo>
                <a:lnTo>
                  <a:pt x="41" y="82"/>
                </a:lnTo>
                <a:lnTo>
                  <a:pt x="31" y="88"/>
                </a:lnTo>
                <a:lnTo>
                  <a:pt x="20" y="97"/>
                </a:lnTo>
                <a:lnTo>
                  <a:pt x="13" y="107"/>
                </a:lnTo>
                <a:lnTo>
                  <a:pt x="6" y="116"/>
                </a:lnTo>
                <a:lnTo>
                  <a:pt x="2" y="128"/>
                </a:lnTo>
                <a:lnTo>
                  <a:pt x="1" y="139"/>
                </a:lnTo>
                <a:lnTo>
                  <a:pt x="2" y="149"/>
                </a:lnTo>
                <a:lnTo>
                  <a:pt x="5" y="160"/>
                </a:lnTo>
                <a:lnTo>
                  <a:pt x="11" y="171"/>
                </a:lnTo>
                <a:lnTo>
                  <a:pt x="18" y="180"/>
                </a:lnTo>
                <a:lnTo>
                  <a:pt x="26" y="187"/>
                </a:lnTo>
                <a:lnTo>
                  <a:pt x="36" y="195"/>
                </a:lnTo>
                <a:lnTo>
                  <a:pt x="47" y="201"/>
                </a:lnTo>
                <a:lnTo>
                  <a:pt x="60" y="206"/>
                </a:lnTo>
                <a:lnTo>
                  <a:pt x="73" y="207"/>
                </a:lnTo>
                <a:lnTo>
                  <a:pt x="86" y="209"/>
                </a:lnTo>
                <a:lnTo>
                  <a:pt x="101" y="207"/>
                </a:lnTo>
                <a:lnTo>
                  <a:pt x="115" y="203"/>
                </a:lnTo>
                <a:lnTo>
                  <a:pt x="131" y="196"/>
                </a:lnTo>
                <a:lnTo>
                  <a:pt x="145" y="187"/>
                </a:lnTo>
                <a:lnTo>
                  <a:pt x="157" y="177"/>
                </a:lnTo>
                <a:lnTo>
                  <a:pt x="170" y="163"/>
                </a:lnTo>
                <a:lnTo>
                  <a:pt x="180" y="149"/>
                </a:lnTo>
                <a:lnTo>
                  <a:pt x="188" y="134"/>
                </a:lnTo>
                <a:lnTo>
                  <a:pt x="193" y="119"/>
                </a:lnTo>
                <a:lnTo>
                  <a:pt x="195" y="102"/>
                </a:lnTo>
                <a:lnTo>
                  <a:pt x="193" y="87"/>
                </a:lnTo>
                <a:lnTo>
                  <a:pt x="188" y="71"/>
                </a:lnTo>
                <a:lnTo>
                  <a:pt x="180" y="57"/>
                </a:lnTo>
                <a:lnTo>
                  <a:pt x="170" y="43"/>
                </a:lnTo>
                <a:lnTo>
                  <a:pt x="157" y="31"/>
                </a:lnTo>
                <a:lnTo>
                  <a:pt x="145" y="21"/>
                </a:lnTo>
                <a:lnTo>
                  <a:pt x="129" y="12"/>
                </a:lnTo>
                <a:lnTo>
                  <a:pt x="115" y="6"/>
                </a:lnTo>
                <a:lnTo>
                  <a:pt x="100" y="2"/>
                </a:lnTo>
                <a:lnTo>
                  <a:pt x="85" y="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57" name="Freeform 21"/>
          <p:cNvSpPr>
            <a:spLocks/>
          </p:cNvSpPr>
          <p:nvPr/>
        </p:nvSpPr>
        <p:spPr bwMode="auto">
          <a:xfrm>
            <a:off x="3290888" y="1863725"/>
            <a:ext cx="665162" cy="292100"/>
          </a:xfrm>
          <a:custGeom>
            <a:avLst/>
            <a:gdLst>
              <a:gd name="T0" fmla="*/ 656882 w 482"/>
              <a:gd name="T1" fmla="*/ 123068 h 197"/>
              <a:gd name="T2" fmla="*/ 625142 w 482"/>
              <a:gd name="T3" fmla="*/ 59310 h 197"/>
              <a:gd name="T4" fmla="*/ 568562 w 482"/>
              <a:gd name="T5" fmla="*/ 11862 h 197"/>
              <a:gd name="T6" fmla="*/ 495421 w 482"/>
              <a:gd name="T7" fmla="*/ 5931 h 197"/>
              <a:gd name="T8" fmla="*/ 431941 w 482"/>
              <a:gd name="T9" fmla="*/ 41517 h 197"/>
              <a:gd name="T10" fmla="*/ 390541 w 482"/>
              <a:gd name="T11" fmla="*/ 100826 h 197"/>
              <a:gd name="T12" fmla="*/ 375361 w 482"/>
              <a:gd name="T13" fmla="*/ 161619 h 197"/>
              <a:gd name="T14" fmla="*/ 383641 w 482"/>
              <a:gd name="T15" fmla="*/ 214997 h 197"/>
              <a:gd name="T16" fmla="*/ 411241 w 482"/>
              <a:gd name="T17" fmla="*/ 260962 h 197"/>
              <a:gd name="T18" fmla="*/ 452641 w 482"/>
              <a:gd name="T19" fmla="*/ 289135 h 197"/>
              <a:gd name="T20" fmla="*/ 505082 w 482"/>
              <a:gd name="T21" fmla="*/ 281721 h 197"/>
              <a:gd name="T22" fmla="*/ 546482 w 482"/>
              <a:gd name="T23" fmla="*/ 246135 h 197"/>
              <a:gd name="T24" fmla="*/ 567182 w 482"/>
              <a:gd name="T25" fmla="*/ 195722 h 197"/>
              <a:gd name="T26" fmla="*/ 568562 w 482"/>
              <a:gd name="T27" fmla="*/ 143826 h 197"/>
              <a:gd name="T28" fmla="*/ 546482 w 482"/>
              <a:gd name="T29" fmla="*/ 78585 h 197"/>
              <a:gd name="T30" fmla="*/ 496801 w 482"/>
              <a:gd name="T31" fmla="*/ 25207 h 197"/>
              <a:gd name="T32" fmla="*/ 427801 w 482"/>
              <a:gd name="T33" fmla="*/ 1483 h 197"/>
              <a:gd name="T34" fmla="*/ 358801 w 482"/>
              <a:gd name="T35" fmla="*/ 25207 h 197"/>
              <a:gd name="T36" fmla="*/ 309121 w 482"/>
              <a:gd name="T37" fmla="*/ 80068 h 197"/>
              <a:gd name="T38" fmla="*/ 284281 w 482"/>
              <a:gd name="T39" fmla="*/ 143826 h 197"/>
              <a:gd name="T40" fmla="*/ 287041 w 482"/>
              <a:gd name="T41" fmla="*/ 197205 h 197"/>
              <a:gd name="T42" fmla="*/ 307741 w 482"/>
              <a:gd name="T43" fmla="*/ 246135 h 197"/>
              <a:gd name="T44" fmla="*/ 343621 w 482"/>
              <a:gd name="T45" fmla="*/ 281721 h 197"/>
              <a:gd name="T46" fmla="*/ 398821 w 482"/>
              <a:gd name="T47" fmla="*/ 289135 h 197"/>
              <a:gd name="T48" fmla="*/ 440221 w 482"/>
              <a:gd name="T49" fmla="*/ 260962 h 197"/>
              <a:gd name="T50" fmla="*/ 467821 w 482"/>
              <a:gd name="T51" fmla="*/ 213515 h 197"/>
              <a:gd name="T52" fmla="*/ 478861 w 482"/>
              <a:gd name="T53" fmla="*/ 163102 h 197"/>
              <a:gd name="T54" fmla="*/ 463681 w 482"/>
              <a:gd name="T55" fmla="*/ 99344 h 197"/>
              <a:gd name="T56" fmla="*/ 423661 w 482"/>
              <a:gd name="T57" fmla="*/ 40034 h 197"/>
              <a:gd name="T58" fmla="*/ 360181 w 482"/>
              <a:gd name="T59" fmla="*/ 2965 h 197"/>
              <a:gd name="T60" fmla="*/ 287041 w 482"/>
              <a:gd name="T61" fmla="*/ 11862 h 197"/>
              <a:gd name="T62" fmla="*/ 230461 w 482"/>
              <a:gd name="T63" fmla="*/ 59310 h 197"/>
              <a:gd name="T64" fmla="*/ 198721 w 482"/>
              <a:gd name="T65" fmla="*/ 123068 h 197"/>
              <a:gd name="T66" fmla="*/ 191821 w 482"/>
              <a:gd name="T67" fmla="*/ 177929 h 197"/>
              <a:gd name="T68" fmla="*/ 207001 w 482"/>
              <a:gd name="T69" fmla="*/ 231308 h 197"/>
              <a:gd name="T70" fmla="*/ 238741 w 482"/>
              <a:gd name="T71" fmla="*/ 272824 h 197"/>
              <a:gd name="T72" fmla="*/ 287041 w 482"/>
              <a:gd name="T73" fmla="*/ 290617 h 197"/>
              <a:gd name="T74" fmla="*/ 335341 w 482"/>
              <a:gd name="T75" fmla="*/ 272824 h 197"/>
              <a:gd name="T76" fmla="*/ 368461 w 482"/>
              <a:gd name="T77" fmla="*/ 231308 h 197"/>
              <a:gd name="T78" fmla="*/ 383641 w 482"/>
              <a:gd name="T79" fmla="*/ 177929 h 197"/>
              <a:gd name="T80" fmla="*/ 379501 w 482"/>
              <a:gd name="T81" fmla="*/ 123068 h 197"/>
              <a:gd name="T82" fmla="*/ 343621 w 482"/>
              <a:gd name="T83" fmla="*/ 59310 h 197"/>
              <a:gd name="T84" fmla="*/ 287041 w 482"/>
              <a:gd name="T85" fmla="*/ 11862 h 197"/>
              <a:gd name="T86" fmla="*/ 211141 w 482"/>
              <a:gd name="T87" fmla="*/ 2965 h 197"/>
              <a:gd name="T88" fmla="*/ 149040 w 482"/>
              <a:gd name="T89" fmla="*/ 41517 h 197"/>
              <a:gd name="T90" fmla="*/ 107640 w 482"/>
              <a:gd name="T91" fmla="*/ 103792 h 197"/>
              <a:gd name="T92" fmla="*/ 92460 w 482"/>
              <a:gd name="T93" fmla="*/ 163102 h 197"/>
              <a:gd name="T94" fmla="*/ 104880 w 482"/>
              <a:gd name="T95" fmla="*/ 213515 h 197"/>
              <a:gd name="T96" fmla="*/ 135240 w 482"/>
              <a:gd name="T97" fmla="*/ 260962 h 197"/>
              <a:gd name="T98" fmla="*/ 176641 w 482"/>
              <a:gd name="T99" fmla="*/ 287652 h 197"/>
              <a:gd name="T100" fmla="*/ 220801 w 482"/>
              <a:gd name="T101" fmla="*/ 283204 h 197"/>
              <a:gd name="T102" fmla="*/ 259441 w 482"/>
              <a:gd name="T103" fmla="*/ 252066 h 197"/>
              <a:gd name="T104" fmla="*/ 284281 w 482"/>
              <a:gd name="T105" fmla="*/ 201653 h 197"/>
              <a:gd name="T106" fmla="*/ 287041 w 482"/>
              <a:gd name="T107" fmla="*/ 139378 h 197"/>
              <a:gd name="T108" fmla="*/ 259441 w 482"/>
              <a:gd name="T109" fmla="*/ 75620 h 197"/>
              <a:gd name="T110" fmla="*/ 207001 w 482"/>
              <a:gd name="T111" fmla="*/ 22241 h 197"/>
              <a:gd name="T112" fmla="*/ 140760 w 482"/>
              <a:gd name="T113" fmla="*/ 0 h 197"/>
              <a:gd name="T114" fmla="*/ 78660 w 482"/>
              <a:gd name="T115" fmla="*/ 22241 h 197"/>
              <a:gd name="T116" fmla="*/ 28980 w 482"/>
              <a:gd name="T117" fmla="*/ 75620 h 197"/>
              <a:gd name="T118" fmla="*/ 2760 w 482"/>
              <a:gd name="T119" fmla="*/ 142343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110"/>
                </a:moveTo>
                <a:lnTo>
                  <a:pt x="479" y="97"/>
                </a:lnTo>
                <a:lnTo>
                  <a:pt x="476" y="83"/>
                </a:lnTo>
                <a:lnTo>
                  <a:pt x="470" y="68"/>
                </a:lnTo>
                <a:lnTo>
                  <a:pt x="463" y="53"/>
                </a:lnTo>
                <a:lnTo>
                  <a:pt x="453" y="40"/>
                </a:lnTo>
                <a:lnTo>
                  <a:pt x="441" y="27"/>
                </a:lnTo>
                <a:lnTo>
                  <a:pt x="427" y="17"/>
                </a:lnTo>
                <a:lnTo>
                  <a:pt x="412" y="8"/>
                </a:lnTo>
                <a:lnTo>
                  <a:pt x="396" y="2"/>
                </a:lnTo>
                <a:lnTo>
                  <a:pt x="377" y="1"/>
                </a:lnTo>
                <a:lnTo>
                  <a:pt x="359" y="4"/>
                </a:lnTo>
                <a:lnTo>
                  <a:pt x="342" y="8"/>
                </a:lnTo>
                <a:lnTo>
                  <a:pt x="327" y="17"/>
                </a:lnTo>
                <a:lnTo>
                  <a:pt x="313" y="28"/>
                </a:lnTo>
                <a:lnTo>
                  <a:pt x="301" y="40"/>
                </a:lnTo>
                <a:lnTo>
                  <a:pt x="292" y="54"/>
                </a:lnTo>
                <a:lnTo>
                  <a:pt x="283" y="68"/>
                </a:lnTo>
                <a:lnTo>
                  <a:pt x="278" y="83"/>
                </a:lnTo>
                <a:lnTo>
                  <a:pt x="273" y="97"/>
                </a:lnTo>
                <a:lnTo>
                  <a:pt x="272" y="109"/>
                </a:lnTo>
                <a:lnTo>
                  <a:pt x="273" y="120"/>
                </a:lnTo>
                <a:lnTo>
                  <a:pt x="275" y="133"/>
                </a:lnTo>
                <a:lnTo>
                  <a:pt x="278" y="145"/>
                </a:lnTo>
                <a:lnTo>
                  <a:pt x="284" y="156"/>
                </a:lnTo>
                <a:lnTo>
                  <a:pt x="290" y="166"/>
                </a:lnTo>
                <a:lnTo>
                  <a:pt x="298" y="176"/>
                </a:lnTo>
                <a:lnTo>
                  <a:pt x="307" y="184"/>
                </a:lnTo>
                <a:lnTo>
                  <a:pt x="316" y="190"/>
                </a:lnTo>
                <a:lnTo>
                  <a:pt x="328" y="195"/>
                </a:lnTo>
                <a:lnTo>
                  <a:pt x="342" y="196"/>
                </a:lnTo>
                <a:lnTo>
                  <a:pt x="356" y="195"/>
                </a:lnTo>
                <a:lnTo>
                  <a:pt x="366" y="190"/>
                </a:lnTo>
                <a:lnTo>
                  <a:pt x="377" y="184"/>
                </a:lnTo>
                <a:lnTo>
                  <a:pt x="386" y="176"/>
                </a:lnTo>
                <a:lnTo>
                  <a:pt x="396" y="166"/>
                </a:lnTo>
                <a:lnTo>
                  <a:pt x="402" y="156"/>
                </a:lnTo>
                <a:lnTo>
                  <a:pt x="406" y="144"/>
                </a:lnTo>
                <a:lnTo>
                  <a:pt x="411" y="132"/>
                </a:lnTo>
                <a:lnTo>
                  <a:pt x="412" y="120"/>
                </a:lnTo>
                <a:lnTo>
                  <a:pt x="414" y="110"/>
                </a:lnTo>
                <a:lnTo>
                  <a:pt x="412" y="97"/>
                </a:lnTo>
                <a:lnTo>
                  <a:pt x="409" y="83"/>
                </a:lnTo>
                <a:lnTo>
                  <a:pt x="403" y="68"/>
                </a:lnTo>
                <a:lnTo>
                  <a:pt x="396" y="53"/>
                </a:lnTo>
                <a:lnTo>
                  <a:pt x="386" y="40"/>
                </a:lnTo>
                <a:lnTo>
                  <a:pt x="374" y="27"/>
                </a:lnTo>
                <a:lnTo>
                  <a:pt x="360" y="17"/>
                </a:lnTo>
                <a:lnTo>
                  <a:pt x="345" y="8"/>
                </a:lnTo>
                <a:lnTo>
                  <a:pt x="328" y="2"/>
                </a:lnTo>
                <a:lnTo>
                  <a:pt x="310" y="1"/>
                </a:lnTo>
                <a:lnTo>
                  <a:pt x="292" y="4"/>
                </a:lnTo>
                <a:lnTo>
                  <a:pt x="275" y="8"/>
                </a:lnTo>
                <a:lnTo>
                  <a:pt x="260" y="17"/>
                </a:lnTo>
                <a:lnTo>
                  <a:pt x="246" y="28"/>
                </a:lnTo>
                <a:lnTo>
                  <a:pt x="234" y="40"/>
                </a:lnTo>
                <a:lnTo>
                  <a:pt x="224" y="54"/>
                </a:lnTo>
                <a:lnTo>
                  <a:pt x="215" y="68"/>
                </a:lnTo>
                <a:lnTo>
                  <a:pt x="211" y="83"/>
                </a:lnTo>
                <a:lnTo>
                  <a:pt x="206" y="97"/>
                </a:lnTo>
                <a:lnTo>
                  <a:pt x="205" y="109"/>
                </a:lnTo>
                <a:lnTo>
                  <a:pt x="206" y="120"/>
                </a:lnTo>
                <a:lnTo>
                  <a:pt x="208" y="133"/>
                </a:lnTo>
                <a:lnTo>
                  <a:pt x="211" y="145"/>
                </a:lnTo>
                <a:lnTo>
                  <a:pt x="217" y="156"/>
                </a:lnTo>
                <a:lnTo>
                  <a:pt x="223" y="166"/>
                </a:lnTo>
                <a:lnTo>
                  <a:pt x="231" y="176"/>
                </a:lnTo>
                <a:lnTo>
                  <a:pt x="240" y="184"/>
                </a:lnTo>
                <a:lnTo>
                  <a:pt x="249" y="190"/>
                </a:lnTo>
                <a:lnTo>
                  <a:pt x="261" y="195"/>
                </a:lnTo>
                <a:lnTo>
                  <a:pt x="275" y="196"/>
                </a:lnTo>
                <a:lnTo>
                  <a:pt x="289" y="195"/>
                </a:lnTo>
                <a:lnTo>
                  <a:pt x="299" y="190"/>
                </a:lnTo>
                <a:lnTo>
                  <a:pt x="310" y="184"/>
                </a:lnTo>
                <a:lnTo>
                  <a:pt x="319" y="176"/>
                </a:lnTo>
                <a:lnTo>
                  <a:pt x="328" y="166"/>
                </a:lnTo>
                <a:lnTo>
                  <a:pt x="334" y="156"/>
                </a:lnTo>
                <a:lnTo>
                  <a:pt x="339" y="144"/>
                </a:lnTo>
                <a:lnTo>
                  <a:pt x="344" y="132"/>
                </a:lnTo>
                <a:lnTo>
                  <a:pt x="345" y="120"/>
                </a:lnTo>
                <a:lnTo>
                  <a:pt x="347" y="110"/>
                </a:lnTo>
                <a:lnTo>
                  <a:pt x="345" y="97"/>
                </a:lnTo>
                <a:lnTo>
                  <a:pt x="342" y="83"/>
                </a:lnTo>
                <a:lnTo>
                  <a:pt x="336" y="67"/>
                </a:lnTo>
                <a:lnTo>
                  <a:pt x="328" y="53"/>
                </a:lnTo>
                <a:lnTo>
                  <a:pt x="319" y="39"/>
                </a:lnTo>
                <a:lnTo>
                  <a:pt x="307" y="27"/>
                </a:lnTo>
                <a:lnTo>
                  <a:pt x="293" y="17"/>
                </a:lnTo>
                <a:lnTo>
                  <a:pt x="278" y="8"/>
                </a:lnTo>
                <a:lnTo>
                  <a:pt x="261" y="2"/>
                </a:lnTo>
                <a:lnTo>
                  <a:pt x="243" y="1"/>
                </a:lnTo>
                <a:lnTo>
                  <a:pt x="224" y="2"/>
                </a:lnTo>
                <a:lnTo>
                  <a:pt x="208" y="8"/>
                </a:lnTo>
                <a:lnTo>
                  <a:pt x="192" y="17"/>
                </a:lnTo>
                <a:lnTo>
                  <a:pt x="179" y="27"/>
                </a:lnTo>
                <a:lnTo>
                  <a:pt x="167" y="40"/>
                </a:lnTo>
                <a:lnTo>
                  <a:pt x="157" y="54"/>
                </a:lnTo>
                <a:lnTo>
                  <a:pt x="148" y="68"/>
                </a:lnTo>
                <a:lnTo>
                  <a:pt x="144" y="83"/>
                </a:lnTo>
                <a:lnTo>
                  <a:pt x="139" y="97"/>
                </a:lnTo>
                <a:lnTo>
                  <a:pt x="137" y="109"/>
                </a:lnTo>
                <a:lnTo>
                  <a:pt x="139" y="120"/>
                </a:lnTo>
                <a:lnTo>
                  <a:pt x="141" y="132"/>
                </a:lnTo>
                <a:lnTo>
                  <a:pt x="144" y="145"/>
                </a:lnTo>
                <a:lnTo>
                  <a:pt x="150" y="156"/>
                </a:lnTo>
                <a:lnTo>
                  <a:pt x="156" y="166"/>
                </a:lnTo>
                <a:lnTo>
                  <a:pt x="164" y="176"/>
                </a:lnTo>
                <a:lnTo>
                  <a:pt x="173" y="184"/>
                </a:lnTo>
                <a:lnTo>
                  <a:pt x="182" y="190"/>
                </a:lnTo>
                <a:lnTo>
                  <a:pt x="194" y="194"/>
                </a:lnTo>
                <a:lnTo>
                  <a:pt x="208" y="196"/>
                </a:lnTo>
                <a:lnTo>
                  <a:pt x="221" y="194"/>
                </a:lnTo>
                <a:lnTo>
                  <a:pt x="232" y="190"/>
                </a:lnTo>
                <a:lnTo>
                  <a:pt x="243" y="184"/>
                </a:lnTo>
                <a:lnTo>
                  <a:pt x="252" y="176"/>
                </a:lnTo>
                <a:lnTo>
                  <a:pt x="261" y="166"/>
                </a:lnTo>
                <a:lnTo>
                  <a:pt x="267" y="156"/>
                </a:lnTo>
                <a:lnTo>
                  <a:pt x="272" y="144"/>
                </a:lnTo>
                <a:lnTo>
                  <a:pt x="276" y="132"/>
                </a:lnTo>
                <a:lnTo>
                  <a:pt x="278" y="120"/>
                </a:lnTo>
                <a:lnTo>
                  <a:pt x="280" y="109"/>
                </a:lnTo>
                <a:lnTo>
                  <a:pt x="278" y="97"/>
                </a:lnTo>
                <a:lnTo>
                  <a:pt x="275" y="83"/>
                </a:lnTo>
                <a:lnTo>
                  <a:pt x="269" y="68"/>
                </a:lnTo>
                <a:lnTo>
                  <a:pt x="260" y="54"/>
                </a:lnTo>
                <a:lnTo>
                  <a:pt x="249" y="40"/>
                </a:lnTo>
                <a:lnTo>
                  <a:pt x="237" y="28"/>
                </a:lnTo>
                <a:lnTo>
                  <a:pt x="223" y="17"/>
                </a:lnTo>
                <a:lnTo>
                  <a:pt x="208" y="8"/>
                </a:lnTo>
                <a:lnTo>
                  <a:pt x="189" y="2"/>
                </a:lnTo>
                <a:lnTo>
                  <a:pt x="171" y="1"/>
                </a:lnTo>
                <a:lnTo>
                  <a:pt x="153" y="2"/>
                </a:lnTo>
                <a:lnTo>
                  <a:pt x="136" y="8"/>
                </a:lnTo>
                <a:lnTo>
                  <a:pt x="121" y="18"/>
                </a:lnTo>
                <a:lnTo>
                  <a:pt x="108" y="28"/>
                </a:lnTo>
                <a:lnTo>
                  <a:pt x="96" y="41"/>
                </a:lnTo>
                <a:lnTo>
                  <a:pt x="85" y="55"/>
                </a:lnTo>
                <a:lnTo>
                  <a:pt x="78" y="70"/>
                </a:lnTo>
                <a:lnTo>
                  <a:pt x="72" y="84"/>
                </a:lnTo>
                <a:lnTo>
                  <a:pt x="69" y="98"/>
                </a:lnTo>
                <a:lnTo>
                  <a:pt x="67" y="110"/>
                </a:lnTo>
                <a:lnTo>
                  <a:pt x="69" y="120"/>
                </a:lnTo>
                <a:lnTo>
                  <a:pt x="72" y="132"/>
                </a:lnTo>
                <a:lnTo>
                  <a:pt x="76" y="144"/>
                </a:lnTo>
                <a:lnTo>
                  <a:pt x="82" y="155"/>
                </a:lnTo>
                <a:lnTo>
                  <a:pt x="88" y="165"/>
                </a:lnTo>
                <a:lnTo>
                  <a:pt x="98" y="176"/>
                </a:lnTo>
                <a:lnTo>
                  <a:pt x="107" y="183"/>
                </a:lnTo>
                <a:lnTo>
                  <a:pt x="116" y="190"/>
                </a:lnTo>
                <a:lnTo>
                  <a:pt x="128" y="194"/>
                </a:lnTo>
                <a:lnTo>
                  <a:pt x="139" y="195"/>
                </a:lnTo>
                <a:lnTo>
                  <a:pt x="150" y="194"/>
                </a:lnTo>
                <a:lnTo>
                  <a:pt x="160" y="191"/>
                </a:lnTo>
                <a:lnTo>
                  <a:pt x="171" y="185"/>
                </a:lnTo>
                <a:lnTo>
                  <a:pt x="180" y="178"/>
                </a:lnTo>
                <a:lnTo>
                  <a:pt x="188" y="170"/>
                </a:lnTo>
                <a:lnTo>
                  <a:pt x="195" y="159"/>
                </a:lnTo>
                <a:lnTo>
                  <a:pt x="201" y="149"/>
                </a:lnTo>
                <a:lnTo>
                  <a:pt x="206" y="136"/>
                </a:lnTo>
                <a:lnTo>
                  <a:pt x="208" y="123"/>
                </a:lnTo>
                <a:lnTo>
                  <a:pt x="209" y="110"/>
                </a:lnTo>
                <a:lnTo>
                  <a:pt x="208" y="94"/>
                </a:lnTo>
                <a:lnTo>
                  <a:pt x="203" y="80"/>
                </a:lnTo>
                <a:lnTo>
                  <a:pt x="197" y="65"/>
                </a:lnTo>
                <a:lnTo>
                  <a:pt x="188" y="51"/>
                </a:lnTo>
                <a:lnTo>
                  <a:pt x="177" y="38"/>
                </a:lnTo>
                <a:lnTo>
                  <a:pt x="164" y="25"/>
                </a:lnTo>
                <a:lnTo>
                  <a:pt x="150" y="15"/>
                </a:lnTo>
                <a:lnTo>
                  <a:pt x="134" y="7"/>
                </a:lnTo>
                <a:lnTo>
                  <a:pt x="119" y="2"/>
                </a:lnTo>
                <a:lnTo>
                  <a:pt x="102" y="0"/>
                </a:lnTo>
                <a:lnTo>
                  <a:pt x="87" y="2"/>
                </a:lnTo>
                <a:lnTo>
                  <a:pt x="72" y="7"/>
                </a:lnTo>
                <a:lnTo>
                  <a:pt x="57" y="15"/>
                </a:lnTo>
                <a:lnTo>
                  <a:pt x="43" y="25"/>
                </a:lnTo>
                <a:lnTo>
                  <a:pt x="31" y="38"/>
                </a:lnTo>
                <a:lnTo>
                  <a:pt x="21" y="51"/>
                </a:lnTo>
                <a:lnTo>
                  <a:pt x="12" y="66"/>
                </a:lnTo>
                <a:lnTo>
                  <a:pt x="6" y="80"/>
                </a:lnTo>
                <a:lnTo>
                  <a:pt x="2" y="96"/>
                </a:lnTo>
                <a:lnTo>
                  <a:pt x="0" y="11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58" name="Line 22"/>
          <p:cNvSpPr>
            <a:spLocks noChangeShapeType="1"/>
          </p:cNvSpPr>
          <p:nvPr/>
        </p:nvSpPr>
        <p:spPr bwMode="auto">
          <a:xfrm flipV="1">
            <a:off x="3038475" y="1752600"/>
            <a:ext cx="0" cy="544513"/>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59" name="Line 23"/>
          <p:cNvSpPr>
            <a:spLocks noChangeShapeType="1"/>
          </p:cNvSpPr>
          <p:nvPr/>
        </p:nvSpPr>
        <p:spPr bwMode="auto">
          <a:xfrm>
            <a:off x="2809875" y="2025650"/>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60" name="Oval 24"/>
          <p:cNvSpPr>
            <a:spLocks noChangeArrowheads="1"/>
          </p:cNvSpPr>
          <p:nvPr/>
        </p:nvSpPr>
        <p:spPr bwMode="auto">
          <a:xfrm>
            <a:off x="2974975" y="1957388"/>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61" name="Freeform 25"/>
          <p:cNvSpPr>
            <a:spLocks/>
          </p:cNvSpPr>
          <p:nvPr/>
        </p:nvSpPr>
        <p:spPr bwMode="auto">
          <a:xfrm>
            <a:off x="2149475" y="1863725"/>
            <a:ext cx="665163" cy="292100"/>
          </a:xfrm>
          <a:custGeom>
            <a:avLst/>
            <a:gdLst>
              <a:gd name="T0" fmla="*/ 656883 w 482"/>
              <a:gd name="T1" fmla="*/ 123068 h 197"/>
              <a:gd name="T2" fmla="*/ 625143 w 482"/>
              <a:gd name="T3" fmla="*/ 59310 h 197"/>
              <a:gd name="T4" fmla="*/ 568563 w 482"/>
              <a:gd name="T5" fmla="*/ 11862 h 197"/>
              <a:gd name="T6" fmla="*/ 495422 w 482"/>
              <a:gd name="T7" fmla="*/ 5931 h 197"/>
              <a:gd name="T8" fmla="*/ 431942 w 482"/>
              <a:gd name="T9" fmla="*/ 41517 h 197"/>
              <a:gd name="T10" fmla="*/ 390542 w 482"/>
              <a:gd name="T11" fmla="*/ 100826 h 197"/>
              <a:gd name="T12" fmla="*/ 375362 w 482"/>
              <a:gd name="T13" fmla="*/ 161619 h 197"/>
              <a:gd name="T14" fmla="*/ 383642 w 482"/>
              <a:gd name="T15" fmla="*/ 214997 h 197"/>
              <a:gd name="T16" fmla="*/ 411242 w 482"/>
              <a:gd name="T17" fmla="*/ 260962 h 197"/>
              <a:gd name="T18" fmla="*/ 452642 w 482"/>
              <a:gd name="T19" fmla="*/ 289135 h 197"/>
              <a:gd name="T20" fmla="*/ 505082 w 482"/>
              <a:gd name="T21" fmla="*/ 281721 h 197"/>
              <a:gd name="T22" fmla="*/ 546482 w 482"/>
              <a:gd name="T23" fmla="*/ 246135 h 197"/>
              <a:gd name="T24" fmla="*/ 567183 w 482"/>
              <a:gd name="T25" fmla="*/ 195722 h 197"/>
              <a:gd name="T26" fmla="*/ 568563 w 482"/>
              <a:gd name="T27" fmla="*/ 143826 h 197"/>
              <a:gd name="T28" fmla="*/ 546482 w 482"/>
              <a:gd name="T29" fmla="*/ 78585 h 197"/>
              <a:gd name="T30" fmla="*/ 496802 w 482"/>
              <a:gd name="T31" fmla="*/ 25207 h 197"/>
              <a:gd name="T32" fmla="*/ 427802 w 482"/>
              <a:gd name="T33" fmla="*/ 1483 h 197"/>
              <a:gd name="T34" fmla="*/ 358802 w 482"/>
              <a:gd name="T35" fmla="*/ 25207 h 197"/>
              <a:gd name="T36" fmla="*/ 309121 w 482"/>
              <a:gd name="T37" fmla="*/ 80068 h 197"/>
              <a:gd name="T38" fmla="*/ 284281 w 482"/>
              <a:gd name="T39" fmla="*/ 143826 h 197"/>
              <a:gd name="T40" fmla="*/ 287041 w 482"/>
              <a:gd name="T41" fmla="*/ 197205 h 197"/>
              <a:gd name="T42" fmla="*/ 307741 w 482"/>
              <a:gd name="T43" fmla="*/ 246135 h 197"/>
              <a:gd name="T44" fmla="*/ 343622 w 482"/>
              <a:gd name="T45" fmla="*/ 281721 h 197"/>
              <a:gd name="T46" fmla="*/ 398822 w 482"/>
              <a:gd name="T47" fmla="*/ 289135 h 197"/>
              <a:gd name="T48" fmla="*/ 440222 w 482"/>
              <a:gd name="T49" fmla="*/ 260962 h 197"/>
              <a:gd name="T50" fmla="*/ 467822 w 482"/>
              <a:gd name="T51" fmla="*/ 213515 h 197"/>
              <a:gd name="T52" fmla="*/ 478862 w 482"/>
              <a:gd name="T53" fmla="*/ 163102 h 197"/>
              <a:gd name="T54" fmla="*/ 463682 w 482"/>
              <a:gd name="T55" fmla="*/ 99344 h 197"/>
              <a:gd name="T56" fmla="*/ 423662 w 482"/>
              <a:gd name="T57" fmla="*/ 40034 h 197"/>
              <a:gd name="T58" fmla="*/ 360182 w 482"/>
              <a:gd name="T59" fmla="*/ 2965 h 197"/>
              <a:gd name="T60" fmla="*/ 287041 w 482"/>
              <a:gd name="T61" fmla="*/ 11862 h 197"/>
              <a:gd name="T62" fmla="*/ 230461 w 482"/>
              <a:gd name="T63" fmla="*/ 59310 h 197"/>
              <a:gd name="T64" fmla="*/ 198721 w 482"/>
              <a:gd name="T65" fmla="*/ 123068 h 197"/>
              <a:gd name="T66" fmla="*/ 191821 w 482"/>
              <a:gd name="T67" fmla="*/ 177929 h 197"/>
              <a:gd name="T68" fmla="*/ 207001 w 482"/>
              <a:gd name="T69" fmla="*/ 231308 h 197"/>
              <a:gd name="T70" fmla="*/ 238741 w 482"/>
              <a:gd name="T71" fmla="*/ 272824 h 197"/>
              <a:gd name="T72" fmla="*/ 287041 w 482"/>
              <a:gd name="T73" fmla="*/ 290617 h 197"/>
              <a:gd name="T74" fmla="*/ 335342 w 482"/>
              <a:gd name="T75" fmla="*/ 272824 h 197"/>
              <a:gd name="T76" fmla="*/ 368462 w 482"/>
              <a:gd name="T77" fmla="*/ 231308 h 197"/>
              <a:gd name="T78" fmla="*/ 383642 w 482"/>
              <a:gd name="T79" fmla="*/ 177929 h 197"/>
              <a:gd name="T80" fmla="*/ 379502 w 482"/>
              <a:gd name="T81" fmla="*/ 123068 h 197"/>
              <a:gd name="T82" fmla="*/ 343622 w 482"/>
              <a:gd name="T83" fmla="*/ 59310 h 197"/>
              <a:gd name="T84" fmla="*/ 287041 w 482"/>
              <a:gd name="T85" fmla="*/ 11862 h 197"/>
              <a:gd name="T86" fmla="*/ 211141 w 482"/>
              <a:gd name="T87" fmla="*/ 2965 h 197"/>
              <a:gd name="T88" fmla="*/ 149041 w 482"/>
              <a:gd name="T89" fmla="*/ 41517 h 197"/>
              <a:gd name="T90" fmla="*/ 107640 w 482"/>
              <a:gd name="T91" fmla="*/ 103792 h 197"/>
              <a:gd name="T92" fmla="*/ 92460 w 482"/>
              <a:gd name="T93" fmla="*/ 163102 h 197"/>
              <a:gd name="T94" fmla="*/ 104880 w 482"/>
              <a:gd name="T95" fmla="*/ 213515 h 197"/>
              <a:gd name="T96" fmla="*/ 135241 w 482"/>
              <a:gd name="T97" fmla="*/ 260962 h 197"/>
              <a:gd name="T98" fmla="*/ 176641 w 482"/>
              <a:gd name="T99" fmla="*/ 287652 h 197"/>
              <a:gd name="T100" fmla="*/ 220801 w 482"/>
              <a:gd name="T101" fmla="*/ 283204 h 197"/>
              <a:gd name="T102" fmla="*/ 259441 w 482"/>
              <a:gd name="T103" fmla="*/ 252066 h 197"/>
              <a:gd name="T104" fmla="*/ 284281 w 482"/>
              <a:gd name="T105" fmla="*/ 201653 h 197"/>
              <a:gd name="T106" fmla="*/ 287041 w 482"/>
              <a:gd name="T107" fmla="*/ 139378 h 197"/>
              <a:gd name="T108" fmla="*/ 259441 w 482"/>
              <a:gd name="T109" fmla="*/ 75620 h 197"/>
              <a:gd name="T110" fmla="*/ 207001 w 482"/>
              <a:gd name="T111" fmla="*/ 22241 h 197"/>
              <a:gd name="T112" fmla="*/ 140761 w 482"/>
              <a:gd name="T113" fmla="*/ 0 h 197"/>
              <a:gd name="T114" fmla="*/ 78660 w 482"/>
              <a:gd name="T115" fmla="*/ 22241 h 197"/>
              <a:gd name="T116" fmla="*/ 28980 w 482"/>
              <a:gd name="T117" fmla="*/ 75620 h 197"/>
              <a:gd name="T118" fmla="*/ 2760 w 482"/>
              <a:gd name="T119" fmla="*/ 142343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110"/>
                </a:moveTo>
                <a:lnTo>
                  <a:pt x="479" y="97"/>
                </a:lnTo>
                <a:lnTo>
                  <a:pt x="476" y="83"/>
                </a:lnTo>
                <a:lnTo>
                  <a:pt x="470" y="68"/>
                </a:lnTo>
                <a:lnTo>
                  <a:pt x="463" y="53"/>
                </a:lnTo>
                <a:lnTo>
                  <a:pt x="453" y="40"/>
                </a:lnTo>
                <a:lnTo>
                  <a:pt x="441" y="27"/>
                </a:lnTo>
                <a:lnTo>
                  <a:pt x="427" y="17"/>
                </a:lnTo>
                <a:lnTo>
                  <a:pt x="412" y="8"/>
                </a:lnTo>
                <a:lnTo>
                  <a:pt x="396" y="2"/>
                </a:lnTo>
                <a:lnTo>
                  <a:pt x="377" y="1"/>
                </a:lnTo>
                <a:lnTo>
                  <a:pt x="359" y="4"/>
                </a:lnTo>
                <a:lnTo>
                  <a:pt x="342" y="8"/>
                </a:lnTo>
                <a:lnTo>
                  <a:pt x="327" y="17"/>
                </a:lnTo>
                <a:lnTo>
                  <a:pt x="313" y="28"/>
                </a:lnTo>
                <a:lnTo>
                  <a:pt x="301" y="40"/>
                </a:lnTo>
                <a:lnTo>
                  <a:pt x="292" y="54"/>
                </a:lnTo>
                <a:lnTo>
                  <a:pt x="283" y="68"/>
                </a:lnTo>
                <a:lnTo>
                  <a:pt x="278" y="83"/>
                </a:lnTo>
                <a:lnTo>
                  <a:pt x="273" y="97"/>
                </a:lnTo>
                <a:lnTo>
                  <a:pt x="272" y="109"/>
                </a:lnTo>
                <a:lnTo>
                  <a:pt x="273" y="120"/>
                </a:lnTo>
                <a:lnTo>
                  <a:pt x="275" y="133"/>
                </a:lnTo>
                <a:lnTo>
                  <a:pt x="278" y="145"/>
                </a:lnTo>
                <a:lnTo>
                  <a:pt x="284" y="156"/>
                </a:lnTo>
                <a:lnTo>
                  <a:pt x="290" y="166"/>
                </a:lnTo>
                <a:lnTo>
                  <a:pt x="298" y="176"/>
                </a:lnTo>
                <a:lnTo>
                  <a:pt x="307" y="184"/>
                </a:lnTo>
                <a:lnTo>
                  <a:pt x="316" y="190"/>
                </a:lnTo>
                <a:lnTo>
                  <a:pt x="328" y="195"/>
                </a:lnTo>
                <a:lnTo>
                  <a:pt x="342" y="196"/>
                </a:lnTo>
                <a:lnTo>
                  <a:pt x="356" y="195"/>
                </a:lnTo>
                <a:lnTo>
                  <a:pt x="366" y="190"/>
                </a:lnTo>
                <a:lnTo>
                  <a:pt x="377" y="184"/>
                </a:lnTo>
                <a:lnTo>
                  <a:pt x="386" y="176"/>
                </a:lnTo>
                <a:lnTo>
                  <a:pt x="396" y="166"/>
                </a:lnTo>
                <a:lnTo>
                  <a:pt x="402" y="156"/>
                </a:lnTo>
                <a:lnTo>
                  <a:pt x="406" y="144"/>
                </a:lnTo>
                <a:lnTo>
                  <a:pt x="411" y="132"/>
                </a:lnTo>
                <a:lnTo>
                  <a:pt x="412" y="120"/>
                </a:lnTo>
                <a:lnTo>
                  <a:pt x="414" y="110"/>
                </a:lnTo>
                <a:lnTo>
                  <a:pt x="412" y="97"/>
                </a:lnTo>
                <a:lnTo>
                  <a:pt x="409" y="83"/>
                </a:lnTo>
                <a:lnTo>
                  <a:pt x="403" y="68"/>
                </a:lnTo>
                <a:lnTo>
                  <a:pt x="396" y="53"/>
                </a:lnTo>
                <a:lnTo>
                  <a:pt x="386" y="40"/>
                </a:lnTo>
                <a:lnTo>
                  <a:pt x="374" y="27"/>
                </a:lnTo>
                <a:lnTo>
                  <a:pt x="360" y="17"/>
                </a:lnTo>
                <a:lnTo>
                  <a:pt x="345" y="8"/>
                </a:lnTo>
                <a:lnTo>
                  <a:pt x="328" y="2"/>
                </a:lnTo>
                <a:lnTo>
                  <a:pt x="310" y="1"/>
                </a:lnTo>
                <a:lnTo>
                  <a:pt x="292" y="4"/>
                </a:lnTo>
                <a:lnTo>
                  <a:pt x="275" y="8"/>
                </a:lnTo>
                <a:lnTo>
                  <a:pt x="260" y="17"/>
                </a:lnTo>
                <a:lnTo>
                  <a:pt x="246" y="28"/>
                </a:lnTo>
                <a:lnTo>
                  <a:pt x="234" y="40"/>
                </a:lnTo>
                <a:lnTo>
                  <a:pt x="224" y="54"/>
                </a:lnTo>
                <a:lnTo>
                  <a:pt x="215" y="68"/>
                </a:lnTo>
                <a:lnTo>
                  <a:pt x="211" y="83"/>
                </a:lnTo>
                <a:lnTo>
                  <a:pt x="206" y="97"/>
                </a:lnTo>
                <a:lnTo>
                  <a:pt x="205" y="109"/>
                </a:lnTo>
                <a:lnTo>
                  <a:pt x="206" y="120"/>
                </a:lnTo>
                <a:lnTo>
                  <a:pt x="208" y="133"/>
                </a:lnTo>
                <a:lnTo>
                  <a:pt x="211" y="145"/>
                </a:lnTo>
                <a:lnTo>
                  <a:pt x="217" y="156"/>
                </a:lnTo>
                <a:lnTo>
                  <a:pt x="223" y="166"/>
                </a:lnTo>
                <a:lnTo>
                  <a:pt x="231" y="176"/>
                </a:lnTo>
                <a:lnTo>
                  <a:pt x="240" y="184"/>
                </a:lnTo>
                <a:lnTo>
                  <a:pt x="249" y="190"/>
                </a:lnTo>
                <a:lnTo>
                  <a:pt x="261" y="195"/>
                </a:lnTo>
                <a:lnTo>
                  <a:pt x="275" y="196"/>
                </a:lnTo>
                <a:lnTo>
                  <a:pt x="289" y="195"/>
                </a:lnTo>
                <a:lnTo>
                  <a:pt x="299" y="190"/>
                </a:lnTo>
                <a:lnTo>
                  <a:pt x="310" y="184"/>
                </a:lnTo>
                <a:lnTo>
                  <a:pt x="319" y="176"/>
                </a:lnTo>
                <a:lnTo>
                  <a:pt x="328" y="166"/>
                </a:lnTo>
                <a:lnTo>
                  <a:pt x="334" y="156"/>
                </a:lnTo>
                <a:lnTo>
                  <a:pt x="339" y="144"/>
                </a:lnTo>
                <a:lnTo>
                  <a:pt x="344" y="132"/>
                </a:lnTo>
                <a:lnTo>
                  <a:pt x="345" y="120"/>
                </a:lnTo>
                <a:lnTo>
                  <a:pt x="347" y="110"/>
                </a:lnTo>
                <a:lnTo>
                  <a:pt x="345" y="97"/>
                </a:lnTo>
                <a:lnTo>
                  <a:pt x="342" y="83"/>
                </a:lnTo>
                <a:lnTo>
                  <a:pt x="336" y="67"/>
                </a:lnTo>
                <a:lnTo>
                  <a:pt x="328" y="53"/>
                </a:lnTo>
                <a:lnTo>
                  <a:pt x="319" y="39"/>
                </a:lnTo>
                <a:lnTo>
                  <a:pt x="307" y="27"/>
                </a:lnTo>
                <a:lnTo>
                  <a:pt x="293" y="17"/>
                </a:lnTo>
                <a:lnTo>
                  <a:pt x="278" y="8"/>
                </a:lnTo>
                <a:lnTo>
                  <a:pt x="261" y="2"/>
                </a:lnTo>
                <a:lnTo>
                  <a:pt x="243" y="1"/>
                </a:lnTo>
                <a:lnTo>
                  <a:pt x="224" y="2"/>
                </a:lnTo>
                <a:lnTo>
                  <a:pt x="208" y="8"/>
                </a:lnTo>
                <a:lnTo>
                  <a:pt x="192" y="17"/>
                </a:lnTo>
                <a:lnTo>
                  <a:pt x="179" y="27"/>
                </a:lnTo>
                <a:lnTo>
                  <a:pt x="167" y="40"/>
                </a:lnTo>
                <a:lnTo>
                  <a:pt x="157" y="54"/>
                </a:lnTo>
                <a:lnTo>
                  <a:pt x="148" y="68"/>
                </a:lnTo>
                <a:lnTo>
                  <a:pt x="144" y="83"/>
                </a:lnTo>
                <a:lnTo>
                  <a:pt x="139" y="97"/>
                </a:lnTo>
                <a:lnTo>
                  <a:pt x="137" y="109"/>
                </a:lnTo>
                <a:lnTo>
                  <a:pt x="139" y="120"/>
                </a:lnTo>
                <a:lnTo>
                  <a:pt x="141" y="132"/>
                </a:lnTo>
                <a:lnTo>
                  <a:pt x="144" y="145"/>
                </a:lnTo>
                <a:lnTo>
                  <a:pt x="150" y="156"/>
                </a:lnTo>
                <a:lnTo>
                  <a:pt x="156" y="166"/>
                </a:lnTo>
                <a:lnTo>
                  <a:pt x="164" y="176"/>
                </a:lnTo>
                <a:lnTo>
                  <a:pt x="173" y="184"/>
                </a:lnTo>
                <a:lnTo>
                  <a:pt x="182" y="190"/>
                </a:lnTo>
                <a:lnTo>
                  <a:pt x="194" y="194"/>
                </a:lnTo>
                <a:lnTo>
                  <a:pt x="208" y="196"/>
                </a:lnTo>
                <a:lnTo>
                  <a:pt x="221" y="194"/>
                </a:lnTo>
                <a:lnTo>
                  <a:pt x="232" y="190"/>
                </a:lnTo>
                <a:lnTo>
                  <a:pt x="243" y="184"/>
                </a:lnTo>
                <a:lnTo>
                  <a:pt x="252" y="176"/>
                </a:lnTo>
                <a:lnTo>
                  <a:pt x="261" y="166"/>
                </a:lnTo>
                <a:lnTo>
                  <a:pt x="267" y="156"/>
                </a:lnTo>
                <a:lnTo>
                  <a:pt x="272" y="144"/>
                </a:lnTo>
                <a:lnTo>
                  <a:pt x="276" y="132"/>
                </a:lnTo>
                <a:lnTo>
                  <a:pt x="278" y="120"/>
                </a:lnTo>
                <a:lnTo>
                  <a:pt x="280" y="109"/>
                </a:lnTo>
                <a:lnTo>
                  <a:pt x="278" y="97"/>
                </a:lnTo>
                <a:lnTo>
                  <a:pt x="275" y="83"/>
                </a:lnTo>
                <a:lnTo>
                  <a:pt x="269" y="68"/>
                </a:lnTo>
                <a:lnTo>
                  <a:pt x="260" y="54"/>
                </a:lnTo>
                <a:lnTo>
                  <a:pt x="249" y="40"/>
                </a:lnTo>
                <a:lnTo>
                  <a:pt x="237" y="28"/>
                </a:lnTo>
                <a:lnTo>
                  <a:pt x="223" y="17"/>
                </a:lnTo>
                <a:lnTo>
                  <a:pt x="208" y="8"/>
                </a:lnTo>
                <a:lnTo>
                  <a:pt x="189" y="2"/>
                </a:lnTo>
                <a:lnTo>
                  <a:pt x="171" y="1"/>
                </a:lnTo>
                <a:lnTo>
                  <a:pt x="153" y="2"/>
                </a:lnTo>
                <a:lnTo>
                  <a:pt x="136" y="8"/>
                </a:lnTo>
                <a:lnTo>
                  <a:pt x="121" y="18"/>
                </a:lnTo>
                <a:lnTo>
                  <a:pt x="108" y="28"/>
                </a:lnTo>
                <a:lnTo>
                  <a:pt x="96" y="41"/>
                </a:lnTo>
                <a:lnTo>
                  <a:pt x="85" y="55"/>
                </a:lnTo>
                <a:lnTo>
                  <a:pt x="78" y="70"/>
                </a:lnTo>
                <a:lnTo>
                  <a:pt x="72" y="84"/>
                </a:lnTo>
                <a:lnTo>
                  <a:pt x="69" y="98"/>
                </a:lnTo>
                <a:lnTo>
                  <a:pt x="67" y="110"/>
                </a:lnTo>
                <a:lnTo>
                  <a:pt x="69" y="120"/>
                </a:lnTo>
                <a:lnTo>
                  <a:pt x="72" y="132"/>
                </a:lnTo>
                <a:lnTo>
                  <a:pt x="76" y="144"/>
                </a:lnTo>
                <a:lnTo>
                  <a:pt x="82" y="155"/>
                </a:lnTo>
                <a:lnTo>
                  <a:pt x="88" y="165"/>
                </a:lnTo>
                <a:lnTo>
                  <a:pt x="98" y="176"/>
                </a:lnTo>
                <a:lnTo>
                  <a:pt x="107" y="183"/>
                </a:lnTo>
                <a:lnTo>
                  <a:pt x="116" y="190"/>
                </a:lnTo>
                <a:lnTo>
                  <a:pt x="128" y="194"/>
                </a:lnTo>
                <a:lnTo>
                  <a:pt x="139" y="195"/>
                </a:lnTo>
                <a:lnTo>
                  <a:pt x="150" y="194"/>
                </a:lnTo>
                <a:lnTo>
                  <a:pt x="160" y="191"/>
                </a:lnTo>
                <a:lnTo>
                  <a:pt x="171" y="185"/>
                </a:lnTo>
                <a:lnTo>
                  <a:pt x="180" y="178"/>
                </a:lnTo>
                <a:lnTo>
                  <a:pt x="188" y="170"/>
                </a:lnTo>
                <a:lnTo>
                  <a:pt x="195" y="159"/>
                </a:lnTo>
                <a:lnTo>
                  <a:pt x="201" y="149"/>
                </a:lnTo>
                <a:lnTo>
                  <a:pt x="206" y="136"/>
                </a:lnTo>
                <a:lnTo>
                  <a:pt x="208" y="123"/>
                </a:lnTo>
                <a:lnTo>
                  <a:pt x="209" y="110"/>
                </a:lnTo>
                <a:lnTo>
                  <a:pt x="208" y="94"/>
                </a:lnTo>
                <a:lnTo>
                  <a:pt x="203" y="80"/>
                </a:lnTo>
                <a:lnTo>
                  <a:pt x="197" y="65"/>
                </a:lnTo>
                <a:lnTo>
                  <a:pt x="188" y="51"/>
                </a:lnTo>
                <a:lnTo>
                  <a:pt x="177" y="38"/>
                </a:lnTo>
                <a:lnTo>
                  <a:pt x="164" y="25"/>
                </a:lnTo>
                <a:lnTo>
                  <a:pt x="150" y="15"/>
                </a:lnTo>
                <a:lnTo>
                  <a:pt x="134" y="7"/>
                </a:lnTo>
                <a:lnTo>
                  <a:pt x="119" y="2"/>
                </a:lnTo>
                <a:lnTo>
                  <a:pt x="102" y="0"/>
                </a:lnTo>
                <a:lnTo>
                  <a:pt x="87" y="2"/>
                </a:lnTo>
                <a:lnTo>
                  <a:pt x="72" y="7"/>
                </a:lnTo>
                <a:lnTo>
                  <a:pt x="57" y="15"/>
                </a:lnTo>
                <a:lnTo>
                  <a:pt x="43" y="25"/>
                </a:lnTo>
                <a:lnTo>
                  <a:pt x="31" y="38"/>
                </a:lnTo>
                <a:lnTo>
                  <a:pt x="21" y="51"/>
                </a:lnTo>
                <a:lnTo>
                  <a:pt x="12" y="66"/>
                </a:lnTo>
                <a:lnTo>
                  <a:pt x="6" y="80"/>
                </a:lnTo>
                <a:lnTo>
                  <a:pt x="2" y="96"/>
                </a:lnTo>
                <a:lnTo>
                  <a:pt x="0" y="11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62" name="Freeform 26"/>
          <p:cNvSpPr>
            <a:spLocks/>
          </p:cNvSpPr>
          <p:nvPr/>
        </p:nvSpPr>
        <p:spPr bwMode="auto">
          <a:xfrm>
            <a:off x="2833688" y="2287588"/>
            <a:ext cx="287337" cy="862012"/>
          </a:xfrm>
          <a:custGeom>
            <a:avLst/>
            <a:gdLst>
              <a:gd name="T0" fmla="*/ 167728 w 209"/>
              <a:gd name="T1" fmla="*/ 5945 h 580"/>
              <a:gd name="T2" fmla="*/ 111360 w 209"/>
              <a:gd name="T3" fmla="*/ 38642 h 580"/>
              <a:gd name="T4" fmla="*/ 65991 w 209"/>
              <a:gd name="T5" fmla="*/ 108495 h 580"/>
              <a:gd name="T6" fmla="*/ 49493 w 209"/>
              <a:gd name="T7" fmla="*/ 203613 h 580"/>
              <a:gd name="T8" fmla="*/ 71491 w 209"/>
              <a:gd name="T9" fmla="*/ 288328 h 580"/>
              <a:gd name="T10" fmla="*/ 116860 w 209"/>
              <a:gd name="T11" fmla="*/ 347777 h 580"/>
              <a:gd name="T12" fmla="*/ 163603 w 209"/>
              <a:gd name="T13" fmla="*/ 373043 h 580"/>
              <a:gd name="T14" fmla="*/ 211722 w 209"/>
              <a:gd name="T15" fmla="*/ 367098 h 580"/>
              <a:gd name="T16" fmla="*/ 251592 w 209"/>
              <a:gd name="T17" fmla="*/ 335887 h 580"/>
              <a:gd name="T18" fmla="*/ 280463 w 209"/>
              <a:gd name="T19" fmla="*/ 285356 h 580"/>
              <a:gd name="T20" fmla="*/ 281838 w 209"/>
              <a:gd name="T21" fmla="*/ 216989 h 580"/>
              <a:gd name="T22" fmla="*/ 257091 w 209"/>
              <a:gd name="T23" fmla="*/ 160513 h 580"/>
              <a:gd name="T24" fmla="*/ 218596 w 209"/>
              <a:gd name="T25" fmla="*/ 127816 h 580"/>
              <a:gd name="T26" fmla="*/ 174602 w 209"/>
              <a:gd name="T27" fmla="*/ 120384 h 580"/>
              <a:gd name="T28" fmla="*/ 118234 w 209"/>
              <a:gd name="T29" fmla="*/ 145650 h 580"/>
              <a:gd name="T30" fmla="*/ 65991 w 209"/>
              <a:gd name="T31" fmla="*/ 202127 h 580"/>
              <a:gd name="T32" fmla="*/ 38495 w 209"/>
              <a:gd name="T33" fmla="*/ 289814 h 580"/>
              <a:gd name="T34" fmla="*/ 48119 w 209"/>
              <a:gd name="T35" fmla="*/ 381960 h 580"/>
              <a:gd name="T36" fmla="*/ 89363 w 209"/>
              <a:gd name="T37" fmla="*/ 451813 h 580"/>
              <a:gd name="T38" fmla="*/ 138857 w 209"/>
              <a:gd name="T39" fmla="*/ 490455 h 580"/>
              <a:gd name="T40" fmla="*/ 184226 w 209"/>
              <a:gd name="T41" fmla="*/ 491941 h 580"/>
              <a:gd name="T42" fmla="*/ 226845 w 209"/>
              <a:gd name="T43" fmla="*/ 469648 h 580"/>
              <a:gd name="T44" fmla="*/ 261215 w 209"/>
              <a:gd name="T45" fmla="*/ 426547 h 580"/>
              <a:gd name="T46" fmla="*/ 273589 w 209"/>
              <a:gd name="T47" fmla="*/ 355208 h 580"/>
              <a:gd name="T48" fmla="*/ 255716 w 209"/>
              <a:gd name="T49" fmla="*/ 298732 h 580"/>
              <a:gd name="T50" fmla="*/ 219971 w 209"/>
              <a:gd name="T51" fmla="*/ 258604 h 580"/>
              <a:gd name="T52" fmla="*/ 178726 w 209"/>
              <a:gd name="T53" fmla="*/ 240769 h 580"/>
              <a:gd name="T54" fmla="*/ 123734 w 209"/>
              <a:gd name="T55" fmla="*/ 254145 h 580"/>
              <a:gd name="T56" fmla="*/ 68741 w 209"/>
              <a:gd name="T57" fmla="*/ 298732 h 580"/>
              <a:gd name="T58" fmla="*/ 31621 w 209"/>
              <a:gd name="T59" fmla="*/ 377502 h 580"/>
              <a:gd name="T60" fmla="*/ 30246 w 209"/>
              <a:gd name="T61" fmla="*/ 475593 h 580"/>
              <a:gd name="T62" fmla="*/ 61867 w 209"/>
              <a:gd name="T63" fmla="*/ 554363 h 580"/>
              <a:gd name="T64" fmla="*/ 109985 w 209"/>
              <a:gd name="T65" fmla="*/ 600436 h 580"/>
              <a:gd name="T66" fmla="*/ 155354 w 209"/>
              <a:gd name="T67" fmla="*/ 613812 h 580"/>
              <a:gd name="T68" fmla="*/ 200723 w 209"/>
              <a:gd name="T69" fmla="*/ 598950 h 580"/>
              <a:gd name="T70" fmla="*/ 239218 w 209"/>
              <a:gd name="T71" fmla="*/ 563280 h 580"/>
              <a:gd name="T72" fmla="*/ 261215 w 209"/>
              <a:gd name="T73" fmla="*/ 500859 h 580"/>
              <a:gd name="T74" fmla="*/ 251592 w 209"/>
              <a:gd name="T75" fmla="*/ 436951 h 580"/>
              <a:gd name="T76" fmla="*/ 221346 w 209"/>
              <a:gd name="T77" fmla="*/ 387905 h 580"/>
              <a:gd name="T78" fmla="*/ 180101 w 209"/>
              <a:gd name="T79" fmla="*/ 364126 h 580"/>
              <a:gd name="T80" fmla="*/ 131983 w 209"/>
              <a:gd name="T81" fmla="*/ 365612 h 580"/>
              <a:gd name="T82" fmla="*/ 75615 w 209"/>
              <a:gd name="T83" fmla="*/ 405740 h 580"/>
              <a:gd name="T84" fmla="*/ 30246 w 209"/>
              <a:gd name="T85" fmla="*/ 475593 h 580"/>
              <a:gd name="T86" fmla="*/ 12373 w 209"/>
              <a:gd name="T87" fmla="*/ 572198 h 580"/>
              <a:gd name="T88" fmla="*/ 35745 w 209"/>
              <a:gd name="T89" fmla="*/ 655426 h 580"/>
              <a:gd name="T90" fmla="*/ 82489 w 209"/>
              <a:gd name="T91" fmla="*/ 716362 h 580"/>
              <a:gd name="T92" fmla="*/ 130608 w 209"/>
              <a:gd name="T93" fmla="*/ 741628 h 580"/>
              <a:gd name="T94" fmla="*/ 174602 w 209"/>
              <a:gd name="T95" fmla="*/ 729738 h 580"/>
              <a:gd name="T96" fmla="*/ 217221 w 209"/>
              <a:gd name="T97" fmla="*/ 695555 h 580"/>
              <a:gd name="T98" fmla="*/ 244718 w 209"/>
              <a:gd name="T99" fmla="*/ 643537 h 580"/>
              <a:gd name="T100" fmla="*/ 247467 w 209"/>
              <a:gd name="T101" fmla="*/ 585574 h 580"/>
              <a:gd name="T102" fmla="*/ 225470 w 209"/>
              <a:gd name="T103" fmla="*/ 535042 h 580"/>
              <a:gd name="T104" fmla="*/ 186975 w 209"/>
              <a:gd name="T105" fmla="*/ 496400 h 580"/>
              <a:gd name="T106" fmla="*/ 136107 w 209"/>
              <a:gd name="T107" fmla="*/ 487483 h 580"/>
              <a:gd name="T108" fmla="*/ 76990 w 209"/>
              <a:gd name="T109" fmla="*/ 518693 h 580"/>
              <a:gd name="T110" fmla="*/ 27496 w 209"/>
              <a:gd name="T111" fmla="*/ 579629 h 580"/>
              <a:gd name="T112" fmla="*/ 0 w 209"/>
              <a:gd name="T113" fmla="*/ 662858 h 580"/>
              <a:gd name="T114" fmla="*/ 12373 w 209"/>
              <a:gd name="T115" fmla="*/ 746086 h 580"/>
              <a:gd name="T116" fmla="*/ 48119 w 209"/>
              <a:gd name="T117" fmla="*/ 815939 h 580"/>
              <a:gd name="T118" fmla="*/ 101737 w 209"/>
              <a:gd name="T119" fmla="*/ 856067 h 5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 h="580">
                <a:moveTo>
                  <a:pt x="147" y="0"/>
                </a:moveTo>
                <a:lnTo>
                  <a:pt x="135" y="1"/>
                </a:lnTo>
                <a:lnTo>
                  <a:pt x="122" y="4"/>
                </a:lnTo>
                <a:lnTo>
                  <a:pt x="109" y="9"/>
                </a:lnTo>
                <a:lnTo>
                  <a:pt x="94" y="16"/>
                </a:lnTo>
                <a:lnTo>
                  <a:pt x="81" y="26"/>
                </a:lnTo>
                <a:lnTo>
                  <a:pt x="67" y="39"/>
                </a:lnTo>
                <a:lnTo>
                  <a:pt x="57" y="55"/>
                </a:lnTo>
                <a:lnTo>
                  <a:pt x="48" y="73"/>
                </a:lnTo>
                <a:lnTo>
                  <a:pt x="40" y="93"/>
                </a:lnTo>
                <a:lnTo>
                  <a:pt x="36" y="115"/>
                </a:lnTo>
                <a:lnTo>
                  <a:pt x="36" y="137"/>
                </a:lnTo>
                <a:lnTo>
                  <a:pt x="39" y="158"/>
                </a:lnTo>
                <a:lnTo>
                  <a:pt x="44" y="177"/>
                </a:lnTo>
                <a:lnTo>
                  <a:pt x="52" y="194"/>
                </a:lnTo>
                <a:lnTo>
                  <a:pt x="62" y="211"/>
                </a:lnTo>
                <a:lnTo>
                  <a:pt x="73" y="222"/>
                </a:lnTo>
                <a:lnTo>
                  <a:pt x="85" y="234"/>
                </a:lnTo>
                <a:lnTo>
                  <a:pt x="97" y="242"/>
                </a:lnTo>
                <a:lnTo>
                  <a:pt x="109" y="249"/>
                </a:lnTo>
                <a:lnTo>
                  <a:pt x="119" y="251"/>
                </a:lnTo>
                <a:lnTo>
                  <a:pt x="130" y="251"/>
                </a:lnTo>
                <a:lnTo>
                  <a:pt x="142" y="250"/>
                </a:lnTo>
                <a:lnTo>
                  <a:pt x="154" y="247"/>
                </a:lnTo>
                <a:lnTo>
                  <a:pt x="163" y="241"/>
                </a:lnTo>
                <a:lnTo>
                  <a:pt x="173" y="234"/>
                </a:lnTo>
                <a:lnTo>
                  <a:pt x="183" y="226"/>
                </a:lnTo>
                <a:lnTo>
                  <a:pt x="191" y="216"/>
                </a:lnTo>
                <a:lnTo>
                  <a:pt x="199" y="206"/>
                </a:lnTo>
                <a:lnTo>
                  <a:pt x="204" y="192"/>
                </a:lnTo>
                <a:lnTo>
                  <a:pt x="207" y="175"/>
                </a:lnTo>
                <a:lnTo>
                  <a:pt x="208" y="159"/>
                </a:lnTo>
                <a:lnTo>
                  <a:pt x="205" y="146"/>
                </a:lnTo>
                <a:lnTo>
                  <a:pt x="200" y="132"/>
                </a:lnTo>
                <a:lnTo>
                  <a:pt x="194" y="120"/>
                </a:lnTo>
                <a:lnTo>
                  <a:pt x="187" y="108"/>
                </a:lnTo>
                <a:lnTo>
                  <a:pt x="178" y="99"/>
                </a:lnTo>
                <a:lnTo>
                  <a:pt x="169" y="93"/>
                </a:lnTo>
                <a:lnTo>
                  <a:pt x="159" y="86"/>
                </a:lnTo>
                <a:lnTo>
                  <a:pt x="148" y="83"/>
                </a:lnTo>
                <a:lnTo>
                  <a:pt x="139" y="80"/>
                </a:lnTo>
                <a:lnTo>
                  <a:pt x="127" y="81"/>
                </a:lnTo>
                <a:lnTo>
                  <a:pt x="113" y="84"/>
                </a:lnTo>
                <a:lnTo>
                  <a:pt x="101" y="89"/>
                </a:lnTo>
                <a:lnTo>
                  <a:pt x="86" y="98"/>
                </a:lnTo>
                <a:lnTo>
                  <a:pt x="72" y="108"/>
                </a:lnTo>
                <a:lnTo>
                  <a:pt x="59" y="121"/>
                </a:lnTo>
                <a:lnTo>
                  <a:pt x="48" y="136"/>
                </a:lnTo>
                <a:lnTo>
                  <a:pt x="39" y="155"/>
                </a:lnTo>
                <a:lnTo>
                  <a:pt x="31" y="174"/>
                </a:lnTo>
                <a:lnTo>
                  <a:pt x="28" y="195"/>
                </a:lnTo>
                <a:lnTo>
                  <a:pt x="27" y="217"/>
                </a:lnTo>
                <a:lnTo>
                  <a:pt x="30" y="239"/>
                </a:lnTo>
                <a:lnTo>
                  <a:pt x="35" y="257"/>
                </a:lnTo>
                <a:lnTo>
                  <a:pt x="44" y="275"/>
                </a:lnTo>
                <a:lnTo>
                  <a:pt x="53" y="292"/>
                </a:lnTo>
                <a:lnTo>
                  <a:pt x="65" y="304"/>
                </a:lnTo>
                <a:lnTo>
                  <a:pt x="77" y="316"/>
                </a:lnTo>
                <a:lnTo>
                  <a:pt x="88" y="324"/>
                </a:lnTo>
                <a:lnTo>
                  <a:pt x="101" y="330"/>
                </a:lnTo>
                <a:lnTo>
                  <a:pt x="110" y="333"/>
                </a:lnTo>
                <a:lnTo>
                  <a:pt x="122" y="332"/>
                </a:lnTo>
                <a:lnTo>
                  <a:pt x="134" y="331"/>
                </a:lnTo>
                <a:lnTo>
                  <a:pt x="145" y="329"/>
                </a:lnTo>
                <a:lnTo>
                  <a:pt x="155" y="322"/>
                </a:lnTo>
                <a:lnTo>
                  <a:pt x="165" y="316"/>
                </a:lnTo>
                <a:lnTo>
                  <a:pt x="175" y="308"/>
                </a:lnTo>
                <a:lnTo>
                  <a:pt x="183" y="297"/>
                </a:lnTo>
                <a:lnTo>
                  <a:pt x="190" y="287"/>
                </a:lnTo>
                <a:lnTo>
                  <a:pt x="196" y="272"/>
                </a:lnTo>
                <a:lnTo>
                  <a:pt x="198" y="256"/>
                </a:lnTo>
                <a:lnTo>
                  <a:pt x="199" y="239"/>
                </a:lnTo>
                <a:lnTo>
                  <a:pt x="196" y="226"/>
                </a:lnTo>
                <a:lnTo>
                  <a:pt x="192" y="212"/>
                </a:lnTo>
                <a:lnTo>
                  <a:pt x="186" y="201"/>
                </a:lnTo>
                <a:lnTo>
                  <a:pt x="178" y="189"/>
                </a:lnTo>
                <a:lnTo>
                  <a:pt x="170" y="181"/>
                </a:lnTo>
                <a:lnTo>
                  <a:pt x="160" y="174"/>
                </a:lnTo>
                <a:lnTo>
                  <a:pt x="150" y="168"/>
                </a:lnTo>
                <a:lnTo>
                  <a:pt x="139" y="165"/>
                </a:lnTo>
                <a:lnTo>
                  <a:pt x="130" y="162"/>
                </a:lnTo>
                <a:lnTo>
                  <a:pt x="118" y="163"/>
                </a:lnTo>
                <a:lnTo>
                  <a:pt x="105" y="165"/>
                </a:lnTo>
                <a:lnTo>
                  <a:pt x="90" y="171"/>
                </a:lnTo>
                <a:lnTo>
                  <a:pt x="77" y="179"/>
                </a:lnTo>
                <a:lnTo>
                  <a:pt x="63" y="188"/>
                </a:lnTo>
                <a:lnTo>
                  <a:pt x="50" y="201"/>
                </a:lnTo>
                <a:lnTo>
                  <a:pt x="40" y="216"/>
                </a:lnTo>
                <a:lnTo>
                  <a:pt x="31" y="235"/>
                </a:lnTo>
                <a:lnTo>
                  <a:pt x="23" y="254"/>
                </a:lnTo>
                <a:lnTo>
                  <a:pt x="19" y="277"/>
                </a:lnTo>
                <a:lnTo>
                  <a:pt x="18" y="299"/>
                </a:lnTo>
                <a:lnTo>
                  <a:pt x="22" y="320"/>
                </a:lnTo>
                <a:lnTo>
                  <a:pt x="27" y="339"/>
                </a:lnTo>
                <a:lnTo>
                  <a:pt x="34" y="356"/>
                </a:lnTo>
                <a:lnTo>
                  <a:pt x="45" y="373"/>
                </a:lnTo>
                <a:lnTo>
                  <a:pt x="56" y="384"/>
                </a:lnTo>
                <a:lnTo>
                  <a:pt x="68" y="396"/>
                </a:lnTo>
                <a:lnTo>
                  <a:pt x="80" y="404"/>
                </a:lnTo>
                <a:lnTo>
                  <a:pt x="92" y="411"/>
                </a:lnTo>
                <a:lnTo>
                  <a:pt x="102" y="413"/>
                </a:lnTo>
                <a:lnTo>
                  <a:pt x="113" y="413"/>
                </a:lnTo>
                <a:lnTo>
                  <a:pt x="124" y="412"/>
                </a:lnTo>
                <a:lnTo>
                  <a:pt x="137" y="409"/>
                </a:lnTo>
                <a:lnTo>
                  <a:pt x="146" y="403"/>
                </a:lnTo>
                <a:lnTo>
                  <a:pt x="156" y="396"/>
                </a:lnTo>
                <a:lnTo>
                  <a:pt x="166" y="388"/>
                </a:lnTo>
                <a:lnTo>
                  <a:pt x="174" y="379"/>
                </a:lnTo>
                <a:lnTo>
                  <a:pt x="181" y="369"/>
                </a:lnTo>
                <a:lnTo>
                  <a:pt x="186" y="354"/>
                </a:lnTo>
                <a:lnTo>
                  <a:pt x="190" y="337"/>
                </a:lnTo>
                <a:lnTo>
                  <a:pt x="189" y="321"/>
                </a:lnTo>
                <a:lnTo>
                  <a:pt x="188" y="308"/>
                </a:lnTo>
                <a:lnTo>
                  <a:pt x="183" y="294"/>
                </a:lnTo>
                <a:lnTo>
                  <a:pt x="177" y="282"/>
                </a:lnTo>
                <a:lnTo>
                  <a:pt x="170" y="269"/>
                </a:lnTo>
                <a:lnTo>
                  <a:pt x="161" y="261"/>
                </a:lnTo>
                <a:lnTo>
                  <a:pt x="152" y="254"/>
                </a:lnTo>
                <a:lnTo>
                  <a:pt x="141" y="248"/>
                </a:lnTo>
                <a:lnTo>
                  <a:pt x="131" y="245"/>
                </a:lnTo>
                <a:lnTo>
                  <a:pt x="120" y="242"/>
                </a:lnTo>
                <a:lnTo>
                  <a:pt x="110" y="243"/>
                </a:lnTo>
                <a:lnTo>
                  <a:pt x="96" y="246"/>
                </a:lnTo>
                <a:lnTo>
                  <a:pt x="84" y="251"/>
                </a:lnTo>
                <a:lnTo>
                  <a:pt x="69" y="261"/>
                </a:lnTo>
                <a:lnTo>
                  <a:pt x="55" y="273"/>
                </a:lnTo>
                <a:lnTo>
                  <a:pt x="42" y="286"/>
                </a:lnTo>
                <a:lnTo>
                  <a:pt x="31" y="302"/>
                </a:lnTo>
                <a:lnTo>
                  <a:pt x="22" y="320"/>
                </a:lnTo>
                <a:lnTo>
                  <a:pt x="13" y="342"/>
                </a:lnTo>
                <a:lnTo>
                  <a:pt x="10" y="364"/>
                </a:lnTo>
                <a:lnTo>
                  <a:pt x="9" y="385"/>
                </a:lnTo>
                <a:lnTo>
                  <a:pt x="13" y="406"/>
                </a:lnTo>
                <a:lnTo>
                  <a:pt x="19" y="425"/>
                </a:lnTo>
                <a:lnTo>
                  <a:pt x="26" y="441"/>
                </a:lnTo>
                <a:lnTo>
                  <a:pt x="37" y="457"/>
                </a:lnTo>
                <a:lnTo>
                  <a:pt x="48" y="471"/>
                </a:lnTo>
                <a:lnTo>
                  <a:pt x="60" y="482"/>
                </a:lnTo>
                <a:lnTo>
                  <a:pt x="72" y="491"/>
                </a:lnTo>
                <a:lnTo>
                  <a:pt x="84" y="496"/>
                </a:lnTo>
                <a:lnTo>
                  <a:pt x="95" y="499"/>
                </a:lnTo>
                <a:lnTo>
                  <a:pt x="104" y="498"/>
                </a:lnTo>
                <a:lnTo>
                  <a:pt x="116" y="495"/>
                </a:lnTo>
                <a:lnTo>
                  <a:pt x="127" y="491"/>
                </a:lnTo>
                <a:lnTo>
                  <a:pt x="137" y="484"/>
                </a:lnTo>
                <a:lnTo>
                  <a:pt x="147" y="478"/>
                </a:lnTo>
                <a:lnTo>
                  <a:pt x="158" y="468"/>
                </a:lnTo>
                <a:lnTo>
                  <a:pt x="165" y="457"/>
                </a:lnTo>
                <a:lnTo>
                  <a:pt x="173" y="447"/>
                </a:lnTo>
                <a:lnTo>
                  <a:pt x="178" y="433"/>
                </a:lnTo>
                <a:lnTo>
                  <a:pt x="180" y="420"/>
                </a:lnTo>
                <a:lnTo>
                  <a:pt x="180" y="407"/>
                </a:lnTo>
                <a:lnTo>
                  <a:pt x="180" y="394"/>
                </a:lnTo>
                <a:lnTo>
                  <a:pt x="175" y="381"/>
                </a:lnTo>
                <a:lnTo>
                  <a:pt x="170" y="369"/>
                </a:lnTo>
                <a:lnTo>
                  <a:pt x="164" y="360"/>
                </a:lnTo>
                <a:lnTo>
                  <a:pt x="155" y="349"/>
                </a:lnTo>
                <a:lnTo>
                  <a:pt x="147" y="341"/>
                </a:lnTo>
                <a:lnTo>
                  <a:pt x="136" y="334"/>
                </a:lnTo>
                <a:lnTo>
                  <a:pt x="124" y="330"/>
                </a:lnTo>
                <a:lnTo>
                  <a:pt x="113" y="328"/>
                </a:lnTo>
                <a:lnTo>
                  <a:pt x="99" y="328"/>
                </a:lnTo>
                <a:lnTo>
                  <a:pt x="85" y="332"/>
                </a:lnTo>
                <a:lnTo>
                  <a:pt x="70" y="338"/>
                </a:lnTo>
                <a:lnTo>
                  <a:pt x="56" y="349"/>
                </a:lnTo>
                <a:lnTo>
                  <a:pt x="44" y="359"/>
                </a:lnTo>
                <a:lnTo>
                  <a:pt x="30" y="374"/>
                </a:lnTo>
                <a:lnTo>
                  <a:pt x="20" y="390"/>
                </a:lnTo>
                <a:lnTo>
                  <a:pt x="11" y="407"/>
                </a:lnTo>
                <a:lnTo>
                  <a:pt x="5" y="426"/>
                </a:lnTo>
                <a:lnTo>
                  <a:pt x="0" y="446"/>
                </a:lnTo>
                <a:lnTo>
                  <a:pt x="0" y="465"/>
                </a:lnTo>
                <a:lnTo>
                  <a:pt x="3" y="483"/>
                </a:lnTo>
                <a:lnTo>
                  <a:pt x="9" y="502"/>
                </a:lnTo>
                <a:lnTo>
                  <a:pt x="15" y="520"/>
                </a:lnTo>
                <a:lnTo>
                  <a:pt x="25" y="536"/>
                </a:lnTo>
                <a:lnTo>
                  <a:pt x="35" y="549"/>
                </a:lnTo>
                <a:lnTo>
                  <a:pt x="48" y="560"/>
                </a:lnTo>
                <a:lnTo>
                  <a:pt x="60" y="569"/>
                </a:lnTo>
                <a:lnTo>
                  <a:pt x="74" y="576"/>
                </a:lnTo>
                <a:lnTo>
                  <a:pt x="87" y="579"/>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63" name="Line 27"/>
          <p:cNvSpPr>
            <a:spLocks noChangeShapeType="1"/>
          </p:cNvSpPr>
          <p:nvPr/>
        </p:nvSpPr>
        <p:spPr bwMode="auto">
          <a:xfrm flipV="1">
            <a:off x="2703513" y="3322638"/>
            <a:ext cx="447675" cy="142875"/>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64" name="Line 28"/>
          <p:cNvSpPr>
            <a:spLocks noChangeShapeType="1"/>
          </p:cNvSpPr>
          <p:nvPr/>
        </p:nvSpPr>
        <p:spPr bwMode="auto">
          <a:xfrm flipV="1">
            <a:off x="2901950" y="3127375"/>
            <a:ext cx="49213" cy="547688"/>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65" name="Freeform 29"/>
          <p:cNvSpPr>
            <a:spLocks/>
          </p:cNvSpPr>
          <p:nvPr/>
        </p:nvSpPr>
        <p:spPr bwMode="auto">
          <a:xfrm>
            <a:off x="3155950" y="3162300"/>
            <a:ext cx="800100" cy="311150"/>
          </a:xfrm>
          <a:custGeom>
            <a:avLst/>
            <a:gdLst>
              <a:gd name="T0" fmla="*/ 793203 w 580"/>
              <a:gd name="T1" fmla="*/ 128033 h 209"/>
              <a:gd name="T2" fmla="*/ 762854 w 580"/>
              <a:gd name="T3" fmla="*/ 189072 h 209"/>
              <a:gd name="T4" fmla="*/ 698018 w 580"/>
              <a:gd name="T5" fmla="*/ 238201 h 209"/>
              <a:gd name="T6" fmla="*/ 609731 w 580"/>
              <a:gd name="T7" fmla="*/ 256066 h 209"/>
              <a:gd name="T8" fmla="*/ 531101 w 580"/>
              <a:gd name="T9" fmla="*/ 232246 h 209"/>
              <a:gd name="T10" fmla="*/ 475922 w 580"/>
              <a:gd name="T11" fmla="*/ 183117 h 209"/>
              <a:gd name="T12" fmla="*/ 452470 w 580"/>
              <a:gd name="T13" fmla="*/ 132499 h 209"/>
              <a:gd name="T14" fmla="*/ 457988 w 580"/>
              <a:gd name="T15" fmla="*/ 80393 h 209"/>
              <a:gd name="T16" fmla="*/ 486957 w 580"/>
              <a:gd name="T17" fmla="*/ 37219 h 209"/>
              <a:gd name="T18" fmla="*/ 533860 w 580"/>
              <a:gd name="T19" fmla="*/ 5955 h 209"/>
              <a:gd name="T20" fmla="*/ 597316 w 580"/>
              <a:gd name="T21" fmla="*/ 4466 h 209"/>
              <a:gd name="T22" fmla="*/ 649736 w 580"/>
              <a:gd name="T23" fmla="*/ 31264 h 209"/>
              <a:gd name="T24" fmla="*/ 680085 w 580"/>
              <a:gd name="T25" fmla="*/ 72949 h 209"/>
              <a:gd name="T26" fmla="*/ 686982 w 580"/>
              <a:gd name="T27" fmla="*/ 120589 h 209"/>
              <a:gd name="T28" fmla="*/ 663531 w 580"/>
              <a:gd name="T29" fmla="*/ 181628 h 209"/>
              <a:gd name="T30" fmla="*/ 611111 w 580"/>
              <a:gd name="T31" fmla="*/ 238201 h 209"/>
              <a:gd name="T32" fmla="*/ 529721 w 580"/>
              <a:gd name="T33" fmla="*/ 267976 h 209"/>
              <a:gd name="T34" fmla="*/ 444193 w 580"/>
              <a:gd name="T35" fmla="*/ 257555 h 209"/>
              <a:gd name="T36" fmla="*/ 379358 w 580"/>
              <a:gd name="T37" fmla="*/ 212892 h 209"/>
              <a:gd name="T38" fmla="*/ 343491 w 580"/>
              <a:gd name="T39" fmla="*/ 159297 h 209"/>
              <a:gd name="T40" fmla="*/ 342112 w 580"/>
              <a:gd name="T41" fmla="*/ 110168 h 209"/>
              <a:gd name="T42" fmla="*/ 362804 w 580"/>
              <a:gd name="T43" fmla="*/ 64017 h 209"/>
              <a:gd name="T44" fmla="*/ 402809 w 580"/>
              <a:gd name="T45" fmla="*/ 26798 h 209"/>
              <a:gd name="T46" fmla="*/ 469024 w 580"/>
              <a:gd name="T47" fmla="*/ 13399 h 209"/>
              <a:gd name="T48" fmla="*/ 521444 w 580"/>
              <a:gd name="T49" fmla="*/ 32753 h 209"/>
              <a:gd name="T50" fmla="*/ 558691 w 580"/>
              <a:gd name="T51" fmla="*/ 71460 h 209"/>
              <a:gd name="T52" fmla="*/ 575244 w 580"/>
              <a:gd name="T53" fmla="*/ 116123 h 209"/>
              <a:gd name="T54" fmla="*/ 562829 w 580"/>
              <a:gd name="T55" fmla="*/ 175673 h 209"/>
              <a:gd name="T56" fmla="*/ 521444 w 580"/>
              <a:gd name="T57" fmla="*/ 235223 h 209"/>
              <a:gd name="T58" fmla="*/ 448332 w 580"/>
              <a:gd name="T59" fmla="*/ 275420 h 209"/>
              <a:gd name="T60" fmla="*/ 357286 w 580"/>
              <a:gd name="T61" fmla="*/ 276909 h 209"/>
              <a:gd name="T62" fmla="*/ 284173 w 580"/>
              <a:gd name="T63" fmla="*/ 242667 h 209"/>
              <a:gd name="T64" fmla="*/ 241409 w 580"/>
              <a:gd name="T65" fmla="*/ 190561 h 209"/>
              <a:gd name="T66" fmla="*/ 228994 w 580"/>
              <a:gd name="T67" fmla="*/ 141432 h 209"/>
              <a:gd name="T68" fmla="*/ 242789 w 580"/>
              <a:gd name="T69" fmla="*/ 92303 h 209"/>
              <a:gd name="T70" fmla="*/ 275897 w 580"/>
              <a:gd name="T71" fmla="*/ 50618 h 209"/>
              <a:gd name="T72" fmla="*/ 333835 w 580"/>
              <a:gd name="T73" fmla="*/ 26798 h 209"/>
              <a:gd name="T74" fmla="*/ 393153 w 580"/>
              <a:gd name="T75" fmla="*/ 37219 h 209"/>
              <a:gd name="T76" fmla="*/ 438676 w 580"/>
              <a:gd name="T77" fmla="*/ 69972 h 209"/>
              <a:gd name="T78" fmla="*/ 460747 w 580"/>
              <a:gd name="T79" fmla="*/ 114634 h 209"/>
              <a:gd name="T80" fmla="*/ 459368 w 580"/>
              <a:gd name="T81" fmla="*/ 166741 h 209"/>
              <a:gd name="T82" fmla="*/ 422122 w 580"/>
              <a:gd name="T83" fmla="*/ 227780 h 209"/>
              <a:gd name="T84" fmla="*/ 357286 w 580"/>
              <a:gd name="T85" fmla="*/ 276909 h 209"/>
              <a:gd name="T86" fmla="*/ 267620 w 580"/>
              <a:gd name="T87" fmla="*/ 296262 h 209"/>
              <a:gd name="T88" fmla="*/ 190369 w 580"/>
              <a:gd name="T89" fmla="*/ 270954 h 209"/>
              <a:gd name="T90" fmla="*/ 133810 w 580"/>
              <a:gd name="T91" fmla="*/ 220336 h 209"/>
              <a:gd name="T92" fmla="*/ 110359 w 580"/>
              <a:gd name="T93" fmla="*/ 168229 h 209"/>
              <a:gd name="T94" fmla="*/ 121394 w 580"/>
              <a:gd name="T95" fmla="*/ 120589 h 209"/>
              <a:gd name="T96" fmla="*/ 153123 w 580"/>
              <a:gd name="T97" fmla="*/ 74438 h 209"/>
              <a:gd name="T98" fmla="*/ 201404 w 580"/>
              <a:gd name="T99" fmla="*/ 44663 h 209"/>
              <a:gd name="T100" fmla="*/ 255204 w 580"/>
              <a:gd name="T101" fmla="*/ 41685 h 209"/>
              <a:gd name="T102" fmla="*/ 302107 w 580"/>
              <a:gd name="T103" fmla="*/ 65505 h 209"/>
              <a:gd name="T104" fmla="*/ 337973 w 580"/>
              <a:gd name="T105" fmla="*/ 107190 h 209"/>
              <a:gd name="T106" fmla="*/ 346250 w 580"/>
              <a:gd name="T107" fmla="*/ 162274 h 209"/>
              <a:gd name="T108" fmla="*/ 317281 w 580"/>
              <a:gd name="T109" fmla="*/ 226291 h 209"/>
              <a:gd name="T110" fmla="*/ 260722 w 580"/>
              <a:gd name="T111" fmla="*/ 279886 h 209"/>
              <a:gd name="T112" fmla="*/ 183471 w 580"/>
              <a:gd name="T113" fmla="*/ 309661 h 209"/>
              <a:gd name="T114" fmla="*/ 106220 w 580"/>
              <a:gd name="T115" fmla="*/ 296262 h 209"/>
              <a:gd name="T116" fmla="*/ 41384 w 580"/>
              <a:gd name="T117" fmla="*/ 257555 h 209"/>
              <a:gd name="T118" fmla="*/ 4138 w 580"/>
              <a:gd name="T119" fmla="*/ 199493 h 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0" h="209">
                <a:moveTo>
                  <a:pt x="579" y="61"/>
                </a:moveTo>
                <a:lnTo>
                  <a:pt x="578" y="73"/>
                </a:lnTo>
                <a:lnTo>
                  <a:pt x="575" y="86"/>
                </a:lnTo>
                <a:lnTo>
                  <a:pt x="570" y="99"/>
                </a:lnTo>
                <a:lnTo>
                  <a:pt x="563" y="114"/>
                </a:lnTo>
                <a:lnTo>
                  <a:pt x="553" y="127"/>
                </a:lnTo>
                <a:lnTo>
                  <a:pt x="540" y="141"/>
                </a:lnTo>
                <a:lnTo>
                  <a:pt x="524" y="151"/>
                </a:lnTo>
                <a:lnTo>
                  <a:pt x="506" y="160"/>
                </a:lnTo>
                <a:lnTo>
                  <a:pt x="486" y="168"/>
                </a:lnTo>
                <a:lnTo>
                  <a:pt x="464" y="172"/>
                </a:lnTo>
                <a:lnTo>
                  <a:pt x="442" y="172"/>
                </a:lnTo>
                <a:lnTo>
                  <a:pt x="421" y="169"/>
                </a:lnTo>
                <a:lnTo>
                  <a:pt x="402" y="164"/>
                </a:lnTo>
                <a:lnTo>
                  <a:pt x="385" y="156"/>
                </a:lnTo>
                <a:lnTo>
                  <a:pt x="368" y="146"/>
                </a:lnTo>
                <a:lnTo>
                  <a:pt x="357" y="135"/>
                </a:lnTo>
                <a:lnTo>
                  <a:pt x="345" y="123"/>
                </a:lnTo>
                <a:lnTo>
                  <a:pt x="337" y="111"/>
                </a:lnTo>
                <a:lnTo>
                  <a:pt x="330" y="99"/>
                </a:lnTo>
                <a:lnTo>
                  <a:pt x="328" y="89"/>
                </a:lnTo>
                <a:lnTo>
                  <a:pt x="328" y="78"/>
                </a:lnTo>
                <a:lnTo>
                  <a:pt x="329" y="66"/>
                </a:lnTo>
                <a:lnTo>
                  <a:pt x="332" y="54"/>
                </a:lnTo>
                <a:lnTo>
                  <a:pt x="338" y="45"/>
                </a:lnTo>
                <a:lnTo>
                  <a:pt x="345" y="35"/>
                </a:lnTo>
                <a:lnTo>
                  <a:pt x="353" y="25"/>
                </a:lnTo>
                <a:lnTo>
                  <a:pt x="363" y="17"/>
                </a:lnTo>
                <a:lnTo>
                  <a:pt x="373" y="9"/>
                </a:lnTo>
                <a:lnTo>
                  <a:pt x="387" y="4"/>
                </a:lnTo>
                <a:lnTo>
                  <a:pt x="404" y="1"/>
                </a:lnTo>
                <a:lnTo>
                  <a:pt x="420" y="0"/>
                </a:lnTo>
                <a:lnTo>
                  <a:pt x="433" y="3"/>
                </a:lnTo>
                <a:lnTo>
                  <a:pt x="447" y="8"/>
                </a:lnTo>
                <a:lnTo>
                  <a:pt x="459" y="14"/>
                </a:lnTo>
                <a:lnTo>
                  <a:pt x="471" y="21"/>
                </a:lnTo>
                <a:lnTo>
                  <a:pt x="480" y="30"/>
                </a:lnTo>
                <a:lnTo>
                  <a:pt x="486" y="39"/>
                </a:lnTo>
                <a:lnTo>
                  <a:pt x="493" y="49"/>
                </a:lnTo>
                <a:lnTo>
                  <a:pt x="496" y="60"/>
                </a:lnTo>
                <a:lnTo>
                  <a:pt x="499" y="69"/>
                </a:lnTo>
                <a:lnTo>
                  <a:pt x="498" y="81"/>
                </a:lnTo>
                <a:lnTo>
                  <a:pt x="495" y="95"/>
                </a:lnTo>
                <a:lnTo>
                  <a:pt x="490" y="107"/>
                </a:lnTo>
                <a:lnTo>
                  <a:pt x="481" y="122"/>
                </a:lnTo>
                <a:lnTo>
                  <a:pt x="471" y="136"/>
                </a:lnTo>
                <a:lnTo>
                  <a:pt x="458" y="149"/>
                </a:lnTo>
                <a:lnTo>
                  <a:pt x="443" y="160"/>
                </a:lnTo>
                <a:lnTo>
                  <a:pt x="424" y="169"/>
                </a:lnTo>
                <a:lnTo>
                  <a:pt x="405" y="177"/>
                </a:lnTo>
                <a:lnTo>
                  <a:pt x="384" y="180"/>
                </a:lnTo>
                <a:lnTo>
                  <a:pt x="362" y="181"/>
                </a:lnTo>
                <a:lnTo>
                  <a:pt x="340" y="178"/>
                </a:lnTo>
                <a:lnTo>
                  <a:pt x="322" y="173"/>
                </a:lnTo>
                <a:lnTo>
                  <a:pt x="304" y="164"/>
                </a:lnTo>
                <a:lnTo>
                  <a:pt x="287" y="155"/>
                </a:lnTo>
                <a:lnTo>
                  <a:pt x="275" y="143"/>
                </a:lnTo>
                <a:lnTo>
                  <a:pt x="263" y="131"/>
                </a:lnTo>
                <a:lnTo>
                  <a:pt x="255" y="120"/>
                </a:lnTo>
                <a:lnTo>
                  <a:pt x="249" y="107"/>
                </a:lnTo>
                <a:lnTo>
                  <a:pt x="246" y="98"/>
                </a:lnTo>
                <a:lnTo>
                  <a:pt x="247" y="86"/>
                </a:lnTo>
                <a:lnTo>
                  <a:pt x="248" y="74"/>
                </a:lnTo>
                <a:lnTo>
                  <a:pt x="250" y="63"/>
                </a:lnTo>
                <a:lnTo>
                  <a:pt x="257" y="53"/>
                </a:lnTo>
                <a:lnTo>
                  <a:pt x="263" y="43"/>
                </a:lnTo>
                <a:lnTo>
                  <a:pt x="271" y="33"/>
                </a:lnTo>
                <a:lnTo>
                  <a:pt x="282" y="25"/>
                </a:lnTo>
                <a:lnTo>
                  <a:pt x="292" y="18"/>
                </a:lnTo>
                <a:lnTo>
                  <a:pt x="307" y="12"/>
                </a:lnTo>
                <a:lnTo>
                  <a:pt x="323" y="10"/>
                </a:lnTo>
                <a:lnTo>
                  <a:pt x="340" y="9"/>
                </a:lnTo>
                <a:lnTo>
                  <a:pt x="353" y="12"/>
                </a:lnTo>
                <a:lnTo>
                  <a:pt x="367" y="16"/>
                </a:lnTo>
                <a:lnTo>
                  <a:pt x="378" y="22"/>
                </a:lnTo>
                <a:lnTo>
                  <a:pt x="390" y="30"/>
                </a:lnTo>
                <a:lnTo>
                  <a:pt x="398" y="38"/>
                </a:lnTo>
                <a:lnTo>
                  <a:pt x="405" y="48"/>
                </a:lnTo>
                <a:lnTo>
                  <a:pt x="411" y="58"/>
                </a:lnTo>
                <a:lnTo>
                  <a:pt x="414" y="69"/>
                </a:lnTo>
                <a:lnTo>
                  <a:pt x="417" y="78"/>
                </a:lnTo>
                <a:lnTo>
                  <a:pt x="416" y="90"/>
                </a:lnTo>
                <a:lnTo>
                  <a:pt x="414" y="103"/>
                </a:lnTo>
                <a:lnTo>
                  <a:pt x="408" y="118"/>
                </a:lnTo>
                <a:lnTo>
                  <a:pt x="400" y="131"/>
                </a:lnTo>
                <a:lnTo>
                  <a:pt x="391" y="145"/>
                </a:lnTo>
                <a:lnTo>
                  <a:pt x="378" y="158"/>
                </a:lnTo>
                <a:lnTo>
                  <a:pt x="363" y="168"/>
                </a:lnTo>
                <a:lnTo>
                  <a:pt x="344" y="177"/>
                </a:lnTo>
                <a:lnTo>
                  <a:pt x="325" y="185"/>
                </a:lnTo>
                <a:lnTo>
                  <a:pt x="302" y="189"/>
                </a:lnTo>
                <a:lnTo>
                  <a:pt x="280" y="190"/>
                </a:lnTo>
                <a:lnTo>
                  <a:pt x="259" y="186"/>
                </a:lnTo>
                <a:lnTo>
                  <a:pt x="240" y="181"/>
                </a:lnTo>
                <a:lnTo>
                  <a:pt x="223" y="174"/>
                </a:lnTo>
                <a:lnTo>
                  <a:pt x="206" y="163"/>
                </a:lnTo>
                <a:lnTo>
                  <a:pt x="195" y="152"/>
                </a:lnTo>
                <a:lnTo>
                  <a:pt x="183" y="140"/>
                </a:lnTo>
                <a:lnTo>
                  <a:pt x="175" y="128"/>
                </a:lnTo>
                <a:lnTo>
                  <a:pt x="168" y="116"/>
                </a:lnTo>
                <a:lnTo>
                  <a:pt x="166" y="106"/>
                </a:lnTo>
                <a:lnTo>
                  <a:pt x="166" y="95"/>
                </a:lnTo>
                <a:lnTo>
                  <a:pt x="167" y="84"/>
                </a:lnTo>
                <a:lnTo>
                  <a:pt x="170" y="71"/>
                </a:lnTo>
                <a:lnTo>
                  <a:pt x="176" y="62"/>
                </a:lnTo>
                <a:lnTo>
                  <a:pt x="183" y="52"/>
                </a:lnTo>
                <a:lnTo>
                  <a:pt x="191" y="42"/>
                </a:lnTo>
                <a:lnTo>
                  <a:pt x="200" y="34"/>
                </a:lnTo>
                <a:lnTo>
                  <a:pt x="210" y="27"/>
                </a:lnTo>
                <a:lnTo>
                  <a:pt x="225" y="22"/>
                </a:lnTo>
                <a:lnTo>
                  <a:pt x="242" y="18"/>
                </a:lnTo>
                <a:lnTo>
                  <a:pt x="258" y="19"/>
                </a:lnTo>
                <a:lnTo>
                  <a:pt x="271" y="20"/>
                </a:lnTo>
                <a:lnTo>
                  <a:pt x="285" y="25"/>
                </a:lnTo>
                <a:lnTo>
                  <a:pt x="297" y="31"/>
                </a:lnTo>
                <a:lnTo>
                  <a:pt x="310" y="38"/>
                </a:lnTo>
                <a:lnTo>
                  <a:pt x="318" y="47"/>
                </a:lnTo>
                <a:lnTo>
                  <a:pt x="325" y="56"/>
                </a:lnTo>
                <a:lnTo>
                  <a:pt x="331" y="67"/>
                </a:lnTo>
                <a:lnTo>
                  <a:pt x="334" y="77"/>
                </a:lnTo>
                <a:lnTo>
                  <a:pt x="337" y="88"/>
                </a:lnTo>
                <a:lnTo>
                  <a:pt x="336" y="98"/>
                </a:lnTo>
                <a:lnTo>
                  <a:pt x="333" y="112"/>
                </a:lnTo>
                <a:lnTo>
                  <a:pt x="328" y="124"/>
                </a:lnTo>
                <a:lnTo>
                  <a:pt x="318" y="139"/>
                </a:lnTo>
                <a:lnTo>
                  <a:pt x="306" y="153"/>
                </a:lnTo>
                <a:lnTo>
                  <a:pt x="293" y="166"/>
                </a:lnTo>
                <a:lnTo>
                  <a:pt x="277" y="177"/>
                </a:lnTo>
                <a:lnTo>
                  <a:pt x="259" y="186"/>
                </a:lnTo>
                <a:lnTo>
                  <a:pt x="237" y="195"/>
                </a:lnTo>
                <a:lnTo>
                  <a:pt x="215" y="198"/>
                </a:lnTo>
                <a:lnTo>
                  <a:pt x="194" y="199"/>
                </a:lnTo>
                <a:lnTo>
                  <a:pt x="173" y="195"/>
                </a:lnTo>
                <a:lnTo>
                  <a:pt x="154" y="189"/>
                </a:lnTo>
                <a:lnTo>
                  <a:pt x="138" y="182"/>
                </a:lnTo>
                <a:lnTo>
                  <a:pt x="122" y="171"/>
                </a:lnTo>
                <a:lnTo>
                  <a:pt x="108" y="160"/>
                </a:lnTo>
                <a:lnTo>
                  <a:pt x="97" y="148"/>
                </a:lnTo>
                <a:lnTo>
                  <a:pt x="88" y="136"/>
                </a:lnTo>
                <a:lnTo>
                  <a:pt x="83" y="124"/>
                </a:lnTo>
                <a:lnTo>
                  <a:pt x="80" y="113"/>
                </a:lnTo>
                <a:lnTo>
                  <a:pt x="81" y="104"/>
                </a:lnTo>
                <a:lnTo>
                  <a:pt x="84" y="92"/>
                </a:lnTo>
                <a:lnTo>
                  <a:pt x="88" y="81"/>
                </a:lnTo>
                <a:lnTo>
                  <a:pt x="95" y="71"/>
                </a:lnTo>
                <a:lnTo>
                  <a:pt x="101" y="61"/>
                </a:lnTo>
                <a:lnTo>
                  <a:pt x="111" y="50"/>
                </a:lnTo>
                <a:lnTo>
                  <a:pt x="122" y="43"/>
                </a:lnTo>
                <a:lnTo>
                  <a:pt x="132" y="35"/>
                </a:lnTo>
                <a:lnTo>
                  <a:pt x="146" y="30"/>
                </a:lnTo>
                <a:lnTo>
                  <a:pt x="159" y="28"/>
                </a:lnTo>
                <a:lnTo>
                  <a:pt x="172" y="28"/>
                </a:lnTo>
                <a:lnTo>
                  <a:pt x="185" y="28"/>
                </a:lnTo>
                <a:lnTo>
                  <a:pt x="198" y="33"/>
                </a:lnTo>
                <a:lnTo>
                  <a:pt x="210" y="38"/>
                </a:lnTo>
                <a:lnTo>
                  <a:pt x="219" y="44"/>
                </a:lnTo>
                <a:lnTo>
                  <a:pt x="230" y="53"/>
                </a:lnTo>
                <a:lnTo>
                  <a:pt x="238" y="61"/>
                </a:lnTo>
                <a:lnTo>
                  <a:pt x="245" y="72"/>
                </a:lnTo>
                <a:lnTo>
                  <a:pt x="249" y="84"/>
                </a:lnTo>
                <a:lnTo>
                  <a:pt x="251" y="95"/>
                </a:lnTo>
                <a:lnTo>
                  <a:pt x="251" y="109"/>
                </a:lnTo>
                <a:lnTo>
                  <a:pt x="247" y="123"/>
                </a:lnTo>
                <a:lnTo>
                  <a:pt x="241" y="138"/>
                </a:lnTo>
                <a:lnTo>
                  <a:pt x="230" y="152"/>
                </a:lnTo>
                <a:lnTo>
                  <a:pt x="220" y="164"/>
                </a:lnTo>
                <a:lnTo>
                  <a:pt x="205" y="178"/>
                </a:lnTo>
                <a:lnTo>
                  <a:pt x="189" y="188"/>
                </a:lnTo>
                <a:lnTo>
                  <a:pt x="172" y="197"/>
                </a:lnTo>
                <a:lnTo>
                  <a:pt x="153" y="203"/>
                </a:lnTo>
                <a:lnTo>
                  <a:pt x="133" y="208"/>
                </a:lnTo>
                <a:lnTo>
                  <a:pt x="114" y="208"/>
                </a:lnTo>
                <a:lnTo>
                  <a:pt x="96" y="205"/>
                </a:lnTo>
                <a:lnTo>
                  <a:pt x="77" y="199"/>
                </a:lnTo>
                <a:lnTo>
                  <a:pt x="59" y="193"/>
                </a:lnTo>
                <a:lnTo>
                  <a:pt x="43" y="183"/>
                </a:lnTo>
                <a:lnTo>
                  <a:pt x="30" y="173"/>
                </a:lnTo>
                <a:lnTo>
                  <a:pt x="19" y="160"/>
                </a:lnTo>
                <a:lnTo>
                  <a:pt x="10" y="148"/>
                </a:lnTo>
                <a:lnTo>
                  <a:pt x="3" y="134"/>
                </a:lnTo>
                <a:lnTo>
                  <a:pt x="0" y="12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66" name="Oval 30"/>
          <p:cNvSpPr>
            <a:spLocks noChangeArrowheads="1"/>
          </p:cNvSpPr>
          <p:nvPr/>
        </p:nvSpPr>
        <p:spPr bwMode="auto">
          <a:xfrm>
            <a:off x="2860675" y="3344863"/>
            <a:ext cx="107950" cy="115887"/>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67" name="Freeform 31"/>
          <p:cNvSpPr>
            <a:spLocks/>
          </p:cNvSpPr>
          <p:nvPr/>
        </p:nvSpPr>
        <p:spPr bwMode="auto">
          <a:xfrm>
            <a:off x="1833563" y="2282825"/>
            <a:ext cx="287337" cy="862013"/>
          </a:xfrm>
          <a:custGeom>
            <a:avLst/>
            <a:gdLst>
              <a:gd name="T0" fmla="*/ 118234 w 209"/>
              <a:gd name="T1" fmla="*/ 5945 h 580"/>
              <a:gd name="T2" fmla="*/ 174602 w 209"/>
              <a:gd name="T3" fmla="*/ 38642 h 580"/>
              <a:gd name="T4" fmla="*/ 219971 w 209"/>
              <a:gd name="T5" fmla="*/ 108495 h 580"/>
              <a:gd name="T6" fmla="*/ 236469 w 209"/>
              <a:gd name="T7" fmla="*/ 203613 h 580"/>
              <a:gd name="T8" fmla="*/ 214472 w 209"/>
              <a:gd name="T9" fmla="*/ 288328 h 580"/>
              <a:gd name="T10" fmla="*/ 169103 w 209"/>
              <a:gd name="T11" fmla="*/ 347778 h 580"/>
              <a:gd name="T12" fmla="*/ 122359 w 209"/>
              <a:gd name="T13" fmla="*/ 373044 h 580"/>
              <a:gd name="T14" fmla="*/ 74240 w 209"/>
              <a:gd name="T15" fmla="*/ 367099 h 580"/>
              <a:gd name="T16" fmla="*/ 34370 w 209"/>
              <a:gd name="T17" fmla="*/ 335888 h 580"/>
              <a:gd name="T18" fmla="*/ 5499 w 209"/>
              <a:gd name="T19" fmla="*/ 285356 h 580"/>
              <a:gd name="T20" fmla="*/ 4124 w 209"/>
              <a:gd name="T21" fmla="*/ 216989 h 580"/>
              <a:gd name="T22" fmla="*/ 28871 w 209"/>
              <a:gd name="T23" fmla="*/ 160513 h 580"/>
              <a:gd name="T24" fmla="*/ 67366 w 209"/>
              <a:gd name="T25" fmla="*/ 127816 h 580"/>
              <a:gd name="T26" fmla="*/ 111360 w 209"/>
              <a:gd name="T27" fmla="*/ 120385 h 580"/>
              <a:gd name="T28" fmla="*/ 167728 w 209"/>
              <a:gd name="T29" fmla="*/ 145650 h 580"/>
              <a:gd name="T30" fmla="*/ 219971 w 209"/>
              <a:gd name="T31" fmla="*/ 202127 h 580"/>
              <a:gd name="T32" fmla="*/ 247467 w 209"/>
              <a:gd name="T33" fmla="*/ 289815 h 580"/>
              <a:gd name="T34" fmla="*/ 237844 w 209"/>
              <a:gd name="T35" fmla="*/ 381961 h 580"/>
              <a:gd name="T36" fmla="*/ 196599 w 209"/>
              <a:gd name="T37" fmla="*/ 451814 h 580"/>
              <a:gd name="T38" fmla="*/ 147106 w 209"/>
              <a:gd name="T39" fmla="*/ 490456 h 580"/>
              <a:gd name="T40" fmla="*/ 101737 w 209"/>
              <a:gd name="T41" fmla="*/ 491942 h 580"/>
              <a:gd name="T42" fmla="*/ 59117 w 209"/>
              <a:gd name="T43" fmla="*/ 469648 h 580"/>
              <a:gd name="T44" fmla="*/ 24747 w 209"/>
              <a:gd name="T45" fmla="*/ 426548 h 580"/>
              <a:gd name="T46" fmla="*/ 12373 w 209"/>
              <a:gd name="T47" fmla="*/ 355209 h 580"/>
              <a:gd name="T48" fmla="*/ 30246 w 209"/>
              <a:gd name="T49" fmla="*/ 298732 h 580"/>
              <a:gd name="T50" fmla="*/ 65991 w 209"/>
              <a:gd name="T51" fmla="*/ 258604 h 580"/>
              <a:gd name="T52" fmla="*/ 107236 w 209"/>
              <a:gd name="T53" fmla="*/ 240769 h 580"/>
              <a:gd name="T54" fmla="*/ 162229 w 209"/>
              <a:gd name="T55" fmla="*/ 254145 h 580"/>
              <a:gd name="T56" fmla="*/ 217221 w 209"/>
              <a:gd name="T57" fmla="*/ 298732 h 580"/>
              <a:gd name="T58" fmla="*/ 254341 w 209"/>
              <a:gd name="T59" fmla="*/ 377502 h 580"/>
              <a:gd name="T60" fmla="*/ 255716 w 209"/>
              <a:gd name="T61" fmla="*/ 475593 h 580"/>
              <a:gd name="T62" fmla="*/ 224095 w 209"/>
              <a:gd name="T63" fmla="*/ 554364 h 580"/>
              <a:gd name="T64" fmla="*/ 175977 w 209"/>
              <a:gd name="T65" fmla="*/ 600437 h 580"/>
              <a:gd name="T66" fmla="*/ 130608 w 209"/>
              <a:gd name="T67" fmla="*/ 613813 h 580"/>
              <a:gd name="T68" fmla="*/ 85239 w 209"/>
              <a:gd name="T69" fmla="*/ 598950 h 580"/>
              <a:gd name="T70" fmla="*/ 46744 w 209"/>
              <a:gd name="T71" fmla="*/ 563281 h 580"/>
              <a:gd name="T72" fmla="*/ 24747 w 209"/>
              <a:gd name="T73" fmla="*/ 500859 h 580"/>
              <a:gd name="T74" fmla="*/ 34370 w 209"/>
              <a:gd name="T75" fmla="*/ 436951 h 580"/>
              <a:gd name="T76" fmla="*/ 64616 w 209"/>
              <a:gd name="T77" fmla="*/ 387906 h 580"/>
              <a:gd name="T78" fmla="*/ 105861 w 209"/>
              <a:gd name="T79" fmla="*/ 364126 h 580"/>
              <a:gd name="T80" fmla="*/ 153980 w 209"/>
              <a:gd name="T81" fmla="*/ 365612 h 580"/>
              <a:gd name="T82" fmla="*/ 210347 w 209"/>
              <a:gd name="T83" fmla="*/ 405741 h 580"/>
              <a:gd name="T84" fmla="*/ 255716 w 209"/>
              <a:gd name="T85" fmla="*/ 475593 h 580"/>
              <a:gd name="T86" fmla="*/ 273589 w 209"/>
              <a:gd name="T87" fmla="*/ 572198 h 580"/>
              <a:gd name="T88" fmla="*/ 250217 w 209"/>
              <a:gd name="T89" fmla="*/ 655427 h 580"/>
              <a:gd name="T90" fmla="*/ 203473 w 209"/>
              <a:gd name="T91" fmla="*/ 716363 h 580"/>
              <a:gd name="T92" fmla="*/ 155354 w 209"/>
              <a:gd name="T93" fmla="*/ 741628 h 580"/>
              <a:gd name="T94" fmla="*/ 111360 w 209"/>
              <a:gd name="T95" fmla="*/ 729739 h 580"/>
              <a:gd name="T96" fmla="*/ 68741 w 209"/>
              <a:gd name="T97" fmla="*/ 695555 h 580"/>
              <a:gd name="T98" fmla="*/ 41245 w 209"/>
              <a:gd name="T99" fmla="*/ 643537 h 580"/>
              <a:gd name="T100" fmla="*/ 38495 w 209"/>
              <a:gd name="T101" fmla="*/ 585574 h 580"/>
              <a:gd name="T102" fmla="*/ 60492 w 209"/>
              <a:gd name="T103" fmla="*/ 535043 h 580"/>
              <a:gd name="T104" fmla="*/ 98987 w 209"/>
              <a:gd name="T105" fmla="*/ 496401 h 580"/>
              <a:gd name="T106" fmla="*/ 149855 w 209"/>
              <a:gd name="T107" fmla="*/ 487483 h 580"/>
              <a:gd name="T108" fmla="*/ 208972 w 209"/>
              <a:gd name="T109" fmla="*/ 518694 h 580"/>
              <a:gd name="T110" fmla="*/ 258466 w 209"/>
              <a:gd name="T111" fmla="*/ 579629 h 580"/>
              <a:gd name="T112" fmla="*/ 285962 w 209"/>
              <a:gd name="T113" fmla="*/ 662858 h 580"/>
              <a:gd name="T114" fmla="*/ 273589 w 209"/>
              <a:gd name="T115" fmla="*/ 746087 h 580"/>
              <a:gd name="T116" fmla="*/ 237844 w 209"/>
              <a:gd name="T117" fmla="*/ 815940 h 580"/>
              <a:gd name="T118" fmla="*/ 184226 w 209"/>
              <a:gd name="T119" fmla="*/ 856068 h 5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 h="580">
                <a:moveTo>
                  <a:pt x="61" y="0"/>
                </a:moveTo>
                <a:lnTo>
                  <a:pt x="73" y="1"/>
                </a:lnTo>
                <a:lnTo>
                  <a:pt x="86" y="4"/>
                </a:lnTo>
                <a:lnTo>
                  <a:pt x="99" y="9"/>
                </a:lnTo>
                <a:lnTo>
                  <a:pt x="114" y="16"/>
                </a:lnTo>
                <a:lnTo>
                  <a:pt x="127" y="26"/>
                </a:lnTo>
                <a:lnTo>
                  <a:pt x="141" y="39"/>
                </a:lnTo>
                <a:lnTo>
                  <a:pt x="151" y="55"/>
                </a:lnTo>
                <a:lnTo>
                  <a:pt x="160" y="73"/>
                </a:lnTo>
                <a:lnTo>
                  <a:pt x="168" y="93"/>
                </a:lnTo>
                <a:lnTo>
                  <a:pt x="172" y="115"/>
                </a:lnTo>
                <a:lnTo>
                  <a:pt x="172" y="137"/>
                </a:lnTo>
                <a:lnTo>
                  <a:pt x="169" y="158"/>
                </a:lnTo>
                <a:lnTo>
                  <a:pt x="164" y="177"/>
                </a:lnTo>
                <a:lnTo>
                  <a:pt x="156" y="194"/>
                </a:lnTo>
                <a:lnTo>
                  <a:pt x="146" y="211"/>
                </a:lnTo>
                <a:lnTo>
                  <a:pt x="135" y="222"/>
                </a:lnTo>
                <a:lnTo>
                  <a:pt x="123" y="234"/>
                </a:lnTo>
                <a:lnTo>
                  <a:pt x="111" y="242"/>
                </a:lnTo>
                <a:lnTo>
                  <a:pt x="99" y="249"/>
                </a:lnTo>
                <a:lnTo>
                  <a:pt x="89" y="251"/>
                </a:lnTo>
                <a:lnTo>
                  <a:pt x="78" y="251"/>
                </a:lnTo>
                <a:lnTo>
                  <a:pt x="66" y="250"/>
                </a:lnTo>
                <a:lnTo>
                  <a:pt x="54" y="247"/>
                </a:lnTo>
                <a:lnTo>
                  <a:pt x="45" y="241"/>
                </a:lnTo>
                <a:lnTo>
                  <a:pt x="35" y="234"/>
                </a:lnTo>
                <a:lnTo>
                  <a:pt x="25" y="226"/>
                </a:lnTo>
                <a:lnTo>
                  <a:pt x="17" y="216"/>
                </a:lnTo>
                <a:lnTo>
                  <a:pt x="9" y="206"/>
                </a:lnTo>
                <a:lnTo>
                  <a:pt x="4" y="192"/>
                </a:lnTo>
                <a:lnTo>
                  <a:pt x="1" y="175"/>
                </a:lnTo>
                <a:lnTo>
                  <a:pt x="0" y="159"/>
                </a:lnTo>
                <a:lnTo>
                  <a:pt x="3" y="146"/>
                </a:lnTo>
                <a:lnTo>
                  <a:pt x="8" y="132"/>
                </a:lnTo>
                <a:lnTo>
                  <a:pt x="14" y="120"/>
                </a:lnTo>
                <a:lnTo>
                  <a:pt x="21" y="108"/>
                </a:lnTo>
                <a:lnTo>
                  <a:pt x="30" y="99"/>
                </a:lnTo>
                <a:lnTo>
                  <a:pt x="39" y="93"/>
                </a:lnTo>
                <a:lnTo>
                  <a:pt x="49" y="86"/>
                </a:lnTo>
                <a:lnTo>
                  <a:pt x="60" y="83"/>
                </a:lnTo>
                <a:lnTo>
                  <a:pt x="69" y="80"/>
                </a:lnTo>
                <a:lnTo>
                  <a:pt x="81" y="81"/>
                </a:lnTo>
                <a:lnTo>
                  <a:pt x="95" y="84"/>
                </a:lnTo>
                <a:lnTo>
                  <a:pt x="107" y="89"/>
                </a:lnTo>
                <a:lnTo>
                  <a:pt x="122" y="98"/>
                </a:lnTo>
                <a:lnTo>
                  <a:pt x="136" y="108"/>
                </a:lnTo>
                <a:lnTo>
                  <a:pt x="149" y="121"/>
                </a:lnTo>
                <a:lnTo>
                  <a:pt x="160" y="136"/>
                </a:lnTo>
                <a:lnTo>
                  <a:pt x="169" y="155"/>
                </a:lnTo>
                <a:lnTo>
                  <a:pt x="177" y="174"/>
                </a:lnTo>
                <a:lnTo>
                  <a:pt x="180" y="195"/>
                </a:lnTo>
                <a:lnTo>
                  <a:pt x="181" y="217"/>
                </a:lnTo>
                <a:lnTo>
                  <a:pt x="178" y="239"/>
                </a:lnTo>
                <a:lnTo>
                  <a:pt x="173" y="257"/>
                </a:lnTo>
                <a:lnTo>
                  <a:pt x="164" y="275"/>
                </a:lnTo>
                <a:lnTo>
                  <a:pt x="155" y="292"/>
                </a:lnTo>
                <a:lnTo>
                  <a:pt x="143" y="304"/>
                </a:lnTo>
                <a:lnTo>
                  <a:pt x="131" y="316"/>
                </a:lnTo>
                <a:lnTo>
                  <a:pt x="120" y="324"/>
                </a:lnTo>
                <a:lnTo>
                  <a:pt x="107" y="330"/>
                </a:lnTo>
                <a:lnTo>
                  <a:pt x="98" y="333"/>
                </a:lnTo>
                <a:lnTo>
                  <a:pt x="86" y="332"/>
                </a:lnTo>
                <a:lnTo>
                  <a:pt x="74" y="331"/>
                </a:lnTo>
                <a:lnTo>
                  <a:pt x="63" y="329"/>
                </a:lnTo>
                <a:lnTo>
                  <a:pt x="53" y="322"/>
                </a:lnTo>
                <a:lnTo>
                  <a:pt x="43" y="316"/>
                </a:lnTo>
                <a:lnTo>
                  <a:pt x="33" y="308"/>
                </a:lnTo>
                <a:lnTo>
                  <a:pt x="25" y="297"/>
                </a:lnTo>
                <a:lnTo>
                  <a:pt x="18" y="287"/>
                </a:lnTo>
                <a:lnTo>
                  <a:pt x="12" y="272"/>
                </a:lnTo>
                <a:lnTo>
                  <a:pt x="10" y="256"/>
                </a:lnTo>
                <a:lnTo>
                  <a:pt x="9" y="239"/>
                </a:lnTo>
                <a:lnTo>
                  <a:pt x="12" y="226"/>
                </a:lnTo>
                <a:lnTo>
                  <a:pt x="16" y="212"/>
                </a:lnTo>
                <a:lnTo>
                  <a:pt x="22" y="201"/>
                </a:lnTo>
                <a:lnTo>
                  <a:pt x="30" y="189"/>
                </a:lnTo>
                <a:lnTo>
                  <a:pt x="38" y="181"/>
                </a:lnTo>
                <a:lnTo>
                  <a:pt x="48" y="174"/>
                </a:lnTo>
                <a:lnTo>
                  <a:pt x="58" y="168"/>
                </a:lnTo>
                <a:lnTo>
                  <a:pt x="69" y="165"/>
                </a:lnTo>
                <a:lnTo>
                  <a:pt x="78" y="162"/>
                </a:lnTo>
                <a:lnTo>
                  <a:pt x="90" y="163"/>
                </a:lnTo>
                <a:lnTo>
                  <a:pt x="103" y="165"/>
                </a:lnTo>
                <a:lnTo>
                  <a:pt x="118" y="171"/>
                </a:lnTo>
                <a:lnTo>
                  <a:pt x="131" y="179"/>
                </a:lnTo>
                <a:lnTo>
                  <a:pt x="145" y="188"/>
                </a:lnTo>
                <a:lnTo>
                  <a:pt x="158" y="201"/>
                </a:lnTo>
                <a:lnTo>
                  <a:pt x="168" y="216"/>
                </a:lnTo>
                <a:lnTo>
                  <a:pt x="177" y="235"/>
                </a:lnTo>
                <a:lnTo>
                  <a:pt x="185" y="254"/>
                </a:lnTo>
                <a:lnTo>
                  <a:pt x="189" y="277"/>
                </a:lnTo>
                <a:lnTo>
                  <a:pt x="190" y="299"/>
                </a:lnTo>
                <a:lnTo>
                  <a:pt x="186" y="320"/>
                </a:lnTo>
                <a:lnTo>
                  <a:pt x="181" y="339"/>
                </a:lnTo>
                <a:lnTo>
                  <a:pt x="174" y="356"/>
                </a:lnTo>
                <a:lnTo>
                  <a:pt x="163" y="373"/>
                </a:lnTo>
                <a:lnTo>
                  <a:pt x="152" y="384"/>
                </a:lnTo>
                <a:lnTo>
                  <a:pt x="140" y="396"/>
                </a:lnTo>
                <a:lnTo>
                  <a:pt x="128" y="404"/>
                </a:lnTo>
                <a:lnTo>
                  <a:pt x="116" y="411"/>
                </a:lnTo>
                <a:lnTo>
                  <a:pt x="106" y="413"/>
                </a:lnTo>
                <a:lnTo>
                  <a:pt x="95" y="413"/>
                </a:lnTo>
                <a:lnTo>
                  <a:pt x="84" y="412"/>
                </a:lnTo>
                <a:lnTo>
                  <a:pt x="71" y="409"/>
                </a:lnTo>
                <a:lnTo>
                  <a:pt x="62" y="403"/>
                </a:lnTo>
                <a:lnTo>
                  <a:pt x="52" y="396"/>
                </a:lnTo>
                <a:lnTo>
                  <a:pt x="42" y="388"/>
                </a:lnTo>
                <a:lnTo>
                  <a:pt x="34" y="379"/>
                </a:lnTo>
                <a:lnTo>
                  <a:pt x="27" y="369"/>
                </a:lnTo>
                <a:lnTo>
                  <a:pt x="22" y="354"/>
                </a:lnTo>
                <a:lnTo>
                  <a:pt x="18" y="337"/>
                </a:lnTo>
                <a:lnTo>
                  <a:pt x="19" y="321"/>
                </a:lnTo>
                <a:lnTo>
                  <a:pt x="20" y="308"/>
                </a:lnTo>
                <a:lnTo>
                  <a:pt x="25" y="294"/>
                </a:lnTo>
                <a:lnTo>
                  <a:pt x="31" y="282"/>
                </a:lnTo>
                <a:lnTo>
                  <a:pt x="38" y="269"/>
                </a:lnTo>
                <a:lnTo>
                  <a:pt x="47" y="261"/>
                </a:lnTo>
                <a:lnTo>
                  <a:pt x="56" y="254"/>
                </a:lnTo>
                <a:lnTo>
                  <a:pt x="67" y="248"/>
                </a:lnTo>
                <a:lnTo>
                  <a:pt x="77" y="245"/>
                </a:lnTo>
                <a:lnTo>
                  <a:pt x="88" y="242"/>
                </a:lnTo>
                <a:lnTo>
                  <a:pt x="98" y="243"/>
                </a:lnTo>
                <a:lnTo>
                  <a:pt x="112" y="246"/>
                </a:lnTo>
                <a:lnTo>
                  <a:pt x="124" y="251"/>
                </a:lnTo>
                <a:lnTo>
                  <a:pt x="139" y="261"/>
                </a:lnTo>
                <a:lnTo>
                  <a:pt x="153" y="273"/>
                </a:lnTo>
                <a:lnTo>
                  <a:pt x="166" y="286"/>
                </a:lnTo>
                <a:lnTo>
                  <a:pt x="177" y="302"/>
                </a:lnTo>
                <a:lnTo>
                  <a:pt x="186" y="320"/>
                </a:lnTo>
                <a:lnTo>
                  <a:pt x="195" y="342"/>
                </a:lnTo>
                <a:lnTo>
                  <a:pt x="198" y="364"/>
                </a:lnTo>
                <a:lnTo>
                  <a:pt x="199" y="385"/>
                </a:lnTo>
                <a:lnTo>
                  <a:pt x="195" y="406"/>
                </a:lnTo>
                <a:lnTo>
                  <a:pt x="189" y="425"/>
                </a:lnTo>
                <a:lnTo>
                  <a:pt x="182" y="441"/>
                </a:lnTo>
                <a:lnTo>
                  <a:pt x="171" y="457"/>
                </a:lnTo>
                <a:lnTo>
                  <a:pt x="160" y="471"/>
                </a:lnTo>
                <a:lnTo>
                  <a:pt x="148" y="482"/>
                </a:lnTo>
                <a:lnTo>
                  <a:pt x="136" y="491"/>
                </a:lnTo>
                <a:lnTo>
                  <a:pt x="124" y="496"/>
                </a:lnTo>
                <a:lnTo>
                  <a:pt x="113" y="499"/>
                </a:lnTo>
                <a:lnTo>
                  <a:pt x="104" y="498"/>
                </a:lnTo>
                <a:lnTo>
                  <a:pt x="92" y="495"/>
                </a:lnTo>
                <a:lnTo>
                  <a:pt x="81" y="491"/>
                </a:lnTo>
                <a:lnTo>
                  <a:pt x="71" y="484"/>
                </a:lnTo>
                <a:lnTo>
                  <a:pt x="61" y="478"/>
                </a:lnTo>
                <a:lnTo>
                  <a:pt x="50" y="468"/>
                </a:lnTo>
                <a:lnTo>
                  <a:pt x="43" y="457"/>
                </a:lnTo>
                <a:lnTo>
                  <a:pt x="35" y="447"/>
                </a:lnTo>
                <a:lnTo>
                  <a:pt x="30" y="433"/>
                </a:lnTo>
                <a:lnTo>
                  <a:pt x="28" y="420"/>
                </a:lnTo>
                <a:lnTo>
                  <a:pt x="28" y="407"/>
                </a:lnTo>
                <a:lnTo>
                  <a:pt x="28" y="394"/>
                </a:lnTo>
                <a:lnTo>
                  <a:pt x="33" y="381"/>
                </a:lnTo>
                <a:lnTo>
                  <a:pt x="38" y="369"/>
                </a:lnTo>
                <a:lnTo>
                  <a:pt x="44" y="360"/>
                </a:lnTo>
                <a:lnTo>
                  <a:pt x="53" y="349"/>
                </a:lnTo>
                <a:lnTo>
                  <a:pt x="61" y="341"/>
                </a:lnTo>
                <a:lnTo>
                  <a:pt x="72" y="334"/>
                </a:lnTo>
                <a:lnTo>
                  <a:pt x="84" y="330"/>
                </a:lnTo>
                <a:lnTo>
                  <a:pt x="95" y="328"/>
                </a:lnTo>
                <a:lnTo>
                  <a:pt x="109" y="328"/>
                </a:lnTo>
                <a:lnTo>
                  <a:pt x="123" y="332"/>
                </a:lnTo>
                <a:lnTo>
                  <a:pt x="138" y="338"/>
                </a:lnTo>
                <a:lnTo>
                  <a:pt x="152" y="349"/>
                </a:lnTo>
                <a:lnTo>
                  <a:pt x="164" y="359"/>
                </a:lnTo>
                <a:lnTo>
                  <a:pt x="178" y="374"/>
                </a:lnTo>
                <a:lnTo>
                  <a:pt x="188" y="390"/>
                </a:lnTo>
                <a:lnTo>
                  <a:pt x="197" y="407"/>
                </a:lnTo>
                <a:lnTo>
                  <a:pt x="203" y="426"/>
                </a:lnTo>
                <a:lnTo>
                  <a:pt x="208" y="446"/>
                </a:lnTo>
                <a:lnTo>
                  <a:pt x="208" y="465"/>
                </a:lnTo>
                <a:lnTo>
                  <a:pt x="205" y="483"/>
                </a:lnTo>
                <a:lnTo>
                  <a:pt x="199" y="502"/>
                </a:lnTo>
                <a:lnTo>
                  <a:pt x="193" y="520"/>
                </a:lnTo>
                <a:lnTo>
                  <a:pt x="183" y="536"/>
                </a:lnTo>
                <a:lnTo>
                  <a:pt x="173" y="549"/>
                </a:lnTo>
                <a:lnTo>
                  <a:pt x="160" y="560"/>
                </a:lnTo>
                <a:lnTo>
                  <a:pt x="148" y="569"/>
                </a:lnTo>
                <a:lnTo>
                  <a:pt x="134" y="576"/>
                </a:lnTo>
                <a:lnTo>
                  <a:pt x="121" y="579"/>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68" name="Line 32"/>
          <p:cNvSpPr>
            <a:spLocks noChangeShapeType="1"/>
          </p:cNvSpPr>
          <p:nvPr/>
        </p:nvSpPr>
        <p:spPr bwMode="auto">
          <a:xfrm flipH="1" flipV="1">
            <a:off x="1781175" y="3317875"/>
            <a:ext cx="490538" cy="142875"/>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69" name="Line 33"/>
          <p:cNvSpPr>
            <a:spLocks noChangeShapeType="1"/>
          </p:cNvSpPr>
          <p:nvPr/>
        </p:nvSpPr>
        <p:spPr bwMode="auto">
          <a:xfrm flipH="1" flipV="1">
            <a:off x="1979613" y="3122613"/>
            <a:ext cx="93662" cy="5476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70" name="Freeform 34"/>
          <p:cNvSpPr>
            <a:spLocks/>
          </p:cNvSpPr>
          <p:nvPr/>
        </p:nvSpPr>
        <p:spPr bwMode="auto">
          <a:xfrm>
            <a:off x="1000125" y="3157538"/>
            <a:ext cx="798513" cy="311150"/>
          </a:xfrm>
          <a:custGeom>
            <a:avLst/>
            <a:gdLst>
              <a:gd name="T0" fmla="*/ 5507 w 580"/>
              <a:gd name="T1" fmla="*/ 128033 h 209"/>
              <a:gd name="T2" fmla="*/ 35795 w 580"/>
              <a:gd name="T3" fmla="*/ 189072 h 209"/>
              <a:gd name="T4" fmla="*/ 100502 w 580"/>
              <a:gd name="T5" fmla="*/ 238201 h 209"/>
              <a:gd name="T6" fmla="*/ 188614 w 580"/>
              <a:gd name="T7" fmla="*/ 256066 h 209"/>
              <a:gd name="T8" fmla="*/ 267089 w 580"/>
              <a:gd name="T9" fmla="*/ 232246 h 209"/>
              <a:gd name="T10" fmla="*/ 322159 w 580"/>
              <a:gd name="T11" fmla="*/ 183117 h 209"/>
              <a:gd name="T12" fmla="*/ 345563 w 580"/>
              <a:gd name="T13" fmla="*/ 132499 h 209"/>
              <a:gd name="T14" fmla="*/ 340056 w 580"/>
              <a:gd name="T15" fmla="*/ 80393 h 209"/>
              <a:gd name="T16" fmla="*/ 311145 w 580"/>
              <a:gd name="T17" fmla="*/ 37219 h 209"/>
              <a:gd name="T18" fmla="*/ 264335 w 580"/>
              <a:gd name="T19" fmla="*/ 5955 h 209"/>
              <a:gd name="T20" fmla="*/ 201005 w 580"/>
              <a:gd name="T21" fmla="*/ 4466 h 209"/>
              <a:gd name="T22" fmla="*/ 148689 w 580"/>
              <a:gd name="T23" fmla="*/ 31264 h 209"/>
              <a:gd name="T24" fmla="*/ 118400 w 580"/>
              <a:gd name="T25" fmla="*/ 72949 h 209"/>
              <a:gd name="T26" fmla="*/ 111516 w 580"/>
              <a:gd name="T27" fmla="*/ 120589 h 209"/>
              <a:gd name="T28" fmla="*/ 134921 w 580"/>
              <a:gd name="T29" fmla="*/ 181628 h 209"/>
              <a:gd name="T30" fmla="*/ 187238 w 580"/>
              <a:gd name="T31" fmla="*/ 238201 h 209"/>
              <a:gd name="T32" fmla="*/ 268466 w 580"/>
              <a:gd name="T33" fmla="*/ 267976 h 209"/>
              <a:gd name="T34" fmla="*/ 353824 w 580"/>
              <a:gd name="T35" fmla="*/ 257555 h 209"/>
              <a:gd name="T36" fmla="*/ 418531 w 580"/>
              <a:gd name="T37" fmla="*/ 212892 h 209"/>
              <a:gd name="T38" fmla="*/ 454326 w 580"/>
              <a:gd name="T39" fmla="*/ 159297 h 209"/>
              <a:gd name="T40" fmla="*/ 455703 w 580"/>
              <a:gd name="T41" fmla="*/ 110168 h 209"/>
              <a:gd name="T42" fmla="*/ 435052 w 580"/>
              <a:gd name="T43" fmla="*/ 64017 h 209"/>
              <a:gd name="T44" fmla="*/ 395126 w 580"/>
              <a:gd name="T45" fmla="*/ 26798 h 209"/>
              <a:gd name="T46" fmla="*/ 329042 w 580"/>
              <a:gd name="T47" fmla="*/ 13399 h 209"/>
              <a:gd name="T48" fmla="*/ 276726 w 580"/>
              <a:gd name="T49" fmla="*/ 32753 h 209"/>
              <a:gd name="T50" fmla="*/ 239554 w 580"/>
              <a:gd name="T51" fmla="*/ 71460 h 209"/>
              <a:gd name="T52" fmla="*/ 223033 w 580"/>
              <a:gd name="T53" fmla="*/ 116123 h 209"/>
              <a:gd name="T54" fmla="*/ 235424 w 580"/>
              <a:gd name="T55" fmla="*/ 175673 h 209"/>
              <a:gd name="T56" fmla="*/ 276726 w 580"/>
              <a:gd name="T57" fmla="*/ 235223 h 209"/>
              <a:gd name="T58" fmla="*/ 349694 w 580"/>
              <a:gd name="T59" fmla="*/ 275420 h 209"/>
              <a:gd name="T60" fmla="*/ 440559 w 580"/>
              <a:gd name="T61" fmla="*/ 276909 h 209"/>
              <a:gd name="T62" fmla="*/ 513526 w 580"/>
              <a:gd name="T63" fmla="*/ 242667 h 209"/>
              <a:gd name="T64" fmla="*/ 556206 w 580"/>
              <a:gd name="T65" fmla="*/ 190561 h 209"/>
              <a:gd name="T66" fmla="*/ 568596 w 580"/>
              <a:gd name="T67" fmla="*/ 141432 h 209"/>
              <a:gd name="T68" fmla="*/ 554829 w 580"/>
              <a:gd name="T69" fmla="*/ 92303 h 209"/>
              <a:gd name="T70" fmla="*/ 521787 w 580"/>
              <a:gd name="T71" fmla="*/ 50618 h 209"/>
              <a:gd name="T72" fmla="*/ 463964 w 580"/>
              <a:gd name="T73" fmla="*/ 26798 h 209"/>
              <a:gd name="T74" fmla="*/ 404763 w 580"/>
              <a:gd name="T75" fmla="*/ 37219 h 209"/>
              <a:gd name="T76" fmla="*/ 359331 w 580"/>
              <a:gd name="T77" fmla="*/ 69972 h 209"/>
              <a:gd name="T78" fmla="*/ 337303 w 580"/>
              <a:gd name="T79" fmla="*/ 114634 h 209"/>
              <a:gd name="T80" fmla="*/ 338680 w 580"/>
              <a:gd name="T81" fmla="*/ 166741 h 209"/>
              <a:gd name="T82" fmla="*/ 375852 w 580"/>
              <a:gd name="T83" fmla="*/ 227780 h 209"/>
              <a:gd name="T84" fmla="*/ 440559 w 580"/>
              <a:gd name="T85" fmla="*/ 276909 h 209"/>
              <a:gd name="T86" fmla="*/ 530047 w 580"/>
              <a:gd name="T87" fmla="*/ 296262 h 209"/>
              <a:gd name="T88" fmla="*/ 607145 w 580"/>
              <a:gd name="T89" fmla="*/ 270954 h 209"/>
              <a:gd name="T90" fmla="*/ 663592 w 580"/>
              <a:gd name="T91" fmla="*/ 220336 h 209"/>
              <a:gd name="T92" fmla="*/ 686997 w 580"/>
              <a:gd name="T93" fmla="*/ 168229 h 209"/>
              <a:gd name="T94" fmla="*/ 675983 w 580"/>
              <a:gd name="T95" fmla="*/ 120589 h 209"/>
              <a:gd name="T96" fmla="*/ 644317 w 580"/>
              <a:gd name="T97" fmla="*/ 74438 h 209"/>
              <a:gd name="T98" fmla="*/ 596131 w 580"/>
              <a:gd name="T99" fmla="*/ 44663 h 209"/>
              <a:gd name="T100" fmla="*/ 542438 w 580"/>
              <a:gd name="T101" fmla="*/ 41685 h 209"/>
              <a:gd name="T102" fmla="*/ 495629 w 580"/>
              <a:gd name="T103" fmla="*/ 65505 h 209"/>
              <a:gd name="T104" fmla="*/ 459833 w 580"/>
              <a:gd name="T105" fmla="*/ 107190 h 209"/>
              <a:gd name="T106" fmla="*/ 451573 w 580"/>
              <a:gd name="T107" fmla="*/ 162274 h 209"/>
              <a:gd name="T108" fmla="*/ 480485 w 580"/>
              <a:gd name="T109" fmla="*/ 226291 h 209"/>
              <a:gd name="T110" fmla="*/ 536931 w 580"/>
              <a:gd name="T111" fmla="*/ 279886 h 209"/>
              <a:gd name="T112" fmla="*/ 614029 w 580"/>
              <a:gd name="T113" fmla="*/ 309661 h 209"/>
              <a:gd name="T114" fmla="*/ 691127 w 580"/>
              <a:gd name="T115" fmla="*/ 296262 h 209"/>
              <a:gd name="T116" fmla="*/ 755834 w 580"/>
              <a:gd name="T117" fmla="*/ 257555 h 209"/>
              <a:gd name="T118" fmla="*/ 793006 w 580"/>
              <a:gd name="T119" fmla="*/ 199493 h 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0" h="209">
                <a:moveTo>
                  <a:pt x="0" y="61"/>
                </a:moveTo>
                <a:lnTo>
                  <a:pt x="1" y="73"/>
                </a:lnTo>
                <a:lnTo>
                  <a:pt x="4" y="86"/>
                </a:lnTo>
                <a:lnTo>
                  <a:pt x="9" y="99"/>
                </a:lnTo>
                <a:lnTo>
                  <a:pt x="16" y="114"/>
                </a:lnTo>
                <a:lnTo>
                  <a:pt x="26" y="127"/>
                </a:lnTo>
                <a:lnTo>
                  <a:pt x="39" y="141"/>
                </a:lnTo>
                <a:lnTo>
                  <a:pt x="55" y="151"/>
                </a:lnTo>
                <a:lnTo>
                  <a:pt x="73" y="160"/>
                </a:lnTo>
                <a:lnTo>
                  <a:pt x="93" y="168"/>
                </a:lnTo>
                <a:lnTo>
                  <a:pt x="115" y="172"/>
                </a:lnTo>
                <a:lnTo>
                  <a:pt x="137" y="172"/>
                </a:lnTo>
                <a:lnTo>
                  <a:pt x="158" y="169"/>
                </a:lnTo>
                <a:lnTo>
                  <a:pt x="177" y="164"/>
                </a:lnTo>
                <a:lnTo>
                  <a:pt x="194" y="156"/>
                </a:lnTo>
                <a:lnTo>
                  <a:pt x="211" y="146"/>
                </a:lnTo>
                <a:lnTo>
                  <a:pt x="222" y="135"/>
                </a:lnTo>
                <a:lnTo>
                  <a:pt x="234" y="123"/>
                </a:lnTo>
                <a:lnTo>
                  <a:pt x="242" y="111"/>
                </a:lnTo>
                <a:lnTo>
                  <a:pt x="249" y="99"/>
                </a:lnTo>
                <a:lnTo>
                  <a:pt x="251" y="89"/>
                </a:lnTo>
                <a:lnTo>
                  <a:pt x="251" y="78"/>
                </a:lnTo>
                <a:lnTo>
                  <a:pt x="250" y="66"/>
                </a:lnTo>
                <a:lnTo>
                  <a:pt x="247" y="54"/>
                </a:lnTo>
                <a:lnTo>
                  <a:pt x="241" y="45"/>
                </a:lnTo>
                <a:lnTo>
                  <a:pt x="234" y="35"/>
                </a:lnTo>
                <a:lnTo>
                  <a:pt x="226" y="25"/>
                </a:lnTo>
                <a:lnTo>
                  <a:pt x="216" y="17"/>
                </a:lnTo>
                <a:lnTo>
                  <a:pt x="206" y="9"/>
                </a:lnTo>
                <a:lnTo>
                  <a:pt x="192" y="4"/>
                </a:lnTo>
                <a:lnTo>
                  <a:pt x="175" y="1"/>
                </a:lnTo>
                <a:lnTo>
                  <a:pt x="159" y="0"/>
                </a:lnTo>
                <a:lnTo>
                  <a:pt x="146" y="3"/>
                </a:lnTo>
                <a:lnTo>
                  <a:pt x="132" y="8"/>
                </a:lnTo>
                <a:lnTo>
                  <a:pt x="120" y="14"/>
                </a:lnTo>
                <a:lnTo>
                  <a:pt x="108" y="21"/>
                </a:lnTo>
                <a:lnTo>
                  <a:pt x="99" y="30"/>
                </a:lnTo>
                <a:lnTo>
                  <a:pt x="93" y="39"/>
                </a:lnTo>
                <a:lnTo>
                  <a:pt x="86" y="49"/>
                </a:lnTo>
                <a:lnTo>
                  <a:pt x="83" y="60"/>
                </a:lnTo>
                <a:lnTo>
                  <a:pt x="80" y="69"/>
                </a:lnTo>
                <a:lnTo>
                  <a:pt x="81" y="81"/>
                </a:lnTo>
                <a:lnTo>
                  <a:pt x="84" y="95"/>
                </a:lnTo>
                <a:lnTo>
                  <a:pt x="89" y="107"/>
                </a:lnTo>
                <a:lnTo>
                  <a:pt x="98" y="122"/>
                </a:lnTo>
                <a:lnTo>
                  <a:pt x="108" y="136"/>
                </a:lnTo>
                <a:lnTo>
                  <a:pt x="121" y="149"/>
                </a:lnTo>
                <a:lnTo>
                  <a:pt x="136" y="160"/>
                </a:lnTo>
                <a:lnTo>
                  <a:pt x="155" y="169"/>
                </a:lnTo>
                <a:lnTo>
                  <a:pt x="174" y="177"/>
                </a:lnTo>
                <a:lnTo>
                  <a:pt x="195" y="180"/>
                </a:lnTo>
                <a:lnTo>
                  <a:pt x="217" y="181"/>
                </a:lnTo>
                <a:lnTo>
                  <a:pt x="239" y="178"/>
                </a:lnTo>
                <a:lnTo>
                  <a:pt x="257" y="173"/>
                </a:lnTo>
                <a:lnTo>
                  <a:pt x="275" y="164"/>
                </a:lnTo>
                <a:lnTo>
                  <a:pt x="292" y="155"/>
                </a:lnTo>
                <a:lnTo>
                  <a:pt x="304" y="143"/>
                </a:lnTo>
                <a:lnTo>
                  <a:pt x="316" y="131"/>
                </a:lnTo>
                <a:lnTo>
                  <a:pt x="324" y="120"/>
                </a:lnTo>
                <a:lnTo>
                  <a:pt x="330" y="107"/>
                </a:lnTo>
                <a:lnTo>
                  <a:pt x="333" y="98"/>
                </a:lnTo>
                <a:lnTo>
                  <a:pt x="332" y="86"/>
                </a:lnTo>
                <a:lnTo>
                  <a:pt x="331" y="74"/>
                </a:lnTo>
                <a:lnTo>
                  <a:pt x="329" y="63"/>
                </a:lnTo>
                <a:lnTo>
                  <a:pt x="322" y="53"/>
                </a:lnTo>
                <a:lnTo>
                  <a:pt x="316" y="43"/>
                </a:lnTo>
                <a:lnTo>
                  <a:pt x="308" y="33"/>
                </a:lnTo>
                <a:lnTo>
                  <a:pt x="297" y="25"/>
                </a:lnTo>
                <a:lnTo>
                  <a:pt x="287" y="18"/>
                </a:lnTo>
                <a:lnTo>
                  <a:pt x="272" y="12"/>
                </a:lnTo>
                <a:lnTo>
                  <a:pt x="256" y="10"/>
                </a:lnTo>
                <a:lnTo>
                  <a:pt x="239" y="9"/>
                </a:lnTo>
                <a:lnTo>
                  <a:pt x="226" y="12"/>
                </a:lnTo>
                <a:lnTo>
                  <a:pt x="212" y="16"/>
                </a:lnTo>
                <a:lnTo>
                  <a:pt x="201" y="22"/>
                </a:lnTo>
                <a:lnTo>
                  <a:pt x="189" y="30"/>
                </a:lnTo>
                <a:lnTo>
                  <a:pt x="181" y="38"/>
                </a:lnTo>
                <a:lnTo>
                  <a:pt x="174" y="48"/>
                </a:lnTo>
                <a:lnTo>
                  <a:pt x="168" y="58"/>
                </a:lnTo>
                <a:lnTo>
                  <a:pt x="165" y="69"/>
                </a:lnTo>
                <a:lnTo>
                  <a:pt x="162" y="78"/>
                </a:lnTo>
                <a:lnTo>
                  <a:pt x="163" y="90"/>
                </a:lnTo>
                <a:lnTo>
                  <a:pt x="165" y="103"/>
                </a:lnTo>
                <a:lnTo>
                  <a:pt x="171" y="118"/>
                </a:lnTo>
                <a:lnTo>
                  <a:pt x="179" y="131"/>
                </a:lnTo>
                <a:lnTo>
                  <a:pt x="188" y="145"/>
                </a:lnTo>
                <a:lnTo>
                  <a:pt x="201" y="158"/>
                </a:lnTo>
                <a:lnTo>
                  <a:pt x="216" y="168"/>
                </a:lnTo>
                <a:lnTo>
                  <a:pt x="235" y="177"/>
                </a:lnTo>
                <a:lnTo>
                  <a:pt x="254" y="185"/>
                </a:lnTo>
                <a:lnTo>
                  <a:pt x="277" y="189"/>
                </a:lnTo>
                <a:lnTo>
                  <a:pt x="299" y="190"/>
                </a:lnTo>
                <a:lnTo>
                  <a:pt x="320" y="186"/>
                </a:lnTo>
                <a:lnTo>
                  <a:pt x="339" y="181"/>
                </a:lnTo>
                <a:lnTo>
                  <a:pt x="356" y="174"/>
                </a:lnTo>
                <a:lnTo>
                  <a:pt x="373" y="163"/>
                </a:lnTo>
                <a:lnTo>
                  <a:pt x="384" y="152"/>
                </a:lnTo>
                <a:lnTo>
                  <a:pt x="396" y="140"/>
                </a:lnTo>
                <a:lnTo>
                  <a:pt x="404" y="128"/>
                </a:lnTo>
                <a:lnTo>
                  <a:pt x="411" y="116"/>
                </a:lnTo>
                <a:lnTo>
                  <a:pt x="413" y="106"/>
                </a:lnTo>
                <a:lnTo>
                  <a:pt x="413" y="95"/>
                </a:lnTo>
                <a:lnTo>
                  <a:pt x="412" y="84"/>
                </a:lnTo>
                <a:lnTo>
                  <a:pt x="409" y="71"/>
                </a:lnTo>
                <a:lnTo>
                  <a:pt x="403" y="62"/>
                </a:lnTo>
                <a:lnTo>
                  <a:pt x="396" y="52"/>
                </a:lnTo>
                <a:lnTo>
                  <a:pt x="388" y="42"/>
                </a:lnTo>
                <a:lnTo>
                  <a:pt x="379" y="34"/>
                </a:lnTo>
                <a:lnTo>
                  <a:pt x="369" y="27"/>
                </a:lnTo>
                <a:lnTo>
                  <a:pt x="354" y="22"/>
                </a:lnTo>
                <a:lnTo>
                  <a:pt x="337" y="18"/>
                </a:lnTo>
                <a:lnTo>
                  <a:pt x="321" y="19"/>
                </a:lnTo>
                <a:lnTo>
                  <a:pt x="308" y="20"/>
                </a:lnTo>
                <a:lnTo>
                  <a:pt x="294" y="25"/>
                </a:lnTo>
                <a:lnTo>
                  <a:pt x="282" y="31"/>
                </a:lnTo>
                <a:lnTo>
                  <a:pt x="269" y="38"/>
                </a:lnTo>
                <a:lnTo>
                  <a:pt x="261" y="47"/>
                </a:lnTo>
                <a:lnTo>
                  <a:pt x="254" y="56"/>
                </a:lnTo>
                <a:lnTo>
                  <a:pt x="248" y="67"/>
                </a:lnTo>
                <a:lnTo>
                  <a:pt x="245" y="77"/>
                </a:lnTo>
                <a:lnTo>
                  <a:pt x="242" y="88"/>
                </a:lnTo>
                <a:lnTo>
                  <a:pt x="243" y="98"/>
                </a:lnTo>
                <a:lnTo>
                  <a:pt x="246" y="112"/>
                </a:lnTo>
                <a:lnTo>
                  <a:pt x="251" y="124"/>
                </a:lnTo>
                <a:lnTo>
                  <a:pt x="261" y="139"/>
                </a:lnTo>
                <a:lnTo>
                  <a:pt x="273" y="153"/>
                </a:lnTo>
                <a:lnTo>
                  <a:pt x="286" y="166"/>
                </a:lnTo>
                <a:lnTo>
                  <a:pt x="302" y="177"/>
                </a:lnTo>
                <a:lnTo>
                  <a:pt x="320" y="186"/>
                </a:lnTo>
                <a:lnTo>
                  <a:pt x="342" y="195"/>
                </a:lnTo>
                <a:lnTo>
                  <a:pt x="364" y="198"/>
                </a:lnTo>
                <a:lnTo>
                  <a:pt x="385" y="199"/>
                </a:lnTo>
                <a:lnTo>
                  <a:pt x="406" y="195"/>
                </a:lnTo>
                <a:lnTo>
                  <a:pt x="425" y="189"/>
                </a:lnTo>
                <a:lnTo>
                  <a:pt x="441" y="182"/>
                </a:lnTo>
                <a:lnTo>
                  <a:pt x="457" y="171"/>
                </a:lnTo>
                <a:lnTo>
                  <a:pt x="471" y="160"/>
                </a:lnTo>
                <a:lnTo>
                  <a:pt x="482" y="148"/>
                </a:lnTo>
                <a:lnTo>
                  <a:pt x="491" y="136"/>
                </a:lnTo>
                <a:lnTo>
                  <a:pt x="496" y="124"/>
                </a:lnTo>
                <a:lnTo>
                  <a:pt x="499" y="113"/>
                </a:lnTo>
                <a:lnTo>
                  <a:pt x="498" y="104"/>
                </a:lnTo>
                <a:lnTo>
                  <a:pt x="495" y="92"/>
                </a:lnTo>
                <a:lnTo>
                  <a:pt x="491" y="81"/>
                </a:lnTo>
                <a:lnTo>
                  <a:pt x="484" y="71"/>
                </a:lnTo>
                <a:lnTo>
                  <a:pt x="478" y="61"/>
                </a:lnTo>
                <a:lnTo>
                  <a:pt x="468" y="50"/>
                </a:lnTo>
                <a:lnTo>
                  <a:pt x="457" y="43"/>
                </a:lnTo>
                <a:lnTo>
                  <a:pt x="447" y="35"/>
                </a:lnTo>
                <a:lnTo>
                  <a:pt x="433" y="30"/>
                </a:lnTo>
                <a:lnTo>
                  <a:pt x="420" y="28"/>
                </a:lnTo>
                <a:lnTo>
                  <a:pt x="407" y="28"/>
                </a:lnTo>
                <a:lnTo>
                  <a:pt x="394" y="28"/>
                </a:lnTo>
                <a:lnTo>
                  <a:pt x="381" y="33"/>
                </a:lnTo>
                <a:lnTo>
                  <a:pt x="369" y="38"/>
                </a:lnTo>
                <a:lnTo>
                  <a:pt x="360" y="44"/>
                </a:lnTo>
                <a:lnTo>
                  <a:pt x="349" y="53"/>
                </a:lnTo>
                <a:lnTo>
                  <a:pt x="341" y="61"/>
                </a:lnTo>
                <a:lnTo>
                  <a:pt x="334" y="72"/>
                </a:lnTo>
                <a:lnTo>
                  <a:pt x="330" y="84"/>
                </a:lnTo>
                <a:lnTo>
                  <a:pt x="328" y="95"/>
                </a:lnTo>
                <a:lnTo>
                  <a:pt x="328" y="109"/>
                </a:lnTo>
                <a:lnTo>
                  <a:pt x="332" y="123"/>
                </a:lnTo>
                <a:lnTo>
                  <a:pt x="338" y="138"/>
                </a:lnTo>
                <a:lnTo>
                  <a:pt x="349" y="152"/>
                </a:lnTo>
                <a:lnTo>
                  <a:pt x="359" y="164"/>
                </a:lnTo>
                <a:lnTo>
                  <a:pt x="374" y="178"/>
                </a:lnTo>
                <a:lnTo>
                  <a:pt x="390" y="188"/>
                </a:lnTo>
                <a:lnTo>
                  <a:pt x="407" y="197"/>
                </a:lnTo>
                <a:lnTo>
                  <a:pt x="426" y="203"/>
                </a:lnTo>
                <a:lnTo>
                  <a:pt x="446" y="208"/>
                </a:lnTo>
                <a:lnTo>
                  <a:pt x="465" y="208"/>
                </a:lnTo>
                <a:lnTo>
                  <a:pt x="483" y="205"/>
                </a:lnTo>
                <a:lnTo>
                  <a:pt x="502" y="199"/>
                </a:lnTo>
                <a:lnTo>
                  <a:pt x="520" y="193"/>
                </a:lnTo>
                <a:lnTo>
                  <a:pt x="536" y="183"/>
                </a:lnTo>
                <a:lnTo>
                  <a:pt x="549" y="173"/>
                </a:lnTo>
                <a:lnTo>
                  <a:pt x="560" y="160"/>
                </a:lnTo>
                <a:lnTo>
                  <a:pt x="569" y="148"/>
                </a:lnTo>
                <a:lnTo>
                  <a:pt x="576" y="134"/>
                </a:lnTo>
                <a:lnTo>
                  <a:pt x="579" y="12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71" name="Oval 35"/>
          <p:cNvSpPr>
            <a:spLocks noChangeArrowheads="1"/>
          </p:cNvSpPr>
          <p:nvPr/>
        </p:nvSpPr>
        <p:spPr bwMode="auto">
          <a:xfrm>
            <a:off x="1984375" y="3340100"/>
            <a:ext cx="107950" cy="115888"/>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72" name="Freeform 36"/>
          <p:cNvSpPr>
            <a:spLocks/>
          </p:cNvSpPr>
          <p:nvPr/>
        </p:nvSpPr>
        <p:spPr bwMode="auto">
          <a:xfrm>
            <a:off x="2247900" y="3335338"/>
            <a:ext cx="457200" cy="201612"/>
          </a:xfrm>
          <a:custGeom>
            <a:avLst/>
            <a:gdLst>
              <a:gd name="T0" fmla="*/ 451692 w 332"/>
              <a:gd name="T1" fmla="*/ 84499 h 136"/>
              <a:gd name="T2" fmla="*/ 429658 w 332"/>
              <a:gd name="T3" fmla="*/ 41508 h 136"/>
              <a:gd name="T4" fmla="*/ 391099 w 332"/>
              <a:gd name="T5" fmla="*/ 8895 h 136"/>
              <a:gd name="T6" fmla="*/ 340146 w 332"/>
              <a:gd name="T7" fmla="*/ 2965 h 136"/>
              <a:gd name="T8" fmla="*/ 296078 w 332"/>
              <a:gd name="T9" fmla="*/ 29649 h 136"/>
              <a:gd name="T10" fmla="*/ 267159 w 332"/>
              <a:gd name="T11" fmla="*/ 69675 h 136"/>
              <a:gd name="T12" fmla="*/ 257519 w 332"/>
              <a:gd name="T13" fmla="*/ 111183 h 136"/>
              <a:gd name="T14" fmla="*/ 263028 w 332"/>
              <a:gd name="T15" fmla="*/ 148244 h 136"/>
              <a:gd name="T16" fmla="*/ 282307 w 332"/>
              <a:gd name="T17" fmla="*/ 179375 h 136"/>
              <a:gd name="T18" fmla="*/ 311227 w 332"/>
              <a:gd name="T19" fmla="*/ 198647 h 136"/>
              <a:gd name="T20" fmla="*/ 347031 w 332"/>
              <a:gd name="T21" fmla="*/ 194200 h 136"/>
              <a:gd name="T22" fmla="*/ 374573 w 332"/>
              <a:gd name="T23" fmla="*/ 170481 h 136"/>
              <a:gd name="T24" fmla="*/ 389722 w 332"/>
              <a:gd name="T25" fmla="*/ 134902 h 136"/>
              <a:gd name="T26" fmla="*/ 391099 w 332"/>
              <a:gd name="T27" fmla="*/ 99324 h 136"/>
              <a:gd name="T28" fmla="*/ 374573 w 332"/>
              <a:gd name="T29" fmla="*/ 54850 h 136"/>
              <a:gd name="T30" fmla="*/ 341523 w 332"/>
              <a:gd name="T31" fmla="*/ 16307 h 136"/>
              <a:gd name="T32" fmla="*/ 293324 w 332"/>
              <a:gd name="T33" fmla="*/ 1482 h 136"/>
              <a:gd name="T34" fmla="*/ 246502 w 332"/>
              <a:gd name="T35" fmla="*/ 16307 h 136"/>
              <a:gd name="T36" fmla="*/ 212075 w 332"/>
              <a:gd name="T37" fmla="*/ 54850 h 136"/>
              <a:gd name="T38" fmla="*/ 195549 w 332"/>
              <a:gd name="T39" fmla="*/ 99324 h 136"/>
              <a:gd name="T40" fmla="*/ 196927 w 332"/>
              <a:gd name="T41" fmla="*/ 136385 h 136"/>
              <a:gd name="T42" fmla="*/ 210698 w 332"/>
              <a:gd name="T43" fmla="*/ 170481 h 136"/>
              <a:gd name="T44" fmla="*/ 235486 w 332"/>
              <a:gd name="T45" fmla="*/ 194200 h 136"/>
              <a:gd name="T46" fmla="*/ 274045 w 332"/>
              <a:gd name="T47" fmla="*/ 198647 h 136"/>
              <a:gd name="T48" fmla="*/ 302964 w 332"/>
              <a:gd name="T49" fmla="*/ 179375 h 136"/>
              <a:gd name="T50" fmla="*/ 320866 w 332"/>
              <a:gd name="T51" fmla="*/ 146762 h 136"/>
              <a:gd name="T52" fmla="*/ 327752 w 332"/>
              <a:gd name="T53" fmla="*/ 112666 h 136"/>
              <a:gd name="T54" fmla="*/ 318112 w 332"/>
              <a:gd name="T55" fmla="*/ 68192 h 136"/>
              <a:gd name="T56" fmla="*/ 290570 w 332"/>
              <a:gd name="T57" fmla="*/ 28166 h 136"/>
              <a:gd name="T58" fmla="*/ 247880 w 332"/>
              <a:gd name="T59" fmla="*/ 2965 h 136"/>
              <a:gd name="T60" fmla="*/ 196927 w 332"/>
              <a:gd name="T61" fmla="*/ 8895 h 136"/>
              <a:gd name="T62" fmla="*/ 158367 w 332"/>
              <a:gd name="T63" fmla="*/ 41508 h 136"/>
              <a:gd name="T64" fmla="*/ 136334 w 332"/>
              <a:gd name="T65" fmla="*/ 84499 h 136"/>
              <a:gd name="T66" fmla="*/ 132202 w 332"/>
              <a:gd name="T67" fmla="*/ 123043 h 136"/>
              <a:gd name="T68" fmla="*/ 141842 w 332"/>
              <a:gd name="T69" fmla="*/ 158621 h 136"/>
              <a:gd name="T70" fmla="*/ 163876 w 332"/>
              <a:gd name="T71" fmla="*/ 188270 h 136"/>
              <a:gd name="T72" fmla="*/ 196927 w 332"/>
              <a:gd name="T73" fmla="*/ 200130 h 136"/>
              <a:gd name="T74" fmla="*/ 229977 w 332"/>
              <a:gd name="T75" fmla="*/ 188270 h 136"/>
              <a:gd name="T76" fmla="*/ 253388 w 332"/>
              <a:gd name="T77" fmla="*/ 158621 h 136"/>
              <a:gd name="T78" fmla="*/ 263028 w 332"/>
              <a:gd name="T79" fmla="*/ 123043 h 136"/>
              <a:gd name="T80" fmla="*/ 260273 w 332"/>
              <a:gd name="T81" fmla="*/ 84499 h 136"/>
              <a:gd name="T82" fmla="*/ 235486 w 332"/>
              <a:gd name="T83" fmla="*/ 41508 h 136"/>
              <a:gd name="T84" fmla="*/ 196927 w 332"/>
              <a:gd name="T85" fmla="*/ 8895 h 136"/>
              <a:gd name="T86" fmla="*/ 144596 w 332"/>
              <a:gd name="T87" fmla="*/ 2965 h 136"/>
              <a:gd name="T88" fmla="*/ 103283 w 332"/>
              <a:gd name="T89" fmla="*/ 29649 h 136"/>
              <a:gd name="T90" fmla="*/ 72987 w 332"/>
              <a:gd name="T91" fmla="*/ 71157 h 136"/>
              <a:gd name="T92" fmla="*/ 63347 w 332"/>
              <a:gd name="T93" fmla="*/ 112666 h 136"/>
              <a:gd name="T94" fmla="*/ 71610 w 332"/>
              <a:gd name="T95" fmla="*/ 146762 h 136"/>
              <a:gd name="T96" fmla="*/ 92266 w 332"/>
              <a:gd name="T97" fmla="*/ 179375 h 136"/>
              <a:gd name="T98" fmla="*/ 121186 w 332"/>
              <a:gd name="T99" fmla="*/ 197165 h 136"/>
              <a:gd name="T100" fmla="*/ 151482 w 332"/>
              <a:gd name="T101" fmla="*/ 195682 h 136"/>
              <a:gd name="T102" fmla="*/ 177647 w 332"/>
              <a:gd name="T103" fmla="*/ 173446 h 136"/>
              <a:gd name="T104" fmla="*/ 195549 w 332"/>
              <a:gd name="T105" fmla="*/ 139349 h 136"/>
              <a:gd name="T106" fmla="*/ 196927 w 332"/>
              <a:gd name="T107" fmla="*/ 96359 h 136"/>
              <a:gd name="T108" fmla="*/ 177647 w 332"/>
              <a:gd name="T109" fmla="*/ 51885 h 136"/>
              <a:gd name="T110" fmla="*/ 141842 w 332"/>
              <a:gd name="T111" fmla="*/ 16307 h 136"/>
              <a:gd name="T112" fmla="*/ 96398 w 332"/>
              <a:gd name="T113" fmla="*/ 0 h 136"/>
              <a:gd name="T114" fmla="*/ 53707 w 332"/>
              <a:gd name="T115" fmla="*/ 16307 h 136"/>
              <a:gd name="T116" fmla="*/ 20657 w 332"/>
              <a:gd name="T117" fmla="*/ 51885 h 136"/>
              <a:gd name="T118" fmla="*/ 1377 w 332"/>
              <a:gd name="T119" fmla="*/ 97841 h 1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2" h="136">
                <a:moveTo>
                  <a:pt x="331" y="76"/>
                </a:moveTo>
                <a:lnTo>
                  <a:pt x="330" y="67"/>
                </a:lnTo>
                <a:lnTo>
                  <a:pt x="328" y="57"/>
                </a:lnTo>
                <a:lnTo>
                  <a:pt x="324" y="47"/>
                </a:lnTo>
                <a:lnTo>
                  <a:pt x="318" y="37"/>
                </a:lnTo>
                <a:lnTo>
                  <a:pt x="312" y="28"/>
                </a:lnTo>
                <a:lnTo>
                  <a:pt x="304" y="19"/>
                </a:lnTo>
                <a:lnTo>
                  <a:pt x="294" y="11"/>
                </a:lnTo>
                <a:lnTo>
                  <a:pt x="284" y="6"/>
                </a:lnTo>
                <a:lnTo>
                  <a:pt x="272" y="2"/>
                </a:lnTo>
                <a:lnTo>
                  <a:pt x="260" y="1"/>
                </a:lnTo>
                <a:lnTo>
                  <a:pt x="247" y="2"/>
                </a:lnTo>
                <a:lnTo>
                  <a:pt x="235" y="6"/>
                </a:lnTo>
                <a:lnTo>
                  <a:pt x="225" y="11"/>
                </a:lnTo>
                <a:lnTo>
                  <a:pt x="215" y="20"/>
                </a:lnTo>
                <a:lnTo>
                  <a:pt x="207" y="28"/>
                </a:lnTo>
                <a:lnTo>
                  <a:pt x="201" y="37"/>
                </a:lnTo>
                <a:lnTo>
                  <a:pt x="194" y="47"/>
                </a:lnTo>
                <a:lnTo>
                  <a:pt x="191" y="57"/>
                </a:lnTo>
                <a:lnTo>
                  <a:pt x="188" y="67"/>
                </a:lnTo>
                <a:lnTo>
                  <a:pt x="187" y="75"/>
                </a:lnTo>
                <a:lnTo>
                  <a:pt x="188" y="83"/>
                </a:lnTo>
                <a:lnTo>
                  <a:pt x="189" y="92"/>
                </a:lnTo>
                <a:lnTo>
                  <a:pt x="191" y="100"/>
                </a:lnTo>
                <a:lnTo>
                  <a:pt x="196" y="107"/>
                </a:lnTo>
                <a:lnTo>
                  <a:pt x="200" y="115"/>
                </a:lnTo>
                <a:lnTo>
                  <a:pt x="205" y="121"/>
                </a:lnTo>
                <a:lnTo>
                  <a:pt x="211" y="127"/>
                </a:lnTo>
                <a:lnTo>
                  <a:pt x="217" y="131"/>
                </a:lnTo>
                <a:lnTo>
                  <a:pt x="226" y="134"/>
                </a:lnTo>
                <a:lnTo>
                  <a:pt x="235" y="135"/>
                </a:lnTo>
                <a:lnTo>
                  <a:pt x="245" y="134"/>
                </a:lnTo>
                <a:lnTo>
                  <a:pt x="252" y="131"/>
                </a:lnTo>
                <a:lnTo>
                  <a:pt x="260" y="127"/>
                </a:lnTo>
                <a:lnTo>
                  <a:pt x="266" y="121"/>
                </a:lnTo>
                <a:lnTo>
                  <a:pt x="272" y="115"/>
                </a:lnTo>
                <a:lnTo>
                  <a:pt x="276" y="107"/>
                </a:lnTo>
                <a:lnTo>
                  <a:pt x="280" y="99"/>
                </a:lnTo>
                <a:lnTo>
                  <a:pt x="283" y="91"/>
                </a:lnTo>
                <a:lnTo>
                  <a:pt x="284" y="83"/>
                </a:lnTo>
                <a:lnTo>
                  <a:pt x="285" y="76"/>
                </a:lnTo>
                <a:lnTo>
                  <a:pt x="284" y="67"/>
                </a:lnTo>
                <a:lnTo>
                  <a:pt x="282" y="57"/>
                </a:lnTo>
                <a:lnTo>
                  <a:pt x="278" y="47"/>
                </a:lnTo>
                <a:lnTo>
                  <a:pt x="272" y="37"/>
                </a:lnTo>
                <a:lnTo>
                  <a:pt x="266" y="28"/>
                </a:lnTo>
                <a:lnTo>
                  <a:pt x="257" y="19"/>
                </a:lnTo>
                <a:lnTo>
                  <a:pt x="248" y="11"/>
                </a:lnTo>
                <a:lnTo>
                  <a:pt x="237" y="6"/>
                </a:lnTo>
                <a:lnTo>
                  <a:pt x="226" y="2"/>
                </a:lnTo>
                <a:lnTo>
                  <a:pt x="213" y="1"/>
                </a:lnTo>
                <a:lnTo>
                  <a:pt x="201" y="2"/>
                </a:lnTo>
                <a:lnTo>
                  <a:pt x="189" y="6"/>
                </a:lnTo>
                <a:lnTo>
                  <a:pt x="179" y="11"/>
                </a:lnTo>
                <a:lnTo>
                  <a:pt x="169" y="20"/>
                </a:lnTo>
                <a:lnTo>
                  <a:pt x="161" y="28"/>
                </a:lnTo>
                <a:lnTo>
                  <a:pt x="154" y="37"/>
                </a:lnTo>
                <a:lnTo>
                  <a:pt x="148" y="47"/>
                </a:lnTo>
                <a:lnTo>
                  <a:pt x="145" y="57"/>
                </a:lnTo>
                <a:lnTo>
                  <a:pt x="142" y="67"/>
                </a:lnTo>
                <a:lnTo>
                  <a:pt x="141" y="75"/>
                </a:lnTo>
                <a:lnTo>
                  <a:pt x="142" y="83"/>
                </a:lnTo>
                <a:lnTo>
                  <a:pt x="143" y="92"/>
                </a:lnTo>
                <a:lnTo>
                  <a:pt x="145" y="100"/>
                </a:lnTo>
                <a:lnTo>
                  <a:pt x="149" y="107"/>
                </a:lnTo>
                <a:lnTo>
                  <a:pt x="153" y="115"/>
                </a:lnTo>
                <a:lnTo>
                  <a:pt x="159" y="121"/>
                </a:lnTo>
                <a:lnTo>
                  <a:pt x="165" y="127"/>
                </a:lnTo>
                <a:lnTo>
                  <a:pt x="171" y="131"/>
                </a:lnTo>
                <a:lnTo>
                  <a:pt x="180" y="134"/>
                </a:lnTo>
                <a:lnTo>
                  <a:pt x="189" y="135"/>
                </a:lnTo>
                <a:lnTo>
                  <a:pt x="199" y="134"/>
                </a:lnTo>
                <a:lnTo>
                  <a:pt x="206" y="131"/>
                </a:lnTo>
                <a:lnTo>
                  <a:pt x="213" y="127"/>
                </a:lnTo>
                <a:lnTo>
                  <a:pt x="220" y="121"/>
                </a:lnTo>
                <a:lnTo>
                  <a:pt x="226" y="115"/>
                </a:lnTo>
                <a:lnTo>
                  <a:pt x="230" y="107"/>
                </a:lnTo>
                <a:lnTo>
                  <a:pt x="233" y="99"/>
                </a:lnTo>
                <a:lnTo>
                  <a:pt x="236" y="91"/>
                </a:lnTo>
                <a:lnTo>
                  <a:pt x="237" y="83"/>
                </a:lnTo>
                <a:lnTo>
                  <a:pt x="238" y="76"/>
                </a:lnTo>
                <a:lnTo>
                  <a:pt x="237" y="67"/>
                </a:lnTo>
                <a:lnTo>
                  <a:pt x="235" y="57"/>
                </a:lnTo>
                <a:lnTo>
                  <a:pt x="231" y="46"/>
                </a:lnTo>
                <a:lnTo>
                  <a:pt x="226" y="37"/>
                </a:lnTo>
                <a:lnTo>
                  <a:pt x="220" y="27"/>
                </a:lnTo>
                <a:lnTo>
                  <a:pt x="211" y="19"/>
                </a:lnTo>
                <a:lnTo>
                  <a:pt x="202" y="11"/>
                </a:lnTo>
                <a:lnTo>
                  <a:pt x="191" y="6"/>
                </a:lnTo>
                <a:lnTo>
                  <a:pt x="180" y="2"/>
                </a:lnTo>
                <a:lnTo>
                  <a:pt x="167" y="1"/>
                </a:lnTo>
                <a:lnTo>
                  <a:pt x="154" y="2"/>
                </a:lnTo>
                <a:lnTo>
                  <a:pt x="143" y="6"/>
                </a:lnTo>
                <a:lnTo>
                  <a:pt x="132" y="11"/>
                </a:lnTo>
                <a:lnTo>
                  <a:pt x="123" y="19"/>
                </a:lnTo>
                <a:lnTo>
                  <a:pt x="115" y="28"/>
                </a:lnTo>
                <a:lnTo>
                  <a:pt x="108" y="37"/>
                </a:lnTo>
                <a:lnTo>
                  <a:pt x="102" y="47"/>
                </a:lnTo>
                <a:lnTo>
                  <a:pt x="99" y="57"/>
                </a:lnTo>
                <a:lnTo>
                  <a:pt x="96" y="67"/>
                </a:lnTo>
                <a:lnTo>
                  <a:pt x="95" y="75"/>
                </a:lnTo>
                <a:lnTo>
                  <a:pt x="96" y="83"/>
                </a:lnTo>
                <a:lnTo>
                  <a:pt x="97" y="91"/>
                </a:lnTo>
                <a:lnTo>
                  <a:pt x="99" y="100"/>
                </a:lnTo>
                <a:lnTo>
                  <a:pt x="103" y="107"/>
                </a:lnTo>
                <a:lnTo>
                  <a:pt x="107" y="115"/>
                </a:lnTo>
                <a:lnTo>
                  <a:pt x="113" y="121"/>
                </a:lnTo>
                <a:lnTo>
                  <a:pt x="119" y="127"/>
                </a:lnTo>
                <a:lnTo>
                  <a:pt x="125" y="131"/>
                </a:lnTo>
                <a:lnTo>
                  <a:pt x="133" y="133"/>
                </a:lnTo>
                <a:lnTo>
                  <a:pt x="143" y="135"/>
                </a:lnTo>
                <a:lnTo>
                  <a:pt x="152" y="133"/>
                </a:lnTo>
                <a:lnTo>
                  <a:pt x="160" y="131"/>
                </a:lnTo>
                <a:lnTo>
                  <a:pt x="167" y="127"/>
                </a:lnTo>
                <a:lnTo>
                  <a:pt x="173" y="121"/>
                </a:lnTo>
                <a:lnTo>
                  <a:pt x="180" y="115"/>
                </a:lnTo>
                <a:lnTo>
                  <a:pt x="184" y="107"/>
                </a:lnTo>
                <a:lnTo>
                  <a:pt x="187" y="99"/>
                </a:lnTo>
                <a:lnTo>
                  <a:pt x="190" y="91"/>
                </a:lnTo>
                <a:lnTo>
                  <a:pt x="191" y="83"/>
                </a:lnTo>
                <a:lnTo>
                  <a:pt x="192" y="75"/>
                </a:lnTo>
                <a:lnTo>
                  <a:pt x="191" y="67"/>
                </a:lnTo>
                <a:lnTo>
                  <a:pt x="189" y="57"/>
                </a:lnTo>
                <a:lnTo>
                  <a:pt x="185" y="47"/>
                </a:lnTo>
                <a:lnTo>
                  <a:pt x="179" y="37"/>
                </a:lnTo>
                <a:lnTo>
                  <a:pt x="171" y="28"/>
                </a:lnTo>
                <a:lnTo>
                  <a:pt x="163" y="20"/>
                </a:lnTo>
                <a:lnTo>
                  <a:pt x="153" y="11"/>
                </a:lnTo>
                <a:lnTo>
                  <a:pt x="143" y="6"/>
                </a:lnTo>
                <a:lnTo>
                  <a:pt x="130" y="2"/>
                </a:lnTo>
                <a:lnTo>
                  <a:pt x="118" y="1"/>
                </a:lnTo>
                <a:lnTo>
                  <a:pt x="105" y="2"/>
                </a:lnTo>
                <a:lnTo>
                  <a:pt x="94" y="6"/>
                </a:lnTo>
                <a:lnTo>
                  <a:pt x="83" y="12"/>
                </a:lnTo>
                <a:lnTo>
                  <a:pt x="75" y="20"/>
                </a:lnTo>
                <a:lnTo>
                  <a:pt x="66" y="28"/>
                </a:lnTo>
                <a:lnTo>
                  <a:pt x="59" y="38"/>
                </a:lnTo>
                <a:lnTo>
                  <a:pt x="53" y="48"/>
                </a:lnTo>
                <a:lnTo>
                  <a:pt x="49" y="58"/>
                </a:lnTo>
                <a:lnTo>
                  <a:pt x="47" y="68"/>
                </a:lnTo>
                <a:lnTo>
                  <a:pt x="46" y="76"/>
                </a:lnTo>
                <a:lnTo>
                  <a:pt x="47" y="83"/>
                </a:lnTo>
                <a:lnTo>
                  <a:pt x="49" y="91"/>
                </a:lnTo>
                <a:lnTo>
                  <a:pt x="52" y="99"/>
                </a:lnTo>
                <a:lnTo>
                  <a:pt x="57" y="107"/>
                </a:lnTo>
                <a:lnTo>
                  <a:pt x="61" y="114"/>
                </a:lnTo>
                <a:lnTo>
                  <a:pt x="67" y="121"/>
                </a:lnTo>
                <a:lnTo>
                  <a:pt x="74" y="126"/>
                </a:lnTo>
                <a:lnTo>
                  <a:pt x="80" y="131"/>
                </a:lnTo>
                <a:lnTo>
                  <a:pt x="88" y="133"/>
                </a:lnTo>
                <a:lnTo>
                  <a:pt x="96" y="134"/>
                </a:lnTo>
                <a:lnTo>
                  <a:pt x="103" y="133"/>
                </a:lnTo>
                <a:lnTo>
                  <a:pt x="110" y="132"/>
                </a:lnTo>
                <a:lnTo>
                  <a:pt x="118" y="128"/>
                </a:lnTo>
                <a:lnTo>
                  <a:pt x="124" y="123"/>
                </a:lnTo>
                <a:lnTo>
                  <a:pt x="129" y="117"/>
                </a:lnTo>
                <a:lnTo>
                  <a:pt x="134" y="110"/>
                </a:lnTo>
                <a:lnTo>
                  <a:pt x="139" y="102"/>
                </a:lnTo>
                <a:lnTo>
                  <a:pt x="142" y="94"/>
                </a:lnTo>
                <a:lnTo>
                  <a:pt x="143" y="85"/>
                </a:lnTo>
                <a:lnTo>
                  <a:pt x="144" y="76"/>
                </a:lnTo>
                <a:lnTo>
                  <a:pt x="143" y="65"/>
                </a:lnTo>
                <a:lnTo>
                  <a:pt x="140" y="55"/>
                </a:lnTo>
                <a:lnTo>
                  <a:pt x="135" y="45"/>
                </a:lnTo>
                <a:lnTo>
                  <a:pt x="129" y="35"/>
                </a:lnTo>
                <a:lnTo>
                  <a:pt x="122" y="26"/>
                </a:lnTo>
                <a:lnTo>
                  <a:pt x="113" y="17"/>
                </a:lnTo>
                <a:lnTo>
                  <a:pt x="103" y="11"/>
                </a:lnTo>
                <a:lnTo>
                  <a:pt x="93" y="5"/>
                </a:lnTo>
                <a:lnTo>
                  <a:pt x="82" y="2"/>
                </a:lnTo>
                <a:lnTo>
                  <a:pt x="70" y="0"/>
                </a:lnTo>
                <a:lnTo>
                  <a:pt x="60" y="2"/>
                </a:lnTo>
                <a:lnTo>
                  <a:pt x="49" y="5"/>
                </a:lnTo>
                <a:lnTo>
                  <a:pt x="39" y="11"/>
                </a:lnTo>
                <a:lnTo>
                  <a:pt x="30" y="17"/>
                </a:lnTo>
                <a:lnTo>
                  <a:pt x="21" y="26"/>
                </a:lnTo>
                <a:lnTo>
                  <a:pt x="15" y="35"/>
                </a:lnTo>
                <a:lnTo>
                  <a:pt x="8" y="46"/>
                </a:lnTo>
                <a:lnTo>
                  <a:pt x="4" y="55"/>
                </a:lnTo>
                <a:lnTo>
                  <a:pt x="1" y="66"/>
                </a:lnTo>
                <a:lnTo>
                  <a:pt x="0" y="76"/>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73" name="Freeform 37"/>
          <p:cNvSpPr>
            <a:spLocks/>
          </p:cNvSpPr>
          <p:nvPr/>
        </p:nvSpPr>
        <p:spPr bwMode="auto">
          <a:xfrm>
            <a:off x="1952625" y="3646488"/>
            <a:ext cx="187325" cy="492125"/>
          </a:xfrm>
          <a:custGeom>
            <a:avLst/>
            <a:gdLst>
              <a:gd name="T0" fmla="*/ 78511 w 136"/>
              <a:gd name="T1" fmla="*/ 4447 h 332"/>
              <a:gd name="T2" fmla="*/ 38567 w 136"/>
              <a:gd name="T3" fmla="*/ 28164 h 332"/>
              <a:gd name="T4" fmla="*/ 8264 w 136"/>
              <a:gd name="T5" fmla="*/ 69668 h 332"/>
              <a:gd name="T6" fmla="*/ 2755 w 136"/>
              <a:gd name="T7" fmla="*/ 124514 h 332"/>
              <a:gd name="T8" fmla="*/ 27548 w 136"/>
              <a:gd name="T9" fmla="*/ 171947 h 332"/>
              <a:gd name="T10" fmla="*/ 64737 w 136"/>
              <a:gd name="T11" fmla="*/ 203076 h 332"/>
              <a:gd name="T12" fmla="*/ 103304 w 136"/>
              <a:gd name="T13" fmla="*/ 213452 h 332"/>
              <a:gd name="T14" fmla="*/ 137739 w 136"/>
              <a:gd name="T15" fmla="*/ 207523 h 332"/>
              <a:gd name="T16" fmla="*/ 166664 w 136"/>
              <a:gd name="T17" fmla="*/ 186770 h 332"/>
              <a:gd name="T18" fmla="*/ 184570 w 136"/>
              <a:gd name="T19" fmla="*/ 155642 h 332"/>
              <a:gd name="T20" fmla="*/ 180438 w 136"/>
              <a:gd name="T21" fmla="*/ 117102 h 332"/>
              <a:gd name="T22" fmla="*/ 158400 w 136"/>
              <a:gd name="T23" fmla="*/ 87456 h 332"/>
              <a:gd name="T24" fmla="*/ 125342 w 136"/>
              <a:gd name="T25" fmla="*/ 71151 h 332"/>
              <a:gd name="T26" fmla="*/ 92285 w 136"/>
              <a:gd name="T27" fmla="*/ 69668 h 332"/>
              <a:gd name="T28" fmla="*/ 50963 w 136"/>
              <a:gd name="T29" fmla="*/ 87456 h 332"/>
              <a:gd name="T30" fmla="*/ 15151 w 136"/>
              <a:gd name="T31" fmla="*/ 123031 h 332"/>
              <a:gd name="T32" fmla="*/ 1377 w 136"/>
              <a:gd name="T33" fmla="*/ 174912 h 332"/>
              <a:gd name="T34" fmla="*/ 15151 w 136"/>
              <a:gd name="T35" fmla="*/ 225310 h 332"/>
              <a:gd name="T36" fmla="*/ 50963 w 136"/>
              <a:gd name="T37" fmla="*/ 262368 h 332"/>
              <a:gd name="T38" fmla="*/ 92285 w 136"/>
              <a:gd name="T39" fmla="*/ 280155 h 332"/>
              <a:gd name="T40" fmla="*/ 126720 w 136"/>
              <a:gd name="T41" fmla="*/ 278673 h 332"/>
              <a:gd name="T42" fmla="*/ 158400 w 136"/>
              <a:gd name="T43" fmla="*/ 263850 h 332"/>
              <a:gd name="T44" fmla="*/ 180438 w 136"/>
              <a:gd name="T45" fmla="*/ 237169 h 332"/>
              <a:gd name="T46" fmla="*/ 184570 w 136"/>
              <a:gd name="T47" fmla="*/ 195664 h 332"/>
              <a:gd name="T48" fmla="*/ 166664 w 136"/>
              <a:gd name="T49" fmla="*/ 164536 h 332"/>
              <a:gd name="T50" fmla="*/ 136362 w 136"/>
              <a:gd name="T51" fmla="*/ 145266 h 332"/>
              <a:gd name="T52" fmla="*/ 104682 w 136"/>
              <a:gd name="T53" fmla="*/ 137854 h 332"/>
              <a:gd name="T54" fmla="*/ 63360 w 136"/>
              <a:gd name="T55" fmla="*/ 148230 h 332"/>
              <a:gd name="T56" fmla="*/ 26170 w 136"/>
              <a:gd name="T57" fmla="*/ 177877 h 332"/>
              <a:gd name="T58" fmla="*/ 2755 w 136"/>
              <a:gd name="T59" fmla="*/ 223828 h 332"/>
              <a:gd name="T60" fmla="*/ 8264 w 136"/>
              <a:gd name="T61" fmla="*/ 278673 h 332"/>
              <a:gd name="T62" fmla="*/ 38567 w 136"/>
              <a:gd name="T63" fmla="*/ 320178 h 332"/>
              <a:gd name="T64" fmla="*/ 78511 w 136"/>
              <a:gd name="T65" fmla="*/ 343895 h 332"/>
              <a:gd name="T66" fmla="*/ 114323 w 136"/>
              <a:gd name="T67" fmla="*/ 348341 h 332"/>
              <a:gd name="T68" fmla="*/ 147381 w 136"/>
              <a:gd name="T69" fmla="*/ 337965 h 332"/>
              <a:gd name="T70" fmla="*/ 174928 w 136"/>
              <a:gd name="T71" fmla="*/ 314248 h 332"/>
              <a:gd name="T72" fmla="*/ 185948 w 136"/>
              <a:gd name="T73" fmla="*/ 278673 h 332"/>
              <a:gd name="T74" fmla="*/ 174928 w 136"/>
              <a:gd name="T75" fmla="*/ 243098 h 332"/>
              <a:gd name="T76" fmla="*/ 147381 w 136"/>
              <a:gd name="T77" fmla="*/ 217899 h 332"/>
              <a:gd name="T78" fmla="*/ 114323 w 136"/>
              <a:gd name="T79" fmla="*/ 207523 h 332"/>
              <a:gd name="T80" fmla="*/ 78511 w 136"/>
              <a:gd name="T81" fmla="*/ 210487 h 332"/>
              <a:gd name="T82" fmla="*/ 38567 w 136"/>
              <a:gd name="T83" fmla="*/ 237169 h 332"/>
              <a:gd name="T84" fmla="*/ 8264 w 136"/>
              <a:gd name="T85" fmla="*/ 278673 h 332"/>
              <a:gd name="T86" fmla="*/ 2755 w 136"/>
              <a:gd name="T87" fmla="*/ 335001 h 332"/>
              <a:gd name="T88" fmla="*/ 27548 w 136"/>
              <a:gd name="T89" fmla="*/ 379470 h 332"/>
              <a:gd name="T90" fmla="*/ 66115 w 136"/>
              <a:gd name="T91" fmla="*/ 412081 h 332"/>
              <a:gd name="T92" fmla="*/ 104682 w 136"/>
              <a:gd name="T93" fmla="*/ 422457 h 332"/>
              <a:gd name="T94" fmla="*/ 136362 w 136"/>
              <a:gd name="T95" fmla="*/ 413563 h 332"/>
              <a:gd name="T96" fmla="*/ 166664 w 136"/>
              <a:gd name="T97" fmla="*/ 391328 h 332"/>
              <a:gd name="T98" fmla="*/ 183193 w 136"/>
              <a:gd name="T99" fmla="*/ 360200 h 332"/>
              <a:gd name="T100" fmla="*/ 181815 w 136"/>
              <a:gd name="T101" fmla="*/ 327589 h 332"/>
              <a:gd name="T102" fmla="*/ 161155 w 136"/>
              <a:gd name="T103" fmla="*/ 299425 h 332"/>
              <a:gd name="T104" fmla="*/ 129475 w 136"/>
              <a:gd name="T105" fmla="*/ 280155 h 332"/>
              <a:gd name="T106" fmla="*/ 89530 w 136"/>
              <a:gd name="T107" fmla="*/ 278673 h 332"/>
              <a:gd name="T108" fmla="*/ 48209 w 136"/>
              <a:gd name="T109" fmla="*/ 299425 h 332"/>
              <a:gd name="T110" fmla="*/ 15151 w 136"/>
              <a:gd name="T111" fmla="*/ 337965 h 332"/>
              <a:gd name="T112" fmla="*/ 0 w 136"/>
              <a:gd name="T113" fmla="*/ 386881 h 332"/>
              <a:gd name="T114" fmla="*/ 15151 w 136"/>
              <a:gd name="T115" fmla="*/ 432833 h 332"/>
              <a:gd name="T116" fmla="*/ 48209 w 136"/>
              <a:gd name="T117" fmla="*/ 468408 h 332"/>
              <a:gd name="T118" fmla="*/ 90908 w 136"/>
              <a:gd name="T119" fmla="*/ 489160 h 3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6" h="332">
                <a:moveTo>
                  <a:pt x="76" y="0"/>
                </a:moveTo>
                <a:lnTo>
                  <a:pt x="67" y="1"/>
                </a:lnTo>
                <a:lnTo>
                  <a:pt x="57" y="3"/>
                </a:lnTo>
                <a:lnTo>
                  <a:pt x="47" y="7"/>
                </a:lnTo>
                <a:lnTo>
                  <a:pt x="37" y="13"/>
                </a:lnTo>
                <a:lnTo>
                  <a:pt x="28" y="19"/>
                </a:lnTo>
                <a:lnTo>
                  <a:pt x="19" y="27"/>
                </a:lnTo>
                <a:lnTo>
                  <a:pt x="11" y="37"/>
                </a:lnTo>
                <a:lnTo>
                  <a:pt x="6" y="47"/>
                </a:lnTo>
                <a:lnTo>
                  <a:pt x="2" y="59"/>
                </a:lnTo>
                <a:lnTo>
                  <a:pt x="1" y="71"/>
                </a:lnTo>
                <a:lnTo>
                  <a:pt x="2" y="84"/>
                </a:lnTo>
                <a:lnTo>
                  <a:pt x="6" y="96"/>
                </a:lnTo>
                <a:lnTo>
                  <a:pt x="11" y="106"/>
                </a:lnTo>
                <a:lnTo>
                  <a:pt x="20" y="116"/>
                </a:lnTo>
                <a:lnTo>
                  <a:pt x="28" y="124"/>
                </a:lnTo>
                <a:lnTo>
                  <a:pt x="37" y="130"/>
                </a:lnTo>
                <a:lnTo>
                  <a:pt x="47" y="137"/>
                </a:lnTo>
                <a:lnTo>
                  <a:pt x="57" y="140"/>
                </a:lnTo>
                <a:lnTo>
                  <a:pt x="67" y="143"/>
                </a:lnTo>
                <a:lnTo>
                  <a:pt x="75" y="144"/>
                </a:lnTo>
                <a:lnTo>
                  <a:pt x="83" y="143"/>
                </a:lnTo>
                <a:lnTo>
                  <a:pt x="92" y="142"/>
                </a:lnTo>
                <a:lnTo>
                  <a:pt x="100" y="140"/>
                </a:lnTo>
                <a:lnTo>
                  <a:pt x="107" y="135"/>
                </a:lnTo>
                <a:lnTo>
                  <a:pt x="115" y="131"/>
                </a:lnTo>
                <a:lnTo>
                  <a:pt x="121" y="126"/>
                </a:lnTo>
                <a:lnTo>
                  <a:pt x="127" y="120"/>
                </a:lnTo>
                <a:lnTo>
                  <a:pt x="131" y="114"/>
                </a:lnTo>
                <a:lnTo>
                  <a:pt x="134" y="105"/>
                </a:lnTo>
                <a:lnTo>
                  <a:pt x="135" y="96"/>
                </a:lnTo>
                <a:lnTo>
                  <a:pt x="134" y="86"/>
                </a:lnTo>
                <a:lnTo>
                  <a:pt x="131" y="79"/>
                </a:lnTo>
                <a:lnTo>
                  <a:pt x="127" y="71"/>
                </a:lnTo>
                <a:lnTo>
                  <a:pt x="121" y="65"/>
                </a:lnTo>
                <a:lnTo>
                  <a:pt x="115" y="59"/>
                </a:lnTo>
                <a:lnTo>
                  <a:pt x="107" y="55"/>
                </a:lnTo>
                <a:lnTo>
                  <a:pt x="99" y="51"/>
                </a:lnTo>
                <a:lnTo>
                  <a:pt x="91" y="48"/>
                </a:lnTo>
                <a:lnTo>
                  <a:pt x="83" y="47"/>
                </a:lnTo>
                <a:lnTo>
                  <a:pt x="76" y="46"/>
                </a:lnTo>
                <a:lnTo>
                  <a:pt x="67" y="47"/>
                </a:lnTo>
                <a:lnTo>
                  <a:pt x="57" y="49"/>
                </a:lnTo>
                <a:lnTo>
                  <a:pt x="47" y="53"/>
                </a:lnTo>
                <a:lnTo>
                  <a:pt x="37" y="59"/>
                </a:lnTo>
                <a:lnTo>
                  <a:pt x="28" y="65"/>
                </a:lnTo>
                <a:lnTo>
                  <a:pt x="19" y="74"/>
                </a:lnTo>
                <a:lnTo>
                  <a:pt x="11" y="83"/>
                </a:lnTo>
                <a:lnTo>
                  <a:pt x="6" y="94"/>
                </a:lnTo>
                <a:lnTo>
                  <a:pt x="2" y="105"/>
                </a:lnTo>
                <a:lnTo>
                  <a:pt x="1" y="118"/>
                </a:lnTo>
                <a:lnTo>
                  <a:pt x="2" y="130"/>
                </a:lnTo>
                <a:lnTo>
                  <a:pt x="6" y="142"/>
                </a:lnTo>
                <a:lnTo>
                  <a:pt x="11" y="152"/>
                </a:lnTo>
                <a:lnTo>
                  <a:pt x="20" y="162"/>
                </a:lnTo>
                <a:lnTo>
                  <a:pt x="28" y="170"/>
                </a:lnTo>
                <a:lnTo>
                  <a:pt x="37" y="177"/>
                </a:lnTo>
                <a:lnTo>
                  <a:pt x="47" y="183"/>
                </a:lnTo>
                <a:lnTo>
                  <a:pt x="57" y="186"/>
                </a:lnTo>
                <a:lnTo>
                  <a:pt x="67" y="189"/>
                </a:lnTo>
                <a:lnTo>
                  <a:pt x="75" y="190"/>
                </a:lnTo>
                <a:lnTo>
                  <a:pt x="83" y="189"/>
                </a:lnTo>
                <a:lnTo>
                  <a:pt x="92" y="188"/>
                </a:lnTo>
                <a:lnTo>
                  <a:pt x="100" y="186"/>
                </a:lnTo>
                <a:lnTo>
                  <a:pt x="107" y="182"/>
                </a:lnTo>
                <a:lnTo>
                  <a:pt x="115" y="178"/>
                </a:lnTo>
                <a:lnTo>
                  <a:pt x="121" y="172"/>
                </a:lnTo>
                <a:lnTo>
                  <a:pt x="127" y="166"/>
                </a:lnTo>
                <a:lnTo>
                  <a:pt x="131" y="160"/>
                </a:lnTo>
                <a:lnTo>
                  <a:pt x="134" y="151"/>
                </a:lnTo>
                <a:lnTo>
                  <a:pt x="135" y="142"/>
                </a:lnTo>
                <a:lnTo>
                  <a:pt x="134" y="132"/>
                </a:lnTo>
                <a:lnTo>
                  <a:pt x="131" y="125"/>
                </a:lnTo>
                <a:lnTo>
                  <a:pt x="127" y="118"/>
                </a:lnTo>
                <a:lnTo>
                  <a:pt x="121" y="111"/>
                </a:lnTo>
                <a:lnTo>
                  <a:pt x="115" y="105"/>
                </a:lnTo>
                <a:lnTo>
                  <a:pt x="107" y="101"/>
                </a:lnTo>
                <a:lnTo>
                  <a:pt x="99" y="98"/>
                </a:lnTo>
                <a:lnTo>
                  <a:pt x="91" y="95"/>
                </a:lnTo>
                <a:lnTo>
                  <a:pt x="83" y="94"/>
                </a:lnTo>
                <a:lnTo>
                  <a:pt x="76" y="93"/>
                </a:lnTo>
                <a:lnTo>
                  <a:pt x="67" y="94"/>
                </a:lnTo>
                <a:lnTo>
                  <a:pt x="57" y="96"/>
                </a:lnTo>
                <a:lnTo>
                  <a:pt x="46" y="100"/>
                </a:lnTo>
                <a:lnTo>
                  <a:pt x="37" y="105"/>
                </a:lnTo>
                <a:lnTo>
                  <a:pt x="27" y="111"/>
                </a:lnTo>
                <a:lnTo>
                  <a:pt x="19" y="120"/>
                </a:lnTo>
                <a:lnTo>
                  <a:pt x="11" y="129"/>
                </a:lnTo>
                <a:lnTo>
                  <a:pt x="6" y="140"/>
                </a:lnTo>
                <a:lnTo>
                  <a:pt x="2" y="151"/>
                </a:lnTo>
                <a:lnTo>
                  <a:pt x="1" y="164"/>
                </a:lnTo>
                <a:lnTo>
                  <a:pt x="2" y="177"/>
                </a:lnTo>
                <a:lnTo>
                  <a:pt x="6" y="188"/>
                </a:lnTo>
                <a:lnTo>
                  <a:pt x="11" y="199"/>
                </a:lnTo>
                <a:lnTo>
                  <a:pt x="19" y="208"/>
                </a:lnTo>
                <a:lnTo>
                  <a:pt x="28" y="216"/>
                </a:lnTo>
                <a:lnTo>
                  <a:pt x="37" y="223"/>
                </a:lnTo>
                <a:lnTo>
                  <a:pt x="47" y="229"/>
                </a:lnTo>
                <a:lnTo>
                  <a:pt x="57" y="232"/>
                </a:lnTo>
                <a:lnTo>
                  <a:pt x="67" y="235"/>
                </a:lnTo>
                <a:lnTo>
                  <a:pt x="75" y="236"/>
                </a:lnTo>
                <a:lnTo>
                  <a:pt x="83" y="235"/>
                </a:lnTo>
                <a:lnTo>
                  <a:pt x="91" y="234"/>
                </a:lnTo>
                <a:lnTo>
                  <a:pt x="100" y="232"/>
                </a:lnTo>
                <a:lnTo>
                  <a:pt x="107" y="228"/>
                </a:lnTo>
                <a:lnTo>
                  <a:pt x="115" y="224"/>
                </a:lnTo>
                <a:lnTo>
                  <a:pt x="121" y="218"/>
                </a:lnTo>
                <a:lnTo>
                  <a:pt x="127" y="212"/>
                </a:lnTo>
                <a:lnTo>
                  <a:pt x="131" y="206"/>
                </a:lnTo>
                <a:lnTo>
                  <a:pt x="133" y="198"/>
                </a:lnTo>
                <a:lnTo>
                  <a:pt x="135" y="188"/>
                </a:lnTo>
                <a:lnTo>
                  <a:pt x="133" y="179"/>
                </a:lnTo>
                <a:lnTo>
                  <a:pt x="131" y="171"/>
                </a:lnTo>
                <a:lnTo>
                  <a:pt x="127" y="164"/>
                </a:lnTo>
                <a:lnTo>
                  <a:pt x="121" y="158"/>
                </a:lnTo>
                <a:lnTo>
                  <a:pt x="115" y="151"/>
                </a:lnTo>
                <a:lnTo>
                  <a:pt x="107" y="147"/>
                </a:lnTo>
                <a:lnTo>
                  <a:pt x="99" y="144"/>
                </a:lnTo>
                <a:lnTo>
                  <a:pt x="91" y="141"/>
                </a:lnTo>
                <a:lnTo>
                  <a:pt x="83" y="140"/>
                </a:lnTo>
                <a:lnTo>
                  <a:pt x="75" y="139"/>
                </a:lnTo>
                <a:lnTo>
                  <a:pt x="67" y="140"/>
                </a:lnTo>
                <a:lnTo>
                  <a:pt x="57" y="142"/>
                </a:lnTo>
                <a:lnTo>
                  <a:pt x="47" y="146"/>
                </a:lnTo>
                <a:lnTo>
                  <a:pt x="37" y="152"/>
                </a:lnTo>
                <a:lnTo>
                  <a:pt x="28" y="160"/>
                </a:lnTo>
                <a:lnTo>
                  <a:pt x="20" y="168"/>
                </a:lnTo>
                <a:lnTo>
                  <a:pt x="11" y="178"/>
                </a:lnTo>
                <a:lnTo>
                  <a:pt x="6" y="188"/>
                </a:lnTo>
                <a:lnTo>
                  <a:pt x="2" y="201"/>
                </a:lnTo>
                <a:lnTo>
                  <a:pt x="1" y="213"/>
                </a:lnTo>
                <a:lnTo>
                  <a:pt x="2" y="226"/>
                </a:lnTo>
                <a:lnTo>
                  <a:pt x="6" y="237"/>
                </a:lnTo>
                <a:lnTo>
                  <a:pt x="12" y="248"/>
                </a:lnTo>
                <a:lnTo>
                  <a:pt x="20" y="256"/>
                </a:lnTo>
                <a:lnTo>
                  <a:pt x="28" y="265"/>
                </a:lnTo>
                <a:lnTo>
                  <a:pt x="38" y="272"/>
                </a:lnTo>
                <a:lnTo>
                  <a:pt x="48" y="278"/>
                </a:lnTo>
                <a:lnTo>
                  <a:pt x="58" y="282"/>
                </a:lnTo>
                <a:lnTo>
                  <a:pt x="68" y="284"/>
                </a:lnTo>
                <a:lnTo>
                  <a:pt x="76" y="285"/>
                </a:lnTo>
                <a:lnTo>
                  <a:pt x="83" y="284"/>
                </a:lnTo>
                <a:lnTo>
                  <a:pt x="91" y="282"/>
                </a:lnTo>
                <a:lnTo>
                  <a:pt x="99" y="279"/>
                </a:lnTo>
                <a:lnTo>
                  <a:pt x="107" y="274"/>
                </a:lnTo>
                <a:lnTo>
                  <a:pt x="114" y="270"/>
                </a:lnTo>
                <a:lnTo>
                  <a:pt x="121" y="264"/>
                </a:lnTo>
                <a:lnTo>
                  <a:pt x="126" y="257"/>
                </a:lnTo>
                <a:lnTo>
                  <a:pt x="131" y="251"/>
                </a:lnTo>
                <a:lnTo>
                  <a:pt x="133" y="243"/>
                </a:lnTo>
                <a:lnTo>
                  <a:pt x="134" y="235"/>
                </a:lnTo>
                <a:lnTo>
                  <a:pt x="133" y="228"/>
                </a:lnTo>
                <a:lnTo>
                  <a:pt x="132" y="221"/>
                </a:lnTo>
                <a:lnTo>
                  <a:pt x="128" y="213"/>
                </a:lnTo>
                <a:lnTo>
                  <a:pt x="123" y="207"/>
                </a:lnTo>
                <a:lnTo>
                  <a:pt x="117" y="202"/>
                </a:lnTo>
                <a:lnTo>
                  <a:pt x="110" y="197"/>
                </a:lnTo>
                <a:lnTo>
                  <a:pt x="102" y="192"/>
                </a:lnTo>
                <a:lnTo>
                  <a:pt x="94" y="189"/>
                </a:lnTo>
                <a:lnTo>
                  <a:pt x="85" y="188"/>
                </a:lnTo>
                <a:lnTo>
                  <a:pt x="76" y="187"/>
                </a:lnTo>
                <a:lnTo>
                  <a:pt x="65" y="188"/>
                </a:lnTo>
                <a:lnTo>
                  <a:pt x="55" y="191"/>
                </a:lnTo>
                <a:lnTo>
                  <a:pt x="45" y="196"/>
                </a:lnTo>
                <a:lnTo>
                  <a:pt x="35" y="202"/>
                </a:lnTo>
                <a:lnTo>
                  <a:pt x="26" y="209"/>
                </a:lnTo>
                <a:lnTo>
                  <a:pt x="17" y="218"/>
                </a:lnTo>
                <a:lnTo>
                  <a:pt x="11" y="228"/>
                </a:lnTo>
                <a:lnTo>
                  <a:pt x="5" y="238"/>
                </a:lnTo>
                <a:lnTo>
                  <a:pt x="2" y="249"/>
                </a:lnTo>
                <a:lnTo>
                  <a:pt x="0" y="261"/>
                </a:lnTo>
                <a:lnTo>
                  <a:pt x="2" y="271"/>
                </a:lnTo>
                <a:lnTo>
                  <a:pt x="5" y="282"/>
                </a:lnTo>
                <a:lnTo>
                  <a:pt x="11" y="292"/>
                </a:lnTo>
                <a:lnTo>
                  <a:pt x="17" y="301"/>
                </a:lnTo>
                <a:lnTo>
                  <a:pt x="26" y="310"/>
                </a:lnTo>
                <a:lnTo>
                  <a:pt x="35" y="316"/>
                </a:lnTo>
                <a:lnTo>
                  <a:pt x="46" y="323"/>
                </a:lnTo>
                <a:lnTo>
                  <a:pt x="55" y="327"/>
                </a:lnTo>
                <a:lnTo>
                  <a:pt x="66" y="330"/>
                </a:lnTo>
                <a:lnTo>
                  <a:pt x="76" y="33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74" name="Freeform 38"/>
          <p:cNvSpPr>
            <a:spLocks/>
          </p:cNvSpPr>
          <p:nvPr/>
        </p:nvSpPr>
        <p:spPr bwMode="auto">
          <a:xfrm>
            <a:off x="2813050" y="3654425"/>
            <a:ext cx="187325" cy="493713"/>
          </a:xfrm>
          <a:custGeom>
            <a:avLst/>
            <a:gdLst>
              <a:gd name="T0" fmla="*/ 107436 w 136"/>
              <a:gd name="T1" fmla="*/ 4461 h 332"/>
              <a:gd name="T2" fmla="*/ 147381 w 136"/>
              <a:gd name="T3" fmla="*/ 28255 h 332"/>
              <a:gd name="T4" fmla="*/ 177683 w 136"/>
              <a:gd name="T5" fmla="*/ 69893 h 332"/>
              <a:gd name="T6" fmla="*/ 183193 w 136"/>
              <a:gd name="T7" fmla="*/ 124915 h 332"/>
              <a:gd name="T8" fmla="*/ 158400 w 136"/>
              <a:gd name="T9" fmla="*/ 172502 h 332"/>
              <a:gd name="T10" fmla="*/ 121210 w 136"/>
              <a:gd name="T11" fmla="*/ 203731 h 332"/>
              <a:gd name="T12" fmla="*/ 82643 w 136"/>
              <a:gd name="T13" fmla="*/ 214141 h 332"/>
              <a:gd name="T14" fmla="*/ 48209 w 136"/>
              <a:gd name="T15" fmla="*/ 208192 h 332"/>
              <a:gd name="T16" fmla="*/ 19283 w 136"/>
              <a:gd name="T17" fmla="*/ 187373 h 332"/>
              <a:gd name="T18" fmla="*/ 1377 w 136"/>
              <a:gd name="T19" fmla="*/ 156144 h 332"/>
              <a:gd name="T20" fmla="*/ 5510 w 136"/>
              <a:gd name="T21" fmla="*/ 117480 h 332"/>
              <a:gd name="T22" fmla="*/ 27548 w 136"/>
              <a:gd name="T23" fmla="*/ 87738 h 332"/>
              <a:gd name="T24" fmla="*/ 60605 w 136"/>
              <a:gd name="T25" fmla="*/ 71380 h 332"/>
              <a:gd name="T26" fmla="*/ 93663 w 136"/>
              <a:gd name="T27" fmla="*/ 69893 h 332"/>
              <a:gd name="T28" fmla="*/ 134984 w 136"/>
              <a:gd name="T29" fmla="*/ 87738 h 332"/>
              <a:gd name="T30" fmla="*/ 170796 w 136"/>
              <a:gd name="T31" fmla="*/ 123428 h 332"/>
              <a:gd name="T32" fmla="*/ 184570 w 136"/>
              <a:gd name="T33" fmla="*/ 175476 h 332"/>
              <a:gd name="T34" fmla="*/ 170796 w 136"/>
              <a:gd name="T35" fmla="*/ 226037 h 332"/>
              <a:gd name="T36" fmla="*/ 134984 w 136"/>
              <a:gd name="T37" fmla="*/ 263214 h 332"/>
              <a:gd name="T38" fmla="*/ 93663 w 136"/>
              <a:gd name="T39" fmla="*/ 281060 h 332"/>
              <a:gd name="T40" fmla="*/ 59228 w 136"/>
              <a:gd name="T41" fmla="*/ 279572 h 332"/>
              <a:gd name="T42" fmla="*/ 27548 w 136"/>
              <a:gd name="T43" fmla="*/ 264702 h 332"/>
              <a:gd name="T44" fmla="*/ 5510 w 136"/>
              <a:gd name="T45" fmla="*/ 237934 h 332"/>
              <a:gd name="T46" fmla="*/ 1377 w 136"/>
              <a:gd name="T47" fmla="*/ 196296 h 332"/>
              <a:gd name="T48" fmla="*/ 19283 w 136"/>
              <a:gd name="T49" fmla="*/ 165067 h 332"/>
              <a:gd name="T50" fmla="*/ 49586 w 136"/>
              <a:gd name="T51" fmla="*/ 145735 h 332"/>
              <a:gd name="T52" fmla="*/ 81266 w 136"/>
              <a:gd name="T53" fmla="*/ 138299 h 332"/>
              <a:gd name="T54" fmla="*/ 122588 w 136"/>
              <a:gd name="T55" fmla="*/ 148709 h 332"/>
              <a:gd name="T56" fmla="*/ 159777 w 136"/>
              <a:gd name="T57" fmla="*/ 178450 h 332"/>
              <a:gd name="T58" fmla="*/ 183193 w 136"/>
              <a:gd name="T59" fmla="*/ 224550 h 332"/>
              <a:gd name="T60" fmla="*/ 177683 w 136"/>
              <a:gd name="T61" fmla="*/ 279572 h 332"/>
              <a:gd name="T62" fmla="*/ 147381 w 136"/>
              <a:gd name="T63" fmla="*/ 321211 h 332"/>
              <a:gd name="T64" fmla="*/ 107436 w 136"/>
              <a:gd name="T65" fmla="*/ 345004 h 332"/>
              <a:gd name="T66" fmla="*/ 71624 w 136"/>
              <a:gd name="T67" fmla="*/ 349466 h 332"/>
              <a:gd name="T68" fmla="*/ 38567 w 136"/>
              <a:gd name="T69" fmla="*/ 339056 h 332"/>
              <a:gd name="T70" fmla="*/ 11019 w 136"/>
              <a:gd name="T71" fmla="*/ 315263 h 332"/>
              <a:gd name="T72" fmla="*/ 0 w 136"/>
              <a:gd name="T73" fmla="*/ 279572 h 332"/>
              <a:gd name="T74" fmla="*/ 11019 w 136"/>
              <a:gd name="T75" fmla="*/ 243882 h 332"/>
              <a:gd name="T76" fmla="*/ 38567 w 136"/>
              <a:gd name="T77" fmla="*/ 218602 h 332"/>
              <a:gd name="T78" fmla="*/ 71624 w 136"/>
              <a:gd name="T79" fmla="*/ 208192 h 332"/>
              <a:gd name="T80" fmla="*/ 107436 w 136"/>
              <a:gd name="T81" fmla="*/ 211166 h 332"/>
              <a:gd name="T82" fmla="*/ 147381 w 136"/>
              <a:gd name="T83" fmla="*/ 237934 h 332"/>
              <a:gd name="T84" fmla="*/ 177683 w 136"/>
              <a:gd name="T85" fmla="*/ 279572 h 332"/>
              <a:gd name="T86" fmla="*/ 183193 w 136"/>
              <a:gd name="T87" fmla="*/ 336082 h 332"/>
              <a:gd name="T88" fmla="*/ 158400 w 136"/>
              <a:gd name="T89" fmla="*/ 380694 h 332"/>
              <a:gd name="T90" fmla="*/ 119833 w 136"/>
              <a:gd name="T91" fmla="*/ 413410 h 332"/>
              <a:gd name="T92" fmla="*/ 81266 w 136"/>
              <a:gd name="T93" fmla="*/ 423820 h 332"/>
              <a:gd name="T94" fmla="*/ 49586 w 136"/>
              <a:gd name="T95" fmla="*/ 414897 h 332"/>
              <a:gd name="T96" fmla="*/ 19283 w 136"/>
              <a:gd name="T97" fmla="*/ 392591 h 332"/>
              <a:gd name="T98" fmla="*/ 2755 w 136"/>
              <a:gd name="T99" fmla="*/ 361362 h 332"/>
              <a:gd name="T100" fmla="*/ 4132 w 136"/>
              <a:gd name="T101" fmla="*/ 328646 h 332"/>
              <a:gd name="T102" fmla="*/ 24793 w 136"/>
              <a:gd name="T103" fmla="*/ 300392 h 332"/>
              <a:gd name="T104" fmla="*/ 56473 w 136"/>
              <a:gd name="T105" fmla="*/ 281060 h 332"/>
              <a:gd name="T106" fmla="*/ 96417 w 136"/>
              <a:gd name="T107" fmla="*/ 279572 h 332"/>
              <a:gd name="T108" fmla="*/ 137739 w 136"/>
              <a:gd name="T109" fmla="*/ 300392 h 332"/>
              <a:gd name="T110" fmla="*/ 170796 w 136"/>
              <a:gd name="T111" fmla="*/ 339056 h 332"/>
              <a:gd name="T112" fmla="*/ 185948 w 136"/>
              <a:gd name="T113" fmla="*/ 388130 h 332"/>
              <a:gd name="T114" fmla="*/ 170796 w 136"/>
              <a:gd name="T115" fmla="*/ 434230 h 332"/>
              <a:gd name="T116" fmla="*/ 137739 w 136"/>
              <a:gd name="T117" fmla="*/ 469920 h 332"/>
              <a:gd name="T118" fmla="*/ 95040 w 136"/>
              <a:gd name="T119" fmla="*/ 490739 h 3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6" h="332">
                <a:moveTo>
                  <a:pt x="59" y="0"/>
                </a:moveTo>
                <a:lnTo>
                  <a:pt x="68" y="1"/>
                </a:lnTo>
                <a:lnTo>
                  <a:pt x="78" y="3"/>
                </a:lnTo>
                <a:lnTo>
                  <a:pt x="88" y="7"/>
                </a:lnTo>
                <a:lnTo>
                  <a:pt x="98" y="13"/>
                </a:lnTo>
                <a:lnTo>
                  <a:pt x="107" y="19"/>
                </a:lnTo>
                <a:lnTo>
                  <a:pt x="116" y="27"/>
                </a:lnTo>
                <a:lnTo>
                  <a:pt x="124" y="37"/>
                </a:lnTo>
                <a:lnTo>
                  <a:pt x="129" y="47"/>
                </a:lnTo>
                <a:lnTo>
                  <a:pt x="133" y="59"/>
                </a:lnTo>
                <a:lnTo>
                  <a:pt x="134" y="71"/>
                </a:lnTo>
                <a:lnTo>
                  <a:pt x="133" y="84"/>
                </a:lnTo>
                <a:lnTo>
                  <a:pt x="129" y="96"/>
                </a:lnTo>
                <a:lnTo>
                  <a:pt x="124" y="106"/>
                </a:lnTo>
                <a:lnTo>
                  <a:pt x="115" y="116"/>
                </a:lnTo>
                <a:lnTo>
                  <a:pt x="107" y="124"/>
                </a:lnTo>
                <a:lnTo>
                  <a:pt x="98" y="130"/>
                </a:lnTo>
                <a:lnTo>
                  <a:pt x="88" y="137"/>
                </a:lnTo>
                <a:lnTo>
                  <a:pt x="78" y="140"/>
                </a:lnTo>
                <a:lnTo>
                  <a:pt x="68" y="143"/>
                </a:lnTo>
                <a:lnTo>
                  <a:pt x="60" y="144"/>
                </a:lnTo>
                <a:lnTo>
                  <a:pt x="52" y="143"/>
                </a:lnTo>
                <a:lnTo>
                  <a:pt x="43" y="142"/>
                </a:lnTo>
                <a:lnTo>
                  <a:pt x="35" y="140"/>
                </a:lnTo>
                <a:lnTo>
                  <a:pt x="28" y="135"/>
                </a:lnTo>
                <a:lnTo>
                  <a:pt x="20" y="131"/>
                </a:lnTo>
                <a:lnTo>
                  <a:pt x="14" y="126"/>
                </a:lnTo>
                <a:lnTo>
                  <a:pt x="8" y="120"/>
                </a:lnTo>
                <a:lnTo>
                  <a:pt x="4" y="114"/>
                </a:lnTo>
                <a:lnTo>
                  <a:pt x="1" y="105"/>
                </a:lnTo>
                <a:lnTo>
                  <a:pt x="0" y="96"/>
                </a:lnTo>
                <a:lnTo>
                  <a:pt x="1" y="86"/>
                </a:lnTo>
                <a:lnTo>
                  <a:pt x="4" y="79"/>
                </a:lnTo>
                <a:lnTo>
                  <a:pt x="8" y="71"/>
                </a:lnTo>
                <a:lnTo>
                  <a:pt x="14" y="65"/>
                </a:lnTo>
                <a:lnTo>
                  <a:pt x="20" y="59"/>
                </a:lnTo>
                <a:lnTo>
                  <a:pt x="28" y="55"/>
                </a:lnTo>
                <a:lnTo>
                  <a:pt x="36" y="51"/>
                </a:lnTo>
                <a:lnTo>
                  <a:pt x="44" y="48"/>
                </a:lnTo>
                <a:lnTo>
                  <a:pt x="52" y="47"/>
                </a:lnTo>
                <a:lnTo>
                  <a:pt x="59" y="46"/>
                </a:lnTo>
                <a:lnTo>
                  <a:pt x="68" y="47"/>
                </a:lnTo>
                <a:lnTo>
                  <a:pt x="78" y="49"/>
                </a:lnTo>
                <a:lnTo>
                  <a:pt x="88" y="53"/>
                </a:lnTo>
                <a:lnTo>
                  <a:pt x="98" y="59"/>
                </a:lnTo>
                <a:lnTo>
                  <a:pt x="107" y="65"/>
                </a:lnTo>
                <a:lnTo>
                  <a:pt x="116" y="74"/>
                </a:lnTo>
                <a:lnTo>
                  <a:pt x="124" y="83"/>
                </a:lnTo>
                <a:lnTo>
                  <a:pt x="129" y="94"/>
                </a:lnTo>
                <a:lnTo>
                  <a:pt x="133" y="105"/>
                </a:lnTo>
                <a:lnTo>
                  <a:pt x="134" y="118"/>
                </a:lnTo>
                <a:lnTo>
                  <a:pt x="133" y="130"/>
                </a:lnTo>
                <a:lnTo>
                  <a:pt x="129" y="142"/>
                </a:lnTo>
                <a:lnTo>
                  <a:pt x="124" y="152"/>
                </a:lnTo>
                <a:lnTo>
                  <a:pt x="115" y="162"/>
                </a:lnTo>
                <a:lnTo>
                  <a:pt x="107" y="170"/>
                </a:lnTo>
                <a:lnTo>
                  <a:pt x="98" y="177"/>
                </a:lnTo>
                <a:lnTo>
                  <a:pt x="88" y="183"/>
                </a:lnTo>
                <a:lnTo>
                  <a:pt x="78" y="186"/>
                </a:lnTo>
                <a:lnTo>
                  <a:pt x="68" y="189"/>
                </a:lnTo>
                <a:lnTo>
                  <a:pt x="60" y="190"/>
                </a:lnTo>
                <a:lnTo>
                  <a:pt x="52" y="189"/>
                </a:lnTo>
                <a:lnTo>
                  <a:pt x="43" y="188"/>
                </a:lnTo>
                <a:lnTo>
                  <a:pt x="35" y="186"/>
                </a:lnTo>
                <a:lnTo>
                  <a:pt x="28" y="182"/>
                </a:lnTo>
                <a:lnTo>
                  <a:pt x="20" y="178"/>
                </a:lnTo>
                <a:lnTo>
                  <a:pt x="14" y="172"/>
                </a:lnTo>
                <a:lnTo>
                  <a:pt x="8" y="166"/>
                </a:lnTo>
                <a:lnTo>
                  <a:pt x="4" y="160"/>
                </a:lnTo>
                <a:lnTo>
                  <a:pt x="1" y="151"/>
                </a:lnTo>
                <a:lnTo>
                  <a:pt x="0" y="142"/>
                </a:lnTo>
                <a:lnTo>
                  <a:pt x="1" y="132"/>
                </a:lnTo>
                <a:lnTo>
                  <a:pt x="4" y="125"/>
                </a:lnTo>
                <a:lnTo>
                  <a:pt x="8" y="118"/>
                </a:lnTo>
                <a:lnTo>
                  <a:pt x="14" y="111"/>
                </a:lnTo>
                <a:lnTo>
                  <a:pt x="20" y="105"/>
                </a:lnTo>
                <a:lnTo>
                  <a:pt x="28" y="101"/>
                </a:lnTo>
                <a:lnTo>
                  <a:pt x="36" y="98"/>
                </a:lnTo>
                <a:lnTo>
                  <a:pt x="44" y="95"/>
                </a:lnTo>
                <a:lnTo>
                  <a:pt x="52" y="94"/>
                </a:lnTo>
                <a:lnTo>
                  <a:pt x="59" y="93"/>
                </a:lnTo>
                <a:lnTo>
                  <a:pt x="68" y="94"/>
                </a:lnTo>
                <a:lnTo>
                  <a:pt x="78" y="96"/>
                </a:lnTo>
                <a:lnTo>
                  <a:pt x="89" y="100"/>
                </a:lnTo>
                <a:lnTo>
                  <a:pt x="98" y="105"/>
                </a:lnTo>
                <a:lnTo>
                  <a:pt x="108" y="111"/>
                </a:lnTo>
                <a:lnTo>
                  <a:pt x="116" y="120"/>
                </a:lnTo>
                <a:lnTo>
                  <a:pt x="124" y="129"/>
                </a:lnTo>
                <a:lnTo>
                  <a:pt x="129" y="140"/>
                </a:lnTo>
                <a:lnTo>
                  <a:pt x="133" y="151"/>
                </a:lnTo>
                <a:lnTo>
                  <a:pt x="134" y="164"/>
                </a:lnTo>
                <a:lnTo>
                  <a:pt x="133" y="177"/>
                </a:lnTo>
                <a:lnTo>
                  <a:pt x="129" y="188"/>
                </a:lnTo>
                <a:lnTo>
                  <a:pt x="124" y="199"/>
                </a:lnTo>
                <a:lnTo>
                  <a:pt x="116" y="208"/>
                </a:lnTo>
                <a:lnTo>
                  <a:pt x="107" y="216"/>
                </a:lnTo>
                <a:lnTo>
                  <a:pt x="98" y="223"/>
                </a:lnTo>
                <a:lnTo>
                  <a:pt x="88" y="229"/>
                </a:lnTo>
                <a:lnTo>
                  <a:pt x="78" y="232"/>
                </a:lnTo>
                <a:lnTo>
                  <a:pt x="68" y="235"/>
                </a:lnTo>
                <a:lnTo>
                  <a:pt x="60" y="236"/>
                </a:lnTo>
                <a:lnTo>
                  <a:pt x="52" y="235"/>
                </a:lnTo>
                <a:lnTo>
                  <a:pt x="44" y="234"/>
                </a:lnTo>
                <a:lnTo>
                  <a:pt x="35" y="232"/>
                </a:lnTo>
                <a:lnTo>
                  <a:pt x="28" y="228"/>
                </a:lnTo>
                <a:lnTo>
                  <a:pt x="20" y="224"/>
                </a:lnTo>
                <a:lnTo>
                  <a:pt x="14" y="218"/>
                </a:lnTo>
                <a:lnTo>
                  <a:pt x="8" y="212"/>
                </a:lnTo>
                <a:lnTo>
                  <a:pt x="4" y="206"/>
                </a:lnTo>
                <a:lnTo>
                  <a:pt x="2" y="198"/>
                </a:lnTo>
                <a:lnTo>
                  <a:pt x="0" y="188"/>
                </a:lnTo>
                <a:lnTo>
                  <a:pt x="2" y="179"/>
                </a:lnTo>
                <a:lnTo>
                  <a:pt x="4" y="171"/>
                </a:lnTo>
                <a:lnTo>
                  <a:pt x="8" y="164"/>
                </a:lnTo>
                <a:lnTo>
                  <a:pt x="14" y="158"/>
                </a:lnTo>
                <a:lnTo>
                  <a:pt x="20" y="151"/>
                </a:lnTo>
                <a:lnTo>
                  <a:pt x="28" y="147"/>
                </a:lnTo>
                <a:lnTo>
                  <a:pt x="36" y="144"/>
                </a:lnTo>
                <a:lnTo>
                  <a:pt x="44" y="141"/>
                </a:lnTo>
                <a:lnTo>
                  <a:pt x="52" y="140"/>
                </a:lnTo>
                <a:lnTo>
                  <a:pt x="60" y="139"/>
                </a:lnTo>
                <a:lnTo>
                  <a:pt x="68" y="140"/>
                </a:lnTo>
                <a:lnTo>
                  <a:pt x="78" y="142"/>
                </a:lnTo>
                <a:lnTo>
                  <a:pt x="88" y="146"/>
                </a:lnTo>
                <a:lnTo>
                  <a:pt x="98" y="152"/>
                </a:lnTo>
                <a:lnTo>
                  <a:pt x="107" y="160"/>
                </a:lnTo>
                <a:lnTo>
                  <a:pt x="115" y="168"/>
                </a:lnTo>
                <a:lnTo>
                  <a:pt x="124" y="178"/>
                </a:lnTo>
                <a:lnTo>
                  <a:pt x="129" y="188"/>
                </a:lnTo>
                <a:lnTo>
                  <a:pt x="133" y="201"/>
                </a:lnTo>
                <a:lnTo>
                  <a:pt x="134" y="213"/>
                </a:lnTo>
                <a:lnTo>
                  <a:pt x="133" y="226"/>
                </a:lnTo>
                <a:lnTo>
                  <a:pt x="129" y="237"/>
                </a:lnTo>
                <a:lnTo>
                  <a:pt x="123" y="248"/>
                </a:lnTo>
                <a:lnTo>
                  <a:pt x="115" y="256"/>
                </a:lnTo>
                <a:lnTo>
                  <a:pt x="107" y="265"/>
                </a:lnTo>
                <a:lnTo>
                  <a:pt x="97" y="272"/>
                </a:lnTo>
                <a:lnTo>
                  <a:pt x="87" y="278"/>
                </a:lnTo>
                <a:lnTo>
                  <a:pt x="77" y="282"/>
                </a:lnTo>
                <a:lnTo>
                  <a:pt x="68" y="284"/>
                </a:lnTo>
                <a:lnTo>
                  <a:pt x="59" y="285"/>
                </a:lnTo>
                <a:lnTo>
                  <a:pt x="52" y="284"/>
                </a:lnTo>
                <a:lnTo>
                  <a:pt x="44" y="282"/>
                </a:lnTo>
                <a:lnTo>
                  <a:pt x="36" y="279"/>
                </a:lnTo>
                <a:lnTo>
                  <a:pt x="28" y="274"/>
                </a:lnTo>
                <a:lnTo>
                  <a:pt x="21" y="270"/>
                </a:lnTo>
                <a:lnTo>
                  <a:pt x="14" y="264"/>
                </a:lnTo>
                <a:lnTo>
                  <a:pt x="9" y="257"/>
                </a:lnTo>
                <a:lnTo>
                  <a:pt x="4" y="251"/>
                </a:lnTo>
                <a:lnTo>
                  <a:pt x="2" y="243"/>
                </a:lnTo>
                <a:lnTo>
                  <a:pt x="1" y="235"/>
                </a:lnTo>
                <a:lnTo>
                  <a:pt x="2" y="228"/>
                </a:lnTo>
                <a:lnTo>
                  <a:pt x="3" y="221"/>
                </a:lnTo>
                <a:lnTo>
                  <a:pt x="7" y="213"/>
                </a:lnTo>
                <a:lnTo>
                  <a:pt x="12" y="207"/>
                </a:lnTo>
                <a:lnTo>
                  <a:pt x="18" y="202"/>
                </a:lnTo>
                <a:lnTo>
                  <a:pt x="25" y="197"/>
                </a:lnTo>
                <a:lnTo>
                  <a:pt x="33" y="192"/>
                </a:lnTo>
                <a:lnTo>
                  <a:pt x="41" y="189"/>
                </a:lnTo>
                <a:lnTo>
                  <a:pt x="50" y="188"/>
                </a:lnTo>
                <a:lnTo>
                  <a:pt x="59" y="187"/>
                </a:lnTo>
                <a:lnTo>
                  <a:pt x="70" y="188"/>
                </a:lnTo>
                <a:lnTo>
                  <a:pt x="80" y="191"/>
                </a:lnTo>
                <a:lnTo>
                  <a:pt x="90" y="196"/>
                </a:lnTo>
                <a:lnTo>
                  <a:pt x="100" y="202"/>
                </a:lnTo>
                <a:lnTo>
                  <a:pt x="109" y="209"/>
                </a:lnTo>
                <a:lnTo>
                  <a:pt x="118" y="218"/>
                </a:lnTo>
                <a:lnTo>
                  <a:pt x="124" y="228"/>
                </a:lnTo>
                <a:lnTo>
                  <a:pt x="130" y="238"/>
                </a:lnTo>
                <a:lnTo>
                  <a:pt x="133" y="249"/>
                </a:lnTo>
                <a:lnTo>
                  <a:pt x="135" y="261"/>
                </a:lnTo>
                <a:lnTo>
                  <a:pt x="133" y="271"/>
                </a:lnTo>
                <a:lnTo>
                  <a:pt x="130" y="282"/>
                </a:lnTo>
                <a:lnTo>
                  <a:pt x="124" y="292"/>
                </a:lnTo>
                <a:lnTo>
                  <a:pt x="118" y="301"/>
                </a:lnTo>
                <a:lnTo>
                  <a:pt x="109" y="310"/>
                </a:lnTo>
                <a:lnTo>
                  <a:pt x="100" y="316"/>
                </a:lnTo>
                <a:lnTo>
                  <a:pt x="89" y="323"/>
                </a:lnTo>
                <a:lnTo>
                  <a:pt x="80" y="327"/>
                </a:lnTo>
                <a:lnTo>
                  <a:pt x="69" y="330"/>
                </a:lnTo>
                <a:lnTo>
                  <a:pt x="59" y="33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75" name="Freeform 39"/>
          <p:cNvSpPr>
            <a:spLocks/>
          </p:cNvSpPr>
          <p:nvPr/>
        </p:nvSpPr>
        <p:spPr bwMode="auto">
          <a:xfrm>
            <a:off x="2247900" y="4262438"/>
            <a:ext cx="457200" cy="201612"/>
          </a:xfrm>
          <a:custGeom>
            <a:avLst/>
            <a:gdLst>
              <a:gd name="T0" fmla="*/ 451692 w 332"/>
              <a:gd name="T1" fmla="*/ 115630 h 136"/>
              <a:gd name="T2" fmla="*/ 429658 w 332"/>
              <a:gd name="T3" fmla="*/ 158621 h 136"/>
              <a:gd name="T4" fmla="*/ 391099 w 332"/>
              <a:gd name="T5" fmla="*/ 191235 h 136"/>
              <a:gd name="T6" fmla="*/ 340146 w 332"/>
              <a:gd name="T7" fmla="*/ 197165 h 136"/>
              <a:gd name="T8" fmla="*/ 296078 w 332"/>
              <a:gd name="T9" fmla="*/ 170481 h 136"/>
              <a:gd name="T10" fmla="*/ 267159 w 332"/>
              <a:gd name="T11" fmla="*/ 130455 h 136"/>
              <a:gd name="T12" fmla="*/ 257519 w 332"/>
              <a:gd name="T13" fmla="*/ 88946 h 136"/>
              <a:gd name="T14" fmla="*/ 263028 w 332"/>
              <a:gd name="T15" fmla="*/ 51885 h 136"/>
              <a:gd name="T16" fmla="*/ 282307 w 332"/>
              <a:gd name="T17" fmla="*/ 20754 h 136"/>
              <a:gd name="T18" fmla="*/ 311227 w 332"/>
              <a:gd name="T19" fmla="*/ 1482 h 136"/>
              <a:gd name="T20" fmla="*/ 347031 w 332"/>
              <a:gd name="T21" fmla="*/ 5930 h 136"/>
              <a:gd name="T22" fmla="*/ 374573 w 332"/>
              <a:gd name="T23" fmla="*/ 29649 h 136"/>
              <a:gd name="T24" fmla="*/ 389722 w 332"/>
              <a:gd name="T25" fmla="*/ 65227 h 136"/>
              <a:gd name="T26" fmla="*/ 391099 w 332"/>
              <a:gd name="T27" fmla="*/ 100806 h 136"/>
              <a:gd name="T28" fmla="*/ 374573 w 332"/>
              <a:gd name="T29" fmla="*/ 145279 h 136"/>
              <a:gd name="T30" fmla="*/ 341523 w 332"/>
              <a:gd name="T31" fmla="*/ 183823 h 136"/>
              <a:gd name="T32" fmla="*/ 293324 w 332"/>
              <a:gd name="T33" fmla="*/ 198647 h 136"/>
              <a:gd name="T34" fmla="*/ 246502 w 332"/>
              <a:gd name="T35" fmla="*/ 183823 h 136"/>
              <a:gd name="T36" fmla="*/ 212075 w 332"/>
              <a:gd name="T37" fmla="*/ 145279 h 136"/>
              <a:gd name="T38" fmla="*/ 195549 w 332"/>
              <a:gd name="T39" fmla="*/ 100806 h 136"/>
              <a:gd name="T40" fmla="*/ 196927 w 332"/>
              <a:gd name="T41" fmla="*/ 63745 h 136"/>
              <a:gd name="T42" fmla="*/ 210698 w 332"/>
              <a:gd name="T43" fmla="*/ 29649 h 136"/>
              <a:gd name="T44" fmla="*/ 235486 w 332"/>
              <a:gd name="T45" fmla="*/ 5930 h 136"/>
              <a:gd name="T46" fmla="*/ 274045 w 332"/>
              <a:gd name="T47" fmla="*/ 1482 h 136"/>
              <a:gd name="T48" fmla="*/ 302964 w 332"/>
              <a:gd name="T49" fmla="*/ 20754 h 136"/>
              <a:gd name="T50" fmla="*/ 320866 w 332"/>
              <a:gd name="T51" fmla="*/ 53368 h 136"/>
              <a:gd name="T52" fmla="*/ 327752 w 332"/>
              <a:gd name="T53" fmla="*/ 87464 h 136"/>
              <a:gd name="T54" fmla="*/ 318112 w 332"/>
              <a:gd name="T55" fmla="*/ 131937 h 136"/>
              <a:gd name="T56" fmla="*/ 290570 w 332"/>
              <a:gd name="T57" fmla="*/ 171963 h 136"/>
              <a:gd name="T58" fmla="*/ 247880 w 332"/>
              <a:gd name="T59" fmla="*/ 197165 h 136"/>
              <a:gd name="T60" fmla="*/ 196927 w 332"/>
              <a:gd name="T61" fmla="*/ 191235 h 136"/>
              <a:gd name="T62" fmla="*/ 158367 w 332"/>
              <a:gd name="T63" fmla="*/ 158621 h 136"/>
              <a:gd name="T64" fmla="*/ 136334 w 332"/>
              <a:gd name="T65" fmla="*/ 115630 h 136"/>
              <a:gd name="T66" fmla="*/ 132202 w 332"/>
              <a:gd name="T67" fmla="*/ 77087 h 136"/>
              <a:gd name="T68" fmla="*/ 141842 w 332"/>
              <a:gd name="T69" fmla="*/ 41508 h 136"/>
              <a:gd name="T70" fmla="*/ 163876 w 332"/>
              <a:gd name="T71" fmla="*/ 11860 h 136"/>
              <a:gd name="T72" fmla="*/ 196927 w 332"/>
              <a:gd name="T73" fmla="*/ 0 h 136"/>
              <a:gd name="T74" fmla="*/ 229977 w 332"/>
              <a:gd name="T75" fmla="*/ 11860 h 136"/>
              <a:gd name="T76" fmla="*/ 253388 w 332"/>
              <a:gd name="T77" fmla="*/ 41508 h 136"/>
              <a:gd name="T78" fmla="*/ 263028 w 332"/>
              <a:gd name="T79" fmla="*/ 77087 h 136"/>
              <a:gd name="T80" fmla="*/ 260273 w 332"/>
              <a:gd name="T81" fmla="*/ 115630 h 136"/>
              <a:gd name="T82" fmla="*/ 235486 w 332"/>
              <a:gd name="T83" fmla="*/ 158621 h 136"/>
              <a:gd name="T84" fmla="*/ 196927 w 332"/>
              <a:gd name="T85" fmla="*/ 191235 h 136"/>
              <a:gd name="T86" fmla="*/ 144596 w 332"/>
              <a:gd name="T87" fmla="*/ 197165 h 136"/>
              <a:gd name="T88" fmla="*/ 103283 w 332"/>
              <a:gd name="T89" fmla="*/ 170481 h 136"/>
              <a:gd name="T90" fmla="*/ 72987 w 332"/>
              <a:gd name="T91" fmla="*/ 128972 h 136"/>
              <a:gd name="T92" fmla="*/ 63347 w 332"/>
              <a:gd name="T93" fmla="*/ 87464 h 136"/>
              <a:gd name="T94" fmla="*/ 71610 w 332"/>
              <a:gd name="T95" fmla="*/ 53368 h 136"/>
              <a:gd name="T96" fmla="*/ 92266 w 332"/>
              <a:gd name="T97" fmla="*/ 20754 h 136"/>
              <a:gd name="T98" fmla="*/ 121186 w 332"/>
              <a:gd name="T99" fmla="*/ 2965 h 136"/>
              <a:gd name="T100" fmla="*/ 151482 w 332"/>
              <a:gd name="T101" fmla="*/ 4447 h 136"/>
              <a:gd name="T102" fmla="*/ 177647 w 332"/>
              <a:gd name="T103" fmla="*/ 26684 h 136"/>
              <a:gd name="T104" fmla="*/ 195549 w 332"/>
              <a:gd name="T105" fmla="*/ 60780 h 136"/>
              <a:gd name="T106" fmla="*/ 196927 w 332"/>
              <a:gd name="T107" fmla="*/ 103771 h 136"/>
              <a:gd name="T108" fmla="*/ 177647 w 332"/>
              <a:gd name="T109" fmla="*/ 148244 h 136"/>
              <a:gd name="T110" fmla="*/ 141842 w 332"/>
              <a:gd name="T111" fmla="*/ 183823 h 136"/>
              <a:gd name="T112" fmla="*/ 96398 w 332"/>
              <a:gd name="T113" fmla="*/ 200130 h 136"/>
              <a:gd name="T114" fmla="*/ 53707 w 332"/>
              <a:gd name="T115" fmla="*/ 183823 h 136"/>
              <a:gd name="T116" fmla="*/ 20657 w 332"/>
              <a:gd name="T117" fmla="*/ 148244 h 136"/>
              <a:gd name="T118" fmla="*/ 1377 w 332"/>
              <a:gd name="T119" fmla="*/ 102288 h 1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2" h="136">
                <a:moveTo>
                  <a:pt x="331" y="59"/>
                </a:moveTo>
                <a:lnTo>
                  <a:pt x="330" y="68"/>
                </a:lnTo>
                <a:lnTo>
                  <a:pt x="328" y="78"/>
                </a:lnTo>
                <a:lnTo>
                  <a:pt x="324" y="88"/>
                </a:lnTo>
                <a:lnTo>
                  <a:pt x="318" y="98"/>
                </a:lnTo>
                <a:lnTo>
                  <a:pt x="312" y="107"/>
                </a:lnTo>
                <a:lnTo>
                  <a:pt x="304" y="116"/>
                </a:lnTo>
                <a:lnTo>
                  <a:pt x="294" y="124"/>
                </a:lnTo>
                <a:lnTo>
                  <a:pt x="284" y="129"/>
                </a:lnTo>
                <a:lnTo>
                  <a:pt x="272" y="133"/>
                </a:lnTo>
                <a:lnTo>
                  <a:pt x="260" y="134"/>
                </a:lnTo>
                <a:lnTo>
                  <a:pt x="247" y="133"/>
                </a:lnTo>
                <a:lnTo>
                  <a:pt x="235" y="129"/>
                </a:lnTo>
                <a:lnTo>
                  <a:pt x="225" y="124"/>
                </a:lnTo>
                <a:lnTo>
                  <a:pt x="215" y="115"/>
                </a:lnTo>
                <a:lnTo>
                  <a:pt x="207" y="107"/>
                </a:lnTo>
                <a:lnTo>
                  <a:pt x="201" y="98"/>
                </a:lnTo>
                <a:lnTo>
                  <a:pt x="194" y="88"/>
                </a:lnTo>
                <a:lnTo>
                  <a:pt x="191" y="78"/>
                </a:lnTo>
                <a:lnTo>
                  <a:pt x="188" y="68"/>
                </a:lnTo>
                <a:lnTo>
                  <a:pt x="187" y="60"/>
                </a:lnTo>
                <a:lnTo>
                  <a:pt x="188" y="52"/>
                </a:lnTo>
                <a:lnTo>
                  <a:pt x="189" y="43"/>
                </a:lnTo>
                <a:lnTo>
                  <a:pt x="191" y="35"/>
                </a:lnTo>
                <a:lnTo>
                  <a:pt x="196" y="28"/>
                </a:lnTo>
                <a:lnTo>
                  <a:pt x="200" y="20"/>
                </a:lnTo>
                <a:lnTo>
                  <a:pt x="205" y="14"/>
                </a:lnTo>
                <a:lnTo>
                  <a:pt x="211" y="8"/>
                </a:lnTo>
                <a:lnTo>
                  <a:pt x="217" y="4"/>
                </a:lnTo>
                <a:lnTo>
                  <a:pt x="226" y="1"/>
                </a:lnTo>
                <a:lnTo>
                  <a:pt x="235" y="0"/>
                </a:lnTo>
                <a:lnTo>
                  <a:pt x="245" y="1"/>
                </a:lnTo>
                <a:lnTo>
                  <a:pt x="252" y="4"/>
                </a:lnTo>
                <a:lnTo>
                  <a:pt x="260" y="8"/>
                </a:lnTo>
                <a:lnTo>
                  <a:pt x="266" y="14"/>
                </a:lnTo>
                <a:lnTo>
                  <a:pt x="272" y="20"/>
                </a:lnTo>
                <a:lnTo>
                  <a:pt x="276" y="28"/>
                </a:lnTo>
                <a:lnTo>
                  <a:pt x="280" y="36"/>
                </a:lnTo>
                <a:lnTo>
                  <a:pt x="283" y="44"/>
                </a:lnTo>
                <a:lnTo>
                  <a:pt x="284" y="52"/>
                </a:lnTo>
                <a:lnTo>
                  <a:pt x="285" y="59"/>
                </a:lnTo>
                <a:lnTo>
                  <a:pt x="284" y="68"/>
                </a:lnTo>
                <a:lnTo>
                  <a:pt x="282" y="78"/>
                </a:lnTo>
                <a:lnTo>
                  <a:pt x="278" y="88"/>
                </a:lnTo>
                <a:lnTo>
                  <a:pt x="272" y="98"/>
                </a:lnTo>
                <a:lnTo>
                  <a:pt x="266" y="107"/>
                </a:lnTo>
                <a:lnTo>
                  <a:pt x="257" y="116"/>
                </a:lnTo>
                <a:lnTo>
                  <a:pt x="248" y="124"/>
                </a:lnTo>
                <a:lnTo>
                  <a:pt x="237" y="129"/>
                </a:lnTo>
                <a:lnTo>
                  <a:pt x="226" y="133"/>
                </a:lnTo>
                <a:lnTo>
                  <a:pt x="213" y="134"/>
                </a:lnTo>
                <a:lnTo>
                  <a:pt x="201" y="133"/>
                </a:lnTo>
                <a:lnTo>
                  <a:pt x="189" y="129"/>
                </a:lnTo>
                <a:lnTo>
                  <a:pt x="179" y="124"/>
                </a:lnTo>
                <a:lnTo>
                  <a:pt x="169" y="115"/>
                </a:lnTo>
                <a:lnTo>
                  <a:pt x="161" y="107"/>
                </a:lnTo>
                <a:lnTo>
                  <a:pt x="154" y="98"/>
                </a:lnTo>
                <a:lnTo>
                  <a:pt x="148" y="88"/>
                </a:lnTo>
                <a:lnTo>
                  <a:pt x="145" y="78"/>
                </a:lnTo>
                <a:lnTo>
                  <a:pt x="142" y="68"/>
                </a:lnTo>
                <a:lnTo>
                  <a:pt x="141" y="60"/>
                </a:lnTo>
                <a:lnTo>
                  <a:pt x="142" y="52"/>
                </a:lnTo>
                <a:lnTo>
                  <a:pt x="143" y="43"/>
                </a:lnTo>
                <a:lnTo>
                  <a:pt x="145" y="35"/>
                </a:lnTo>
                <a:lnTo>
                  <a:pt x="149" y="28"/>
                </a:lnTo>
                <a:lnTo>
                  <a:pt x="153" y="20"/>
                </a:lnTo>
                <a:lnTo>
                  <a:pt x="159" y="14"/>
                </a:lnTo>
                <a:lnTo>
                  <a:pt x="165" y="8"/>
                </a:lnTo>
                <a:lnTo>
                  <a:pt x="171" y="4"/>
                </a:lnTo>
                <a:lnTo>
                  <a:pt x="180" y="1"/>
                </a:lnTo>
                <a:lnTo>
                  <a:pt x="189" y="0"/>
                </a:lnTo>
                <a:lnTo>
                  <a:pt x="199" y="1"/>
                </a:lnTo>
                <a:lnTo>
                  <a:pt x="206" y="4"/>
                </a:lnTo>
                <a:lnTo>
                  <a:pt x="213" y="8"/>
                </a:lnTo>
                <a:lnTo>
                  <a:pt x="220" y="14"/>
                </a:lnTo>
                <a:lnTo>
                  <a:pt x="226" y="20"/>
                </a:lnTo>
                <a:lnTo>
                  <a:pt x="230" y="28"/>
                </a:lnTo>
                <a:lnTo>
                  <a:pt x="233" y="36"/>
                </a:lnTo>
                <a:lnTo>
                  <a:pt x="236" y="44"/>
                </a:lnTo>
                <a:lnTo>
                  <a:pt x="237" y="52"/>
                </a:lnTo>
                <a:lnTo>
                  <a:pt x="238" y="59"/>
                </a:lnTo>
                <a:lnTo>
                  <a:pt x="237" y="68"/>
                </a:lnTo>
                <a:lnTo>
                  <a:pt x="235" y="78"/>
                </a:lnTo>
                <a:lnTo>
                  <a:pt x="231" y="89"/>
                </a:lnTo>
                <a:lnTo>
                  <a:pt x="226" y="98"/>
                </a:lnTo>
                <a:lnTo>
                  <a:pt x="220" y="108"/>
                </a:lnTo>
                <a:lnTo>
                  <a:pt x="211" y="116"/>
                </a:lnTo>
                <a:lnTo>
                  <a:pt x="202" y="124"/>
                </a:lnTo>
                <a:lnTo>
                  <a:pt x="191" y="129"/>
                </a:lnTo>
                <a:lnTo>
                  <a:pt x="180" y="133"/>
                </a:lnTo>
                <a:lnTo>
                  <a:pt x="167" y="134"/>
                </a:lnTo>
                <a:lnTo>
                  <a:pt x="154" y="133"/>
                </a:lnTo>
                <a:lnTo>
                  <a:pt x="143" y="129"/>
                </a:lnTo>
                <a:lnTo>
                  <a:pt x="132" y="124"/>
                </a:lnTo>
                <a:lnTo>
                  <a:pt x="123" y="116"/>
                </a:lnTo>
                <a:lnTo>
                  <a:pt x="115" y="107"/>
                </a:lnTo>
                <a:lnTo>
                  <a:pt x="108" y="98"/>
                </a:lnTo>
                <a:lnTo>
                  <a:pt x="102" y="88"/>
                </a:lnTo>
                <a:lnTo>
                  <a:pt x="99" y="78"/>
                </a:lnTo>
                <a:lnTo>
                  <a:pt x="96" y="68"/>
                </a:lnTo>
                <a:lnTo>
                  <a:pt x="95" y="60"/>
                </a:lnTo>
                <a:lnTo>
                  <a:pt x="96" y="52"/>
                </a:lnTo>
                <a:lnTo>
                  <a:pt x="97" y="44"/>
                </a:lnTo>
                <a:lnTo>
                  <a:pt x="99" y="35"/>
                </a:lnTo>
                <a:lnTo>
                  <a:pt x="103" y="28"/>
                </a:lnTo>
                <a:lnTo>
                  <a:pt x="107" y="20"/>
                </a:lnTo>
                <a:lnTo>
                  <a:pt x="113" y="14"/>
                </a:lnTo>
                <a:lnTo>
                  <a:pt x="119" y="8"/>
                </a:lnTo>
                <a:lnTo>
                  <a:pt x="125" y="4"/>
                </a:lnTo>
                <a:lnTo>
                  <a:pt x="133" y="2"/>
                </a:lnTo>
                <a:lnTo>
                  <a:pt x="143" y="0"/>
                </a:lnTo>
                <a:lnTo>
                  <a:pt x="152" y="2"/>
                </a:lnTo>
                <a:lnTo>
                  <a:pt x="160" y="4"/>
                </a:lnTo>
                <a:lnTo>
                  <a:pt x="167" y="8"/>
                </a:lnTo>
                <a:lnTo>
                  <a:pt x="173" y="14"/>
                </a:lnTo>
                <a:lnTo>
                  <a:pt x="180" y="20"/>
                </a:lnTo>
                <a:lnTo>
                  <a:pt x="184" y="28"/>
                </a:lnTo>
                <a:lnTo>
                  <a:pt x="187" y="36"/>
                </a:lnTo>
                <a:lnTo>
                  <a:pt x="190" y="44"/>
                </a:lnTo>
                <a:lnTo>
                  <a:pt x="191" y="52"/>
                </a:lnTo>
                <a:lnTo>
                  <a:pt x="192" y="60"/>
                </a:lnTo>
                <a:lnTo>
                  <a:pt x="191" y="68"/>
                </a:lnTo>
                <a:lnTo>
                  <a:pt x="189" y="78"/>
                </a:lnTo>
                <a:lnTo>
                  <a:pt x="185" y="88"/>
                </a:lnTo>
                <a:lnTo>
                  <a:pt x="179" y="98"/>
                </a:lnTo>
                <a:lnTo>
                  <a:pt x="171" y="107"/>
                </a:lnTo>
                <a:lnTo>
                  <a:pt x="163" y="115"/>
                </a:lnTo>
                <a:lnTo>
                  <a:pt x="153" y="124"/>
                </a:lnTo>
                <a:lnTo>
                  <a:pt x="143" y="129"/>
                </a:lnTo>
                <a:lnTo>
                  <a:pt x="130" y="133"/>
                </a:lnTo>
                <a:lnTo>
                  <a:pt x="118" y="134"/>
                </a:lnTo>
                <a:lnTo>
                  <a:pt x="105" y="133"/>
                </a:lnTo>
                <a:lnTo>
                  <a:pt x="94" y="129"/>
                </a:lnTo>
                <a:lnTo>
                  <a:pt x="83" y="123"/>
                </a:lnTo>
                <a:lnTo>
                  <a:pt x="75" y="115"/>
                </a:lnTo>
                <a:lnTo>
                  <a:pt x="66" y="107"/>
                </a:lnTo>
                <a:lnTo>
                  <a:pt x="59" y="97"/>
                </a:lnTo>
                <a:lnTo>
                  <a:pt x="53" y="87"/>
                </a:lnTo>
                <a:lnTo>
                  <a:pt x="49" y="77"/>
                </a:lnTo>
                <a:lnTo>
                  <a:pt x="47" y="68"/>
                </a:lnTo>
                <a:lnTo>
                  <a:pt x="46" y="59"/>
                </a:lnTo>
                <a:lnTo>
                  <a:pt x="47" y="52"/>
                </a:lnTo>
                <a:lnTo>
                  <a:pt x="49" y="44"/>
                </a:lnTo>
                <a:lnTo>
                  <a:pt x="52" y="36"/>
                </a:lnTo>
                <a:lnTo>
                  <a:pt x="57" y="28"/>
                </a:lnTo>
                <a:lnTo>
                  <a:pt x="61" y="21"/>
                </a:lnTo>
                <a:lnTo>
                  <a:pt x="67" y="14"/>
                </a:lnTo>
                <a:lnTo>
                  <a:pt x="74" y="9"/>
                </a:lnTo>
                <a:lnTo>
                  <a:pt x="80" y="4"/>
                </a:lnTo>
                <a:lnTo>
                  <a:pt x="88" y="2"/>
                </a:lnTo>
                <a:lnTo>
                  <a:pt x="96" y="1"/>
                </a:lnTo>
                <a:lnTo>
                  <a:pt x="103" y="2"/>
                </a:lnTo>
                <a:lnTo>
                  <a:pt x="110" y="3"/>
                </a:lnTo>
                <a:lnTo>
                  <a:pt x="118" y="7"/>
                </a:lnTo>
                <a:lnTo>
                  <a:pt x="124" y="12"/>
                </a:lnTo>
                <a:lnTo>
                  <a:pt x="129" y="18"/>
                </a:lnTo>
                <a:lnTo>
                  <a:pt x="134" y="25"/>
                </a:lnTo>
                <a:lnTo>
                  <a:pt x="139" y="33"/>
                </a:lnTo>
                <a:lnTo>
                  <a:pt x="142" y="41"/>
                </a:lnTo>
                <a:lnTo>
                  <a:pt x="143" y="50"/>
                </a:lnTo>
                <a:lnTo>
                  <a:pt x="144" y="59"/>
                </a:lnTo>
                <a:lnTo>
                  <a:pt x="143" y="70"/>
                </a:lnTo>
                <a:lnTo>
                  <a:pt x="140" y="80"/>
                </a:lnTo>
                <a:lnTo>
                  <a:pt x="135" y="90"/>
                </a:lnTo>
                <a:lnTo>
                  <a:pt x="129" y="100"/>
                </a:lnTo>
                <a:lnTo>
                  <a:pt x="122" y="109"/>
                </a:lnTo>
                <a:lnTo>
                  <a:pt x="113" y="118"/>
                </a:lnTo>
                <a:lnTo>
                  <a:pt x="103" y="124"/>
                </a:lnTo>
                <a:lnTo>
                  <a:pt x="93" y="130"/>
                </a:lnTo>
                <a:lnTo>
                  <a:pt x="82" y="133"/>
                </a:lnTo>
                <a:lnTo>
                  <a:pt x="70" y="135"/>
                </a:lnTo>
                <a:lnTo>
                  <a:pt x="60" y="133"/>
                </a:lnTo>
                <a:lnTo>
                  <a:pt x="49" y="130"/>
                </a:lnTo>
                <a:lnTo>
                  <a:pt x="39" y="124"/>
                </a:lnTo>
                <a:lnTo>
                  <a:pt x="30" y="118"/>
                </a:lnTo>
                <a:lnTo>
                  <a:pt x="21" y="109"/>
                </a:lnTo>
                <a:lnTo>
                  <a:pt x="15" y="100"/>
                </a:lnTo>
                <a:lnTo>
                  <a:pt x="8" y="89"/>
                </a:lnTo>
                <a:lnTo>
                  <a:pt x="4" y="80"/>
                </a:lnTo>
                <a:lnTo>
                  <a:pt x="1" y="69"/>
                </a:lnTo>
                <a:lnTo>
                  <a:pt x="0" y="59"/>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76" name="Line 40"/>
          <p:cNvSpPr>
            <a:spLocks noChangeShapeType="1"/>
          </p:cNvSpPr>
          <p:nvPr/>
        </p:nvSpPr>
        <p:spPr bwMode="auto">
          <a:xfrm>
            <a:off x="769938" y="4265613"/>
            <a:ext cx="0" cy="523875"/>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77" name="Line 41"/>
          <p:cNvSpPr>
            <a:spLocks noChangeShapeType="1"/>
          </p:cNvSpPr>
          <p:nvPr/>
        </p:nvSpPr>
        <p:spPr bwMode="auto">
          <a:xfrm>
            <a:off x="539750" y="4543425"/>
            <a:ext cx="460375"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78" name="Oval 42"/>
          <p:cNvSpPr>
            <a:spLocks noChangeArrowheads="1"/>
          </p:cNvSpPr>
          <p:nvPr/>
        </p:nvSpPr>
        <p:spPr bwMode="auto">
          <a:xfrm>
            <a:off x="706438" y="4475163"/>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79" name="Line 43"/>
          <p:cNvSpPr>
            <a:spLocks noChangeShapeType="1"/>
          </p:cNvSpPr>
          <p:nvPr/>
        </p:nvSpPr>
        <p:spPr bwMode="auto">
          <a:xfrm>
            <a:off x="1914525" y="5522913"/>
            <a:ext cx="0" cy="4968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0" name="Line 44"/>
          <p:cNvSpPr>
            <a:spLocks noChangeShapeType="1"/>
          </p:cNvSpPr>
          <p:nvPr/>
        </p:nvSpPr>
        <p:spPr bwMode="auto">
          <a:xfrm>
            <a:off x="1685925" y="5770563"/>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1" name="Oval 45"/>
          <p:cNvSpPr>
            <a:spLocks noChangeArrowheads="1"/>
          </p:cNvSpPr>
          <p:nvPr/>
        </p:nvSpPr>
        <p:spPr bwMode="auto">
          <a:xfrm>
            <a:off x="1851025" y="5702300"/>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82" name="Freeform 46"/>
          <p:cNvSpPr>
            <a:spLocks/>
          </p:cNvSpPr>
          <p:nvPr/>
        </p:nvSpPr>
        <p:spPr bwMode="auto">
          <a:xfrm>
            <a:off x="612775" y="4794250"/>
            <a:ext cx="271463" cy="715963"/>
          </a:xfrm>
          <a:custGeom>
            <a:avLst/>
            <a:gdLst>
              <a:gd name="T0" fmla="*/ 113571 w 196"/>
              <a:gd name="T1" fmla="*/ 707051 h 482"/>
              <a:gd name="T2" fmla="*/ 55401 w 196"/>
              <a:gd name="T3" fmla="*/ 672886 h 482"/>
              <a:gd name="T4" fmla="*/ 11080 w 196"/>
              <a:gd name="T5" fmla="*/ 611985 h 482"/>
              <a:gd name="T6" fmla="*/ 4155 w 196"/>
              <a:gd name="T7" fmla="*/ 533259 h 482"/>
              <a:gd name="T8" fmla="*/ 38780 w 196"/>
              <a:gd name="T9" fmla="*/ 464930 h 482"/>
              <a:gd name="T10" fmla="*/ 94181 w 196"/>
              <a:gd name="T11" fmla="*/ 420368 h 482"/>
              <a:gd name="T12" fmla="*/ 149582 w 196"/>
              <a:gd name="T13" fmla="*/ 404029 h 482"/>
              <a:gd name="T14" fmla="*/ 200827 w 196"/>
              <a:gd name="T15" fmla="*/ 412941 h 482"/>
              <a:gd name="T16" fmla="*/ 242378 w 196"/>
              <a:gd name="T17" fmla="*/ 442649 h 482"/>
              <a:gd name="T18" fmla="*/ 268693 w 196"/>
              <a:gd name="T19" fmla="*/ 487211 h 482"/>
              <a:gd name="T20" fmla="*/ 261768 w 196"/>
              <a:gd name="T21" fmla="*/ 543657 h 482"/>
              <a:gd name="T22" fmla="*/ 229913 w 196"/>
              <a:gd name="T23" fmla="*/ 588219 h 482"/>
              <a:gd name="T24" fmla="*/ 182822 w 196"/>
              <a:gd name="T25" fmla="*/ 610500 h 482"/>
              <a:gd name="T26" fmla="*/ 132961 w 196"/>
              <a:gd name="T27" fmla="*/ 611985 h 482"/>
              <a:gd name="T28" fmla="*/ 73406 w 196"/>
              <a:gd name="T29" fmla="*/ 588219 h 482"/>
              <a:gd name="T30" fmla="*/ 22160 w 196"/>
              <a:gd name="T31" fmla="*/ 534744 h 482"/>
              <a:gd name="T32" fmla="*/ 1385 w 196"/>
              <a:gd name="T33" fmla="*/ 460474 h 482"/>
              <a:gd name="T34" fmla="*/ 22160 w 196"/>
              <a:gd name="T35" fmla="*/ 386204 h 482"/>
              <a:gd name="T36" fmla="*/ 74791 w 196"/>
              <a:gd name="T37" fmla="*/ 332730 h 482"/>
              <a:gd name="T38" fmla="*/ 132961 w 196"/>
              <a:gd name="T39" fmla="*/ 305992 h 482"/>
              <a:gd name="T40" fmla="*/ 184207 w 196"/>
              <a:gd name="T41" fmla="*/ 308963 h 482"/>
              <a:gd name="T42" fmla="*/ 229913 w 196"/>
              <a:gd name="T43" fmla="*/ 331244 h 482"/>
              <a:gd name="T44" fmla="*/ 261768 w 196"/>
              <a:gd name="T45" fmla="*/ 369865 h 482"/>
              <a:gd name="T46" fmla="*/ 268693 w 196"/>
              <a:gd name="T47" fmla="*/ 429281 h 482"/>
              <a:gd name="T48" fmla="*/ 242378 w 196"/>
              <a:gd name="T49" fmla="*/ 473843 h 482"/>
              <a:gd name="T50" fmla="*/ 198057 w 196"/>
              <a:gd name="T51" fmla="*/ 503551 h 482"/>
              <a:gd name="T52" fmla="*/ 150967 w 196"/>
              <a:gd name="T53" fmla="*/ 515434 h 482"/>
              <a:gd name="T54" fmla="*/ 92796 w 196"/>
              <a:gd name="T55" fmla="*/ 499095 h 482"/>
              <a:gd name="T56" fmla="*/ 37395 w 196"/>
              <a:gd name="T57" fmla="*/ 456018 h 482"/>
              <a:gd name="T58" fmla="*/ 2770 w 196"/>
              <a:gd name="T59" fmla="*/ 387690 h 482"/>
              <a:gd name="T60" fmla="*/ 11080 w 196"/>
              <a:gd name="T61" fmla="*/ 308963 h 482"/>
              <a:gd name="T62" fmla="*/ 55401 w 196"/>
              <a:gd name="T63" fmla="*/ 248062 h 482"/>
              <a:gd name="T64" fmla="*/ 113571 w 196"/>
              <a:gd name="T65" fmla="*/ 213898 h 482"/>
              <a:gd name="T66" fmla="*/ 166202 w 196"/>
              <a:gd name="T67" fmla="*/ 206471 h 482"/>
              <a:gd name="T68" fmla="*/ 214677 w 196"/>
              <a:gd name="T69" fmla="*/ 222810 h 482"/>
              <a:gd name="T70" fmla="*/ 253458 w 196"/>
              <a:gd name="T71" fmla="*/ 256974 h 482"/>
              <a:gd name="T72" fmla="*/ 270078 w 196"/>
              <a:gd name="T73" fmla="*/ 308963 h 482"/>
              <a:gd name="T74" fmla="*/ 253458 w 196"/>
              <a:gd name="T75" fmla="*/ 360952 h 482"/>
              <a:gd name="T76" fmla="*/ 214677 w 196"/>
              <a:gd name="T77" fmla="*/ 396602 h 482"/>
              <a:gd name="T78" fmla="*/ 166202 w 196"/>
              <a:gd name="T79" fmla="*/ 412941 h 482"/>
              <a:gd name="T80" fmla="*/ 113571 w 196"/>
              <a:gd name="T81" fmla="*/ 408485 h 482"/>
              <a:gd name="T82" fmla="*/ 55401 w 196"/>
              <a:gd name="T83" fmla="*/ 369865 h 482"/>
              <a:gd name="T84" fmla="*/ 11080 w 196"/>
              <a:gd name="T85" fmla="*/ 308963 h 482"/>
              <a:gd name="T86" fmla="*/ 2770 w 196"/>
              <a:gd name="T87" fmla="*/ 227266 h 482"/>
              <a:gd name="T88" fmla="*/ 38780 w 196"/>
              <a:gd name="T89" fmla="*/ 160423 h 482"/>
              <a:gd name="T90" fmla="*/ 95566 w 196"/>
              <a:gd name="T91" fmla="*/ 115861 h 482"/>
              <a:gd name="T92" fmla="*/ 150967 w 196"/>
              <a:gd name="T93" fmla="*/ 99522 h 482"/>
              <a:gd name="T94" fmla="*/ 198057 w 196"/>
              <a:gd name="T95" fmla="*/ 112890 h 482"/>
              <a:gd name="T96" fmla="*/ 242378 w 196"/>
              <a:gd name="T97" fmla="*/ 145569 h 482"/>
              <a:gd name="T98" fmla="*/ 267308 w 196"/>
              <a:gd name="T99" fmla="*/ 190131 h 482"/>
              <a:gd name="T100" fmla="*/ 263153 w 196"/>
              <a:gd name="T101" fmla="*/ 237664 h 482"/>
              <a:gd name="T102" fmla="*/ 234068 w 196"/>
              <a:gd name="T103" fmla="*/ 279255 h 482"/>
              <a:gd name="T104" fmla="*/ 186977 w 196"/>
              <a:gd name="T105" fmla="*/ 305992 h 482"/>
              <a:gd name="T106" fmla="*/ 130191 w 196"/>
              <a:gd name="T107" fmla="*/ 308963 h 482"/>
              <a:gd name="T108" fmla="*/ 69251 w 196"/>
              <a:gd name="T109" fmla="*/ 279255 h 482"/>
              <a:gd name="T110" fmla="*/ 20775 w 196"/>
              <a:gd name="T111" fmla="*/ 222810 h 482"/>
              <a:gd name="T112" fmla="*/ 0 w 196"/>
              <a:gd name="T113" fmla="*/ 151511 h 482"/>
              <a:gd name="T114" fmla="*/ 20775 w 196"/>
              <a:gd name="T115" fmla="*/ 84668 h 482"/>
              <a:gd name="T116" fmla="*/ 69251 w 196"/>
              <a:gd name="T117" fmla="*/ 31193 h 482"/>
              <a:gd name="T118" fmla="*/ 131576 w 196"/>
              <a:gd name="T119" fmla="*/ 2971 h 4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2">
                <a:moveTo>
                  <a:pt x="109" y="481"/>
                </a:moveTo>
                <a:lnTo>
                  <a:pt x="96" y="479"/>
                </a:lnTo>
                <a:lnTo>
                  <a:pt x="82" y="476"/>
                </a:lnTo>
                <a:lnTo>
                  <a:pt x="68" y="470"/>
                </a:lnTo>
                <a:lnTo>
                  <a:pt x="53" y="463"/>
                </a:lnTo>
                <a:lnTo>
                  <a:pt x="40" y="453"/>
                </a:lnTo>
                <a:lnTo>
                  <a:pt x="27" y="441"/>
                </a:lnTo>
                <a:lnTo>
                  <a:pt x="16" y="427"/>
                </a:lnTo>
                <a:lnTo>
                  <a:pt x="8" y="412"/>
                </a:lnTo>
                <a:lnTo>
                  <a:pt x="2" y="396"/>
                </a:lnTo>
                <a:lnTo>
                  <a:pt x="1" y="377"/>
                </a:lnTo>
                <a:lnTo>
                  <a:pt x="3" y="359"/>
                </a:lnTo>
                <a:lnTo>
                  <a:pt x="8" y="342"/>
                </a:lnTo>
                <a:lnTo>
                  <a:pt x="16" y="327"/>
                </a:lnTo>
                <a:lnTo>
                  <a:pt x="28" y="313"/>
                </a:lnTo>
                <a:lnTo>
                  <a:pt x="40" y="301"/>
                </a:lnTo>
                <a:lnTo>
                  <a:pt x="54" y="292"/>
                </a:lnTo>
                <a:lnTo>
                  <a:pt x="68" y="283"/>
                </a:lnTo>
                <a:lnTo>
                  <a:pt x="82" y="278"/>
                </a:lnTo>
                <a:lnTo>
                  <a:pt x="96" y="273"/>
                </a:lnTo>
                <a:lnTo>
                  <a:pt x="108" y="272"/>
                </a:lnTo>
                <a:lnTo>
                  <a:pt x="120" y="273"/>
                </a:lnTo>
                <a:lnTo>
                  <a:pt x="133" y="275"/>
                </a:lnTo>
                <a:lnTo>
                  <a:pt x="145" y="278"/>
                </a:lnTo>
                <a:lnTo>
                  <a:pt x="155" y="284"/>
                </a:lnTo>
                <a:lnTo>
                  <a:pt x="166" y="290"/>
                </a:lnTo>
                <a:lnTo>
                  <a:pt x="175" y="298"/>
                </a:lnTo>
                <a:lnTo>
                  <a:pt x="183" y="307"/>
                </a:lnTo>
                <a:lnTo>
                  <a:pt x="189" y="316"/>
                </a:lnTo>
                <a:lnTo>
                  <a:pt x="194" y="328"/>
                </a:lnTo>
                <a:lnTo>
                  <a:pt x="195" y="342"/>
                </a:lnTo>
                <a:lnTo>
                  <a:pt x="194" y="356"/>
                </a:lnTo>
                <a:lnTo>
                  <a:pt x="189" y="366"/>
                </a:lnTo>
                <a:lnTo>
                  <a:pt x="183" y="377"/>
                </a:lnTo>
                <a:lnTo>
                  <a:pt x="175" y="386"/>
                </a:lnTo>
                <a:lnTo>
                  <a:pt x="166" y="396"/>
                </a:lnTo>
                <a:lnTo>
                  <a:pt x="155" y="402"/>
                </a:lnTo>
                <a:lnTo>
                  <a:pt x="143" y="406"/>
                </a:lnTo>
                <a:lnTo>
                  <a:pt x="132" y="411"/>
                </a:lnTo>
                <a:lnTo>
                  <a:pt x="120" y="412"/>
                </a:lnTo>
                <a:lnTo>
                  <a:pt x="109" y="414"/>
                </a:lnTo>
                <a:lnTo>
                  <a:pt x="96" y="412"/>
                </a:lnTo>
                <a:lnTo>
                  <a:pt x="82" y="409"/>
                </a:lnTo>
                <a:lnTo>
                  <a:pt x="68" y="403"/>
                </a:lnTo>
                <a:lnTo>
                  <a:pt x="53" y="396"/>
                </a:lnTo>
                <a:lnTo>
                  <a:pt x="40" y="386"/>
                </a:lnTo>
                <a:lnTo>
                  <a:pt x="27" y="374"/>
                </a:lnTo>
                <a:lnTo>
                  <a:pt x="16" y="360"/>
                </a:lnTo>
                <a:lnTo>
                  <a:pt x="8" y="345"/>
                </a:lnTo>
                <a:lnTo>
                  <a:pt x="2" y="328"/>
                </a:lnTo>
                <a:lnTo>
                  <a:pt x="1" y="310"/>
                </a:lnTo>
                <a:lnTo>
                  <a:pt x="3" y="292"/>
                </a:lnTo>
                <a:lnTo>
                  <a:pt x="8" y="275"/>
                </a:lnTo>
                <a:lnTo>
                  <a:pt x="16" y="260"/>
                </a:lnTo>
                <a:lnTo>
                  <a:pt x="28" y="246"/>
                </a:lnTo>
                <a:lnTo>
                  <a:pt x="40" y="234"/>
                </a:lnTo>
                <a:lnTo>
                  <a:pt x="54" y="224"/>
                </a:lnTo>
                <a:lnTo>
                  <a:pt x="68" y="215"/>
                </a:lnTo>
                <a:lnTo>
                  <a:pt x="82" y="211"/>
                </a:lnTo>
                <a:lnTo>
                  <a:pt x="96" y="206"/>
                </a:lnTo>
                <a:lnTo>
                  <a:pt x="108" y="205"/>
                </a:lnTo>
                <a:lnTo>
                  <a:pt x="120" y="206"/>
                </a:lnTo>
                <a:lnTo>
                  <a:pt x="133" y="208"/>
                </a:lnTo>
                <a:lnTo>
                  <a:pt x="145" y="211"/>
                </a:lnTo>
                <a:lnTo>
                  <a:pt x="155" y="217"/>
                </a:lnTo>
                <a:lnTo>
                  <a:pt x="166" y="223"/>
                </a:lnTo>
                <a:lnTo>
                  <a:pt x="175" y="231"/>
                </a:lnTo>
                <a:lnTo>
                  <a:pt x="183" y="240"/>
                </a:lnTo>
                <a:lnTo>
                  <a:pt x="189" y="249"/>
                </a:lnTo>
                <a:lnTo>
                  <a:pt x="194" y="261"/>
                </a:lnTo>
                <a:lnTo>
                  <a:pt x="195" y="275"/>
                </a:lnTo>
                <a:lnTo>
                  <a:pt x="194" y="289"/>
                </a:lnTo>
                <a:lnTo>
                  <a:pt x="189" y="299"/>
                </a:lnTo>
                <a:lnTo>
                  <a:pt x="183" y="310"/>
                </a:lnTo>
                <a:lnTo>
                  <a:pt x="175" y="319"/>
                </a:lnTo>
                <a:lnTo>
                  <a:pt x="166" y="328"/>
                </a:lnTo>
                <a:lnTo>
                  <a:pt x="155" y="334"/>
                </a:lnTo>
                <a:lnTo>
                  <a:pt x="143" y="339"/>
                </a:lnTo>
                <a:lnTo>
                  <a:pt x="132" y="344"/>
                </a:lnTo>
                <a:lnTo>
                  <a:pt x="120" y="345"/>
                </a:lnTo>
                <a:lnTo>
                  <a:pt x="109" y="347"/>
                </a:lnTo>
                <a:lnTo>
                  <a:pt x="96" y="345"/>
                </a:lnTo>
                <a:lnTo>
                  <a:pt x="82" y="342"/>
                </a:lnTo>
                <a:lnTo>
                  <a:pt x="67" y="336"/>
                </a:lnTo>
                <a:lnTo>
                  <a:pt x="53" y="328"/>
                </a:lnTo>
                <a:lnTo>
                  <a:pt x="39" y="319"/>
                </a:lnTo>
                <a:lnTo>
                  <a:pt x="27" y="307"/>
                </a:lnTo>
                <a:lnTo>
                  <a:pt x="16" y="293"/>
                </a:lnTo>
                <a:lnTo>
                  <a:pt x="8" y="278"/>
                </a:lnTo>
                <a:lnTo>
                  <a:pt x="2" y="261"/>
                </a:lnTo>
                <a:lnTo>
                  <a:pt x="1" y="243"/>
                </a:lnTo>
                <a:lnTo>
                  <a:pt x="2" y="224"/>
                </a:lnTo>
                <a:lnTo>
                  <a:pt x="8" y="208"/>
                </a:lnTo>
                <a:lnTo>
                  <a:pt x="16" y="192"/>
                </a:lnTo>
                <a:lnTo>
                  <a:pt x="27" y="179"/>
                </a:lnTo>
                <a:lnTo>
                  <a:pt x="40" y="167"/>
                </a:lnTo>
                <a:lnTo>
                  <a:pt x="54" y="157"/>
                </a:lnTo>
                <a:lnTo>
                  <a:pt x="68" y="148"/>
                </a:lnTo>
                <a:lnTo>
                  <a:pt x="82" y="144"/>
                </a:lnTo>
                <a:lnTo>
                  <a:pt x="96" y="139"/>
                </a:lnTo>
                <a:lnTo>
                  <a:pt x="108" y="137"/>
                </a:lnTo>
                <a:lnTo>
                  <a:pt x="120" y="139"/>
                </a:lnTo>
                <a:lnTo>
                  <a:pt x="132" y="141"/>
                </a:lnTo>
                <a:lnTo>
                  <a:pt x="145" y="144"/>
                </a:lnTo>
                <a:lnTo>
                  <a:pt x="155" y="150"/>
                </a:lnTo>
                <a:lnTo>
                  <a:pt x="166" y="156"/>
                </a:lnTo>
                <a:lnTo>
                  <a:pt x="175" y="164"/>
                </a:lnTo>
                <a:lnTo>
                  <a:pt x="183" y="173"/>
                </a:lnTo>
                <a:lnTo>
                  <a:pt x="189" y="182"/>
                </a:lnTo>
                <a:lnTo>
                  <a:pt x="193" y="194"/>
                </a:lnTo>
                <a:lnTo>
                  <a:pt x="195" y="208"/>
                </a:lnTo>
                <a:lnTo>
                  <a:pt x="193" y="221"/>
                </a:lnTo>
                <a:lnTo>
                  <a:pt x="189" y="232"/>
                </a:lnTo>
                <a:lnTo>
                  <a:pt x="183" y="243"/>
                </a:lnTo>
                <a:lnTo>
                  <a:pt x="175" y="252"/>
                </a:lnTo>
                <a:lnTo>
                  <a:pt x="166" y="261"/>
                </a:lnTo>
                <a:lnTo>
                  <a:pt x="155" y="267"/>
                </a:lnTo>
                <a:lnTo>
                  <a:pt x="143" y="272"/>
                </a:lnTo>
                <a:lnTo>
                  <a:pt x="132" y="276"/>
                </a:lnTo>
                <a:lnTo>
                  <a:pt x="120" y="278"/>
                </a:lnTo>
                <a:lnTo>
                  <a:pt x="108" y="280"/>
                </a:lnTo>
                <a:lnTo>
                  <a:pt x="96" y="278"/>
                </a:lnTo>
                <a:lnTo>
                  <a:pt x="82" y="275"/>
                </a:lnTo>
                <a:lnTo>
                  <a:pt x="68" y="269"/>
                </a:lnTo>
                <a:lnTo>
                  <a:pt x="54" y="260"/>
                </a:lnTo>
                <a:lnTo>
                  <a:pt x="40" y="249"/>
                </a:lnTo>
                <a:lnTo>
                  <a:pt x="28" y="237"/>
                </a:lnTo>
                <a:lnTo>
                  <a:pt x="16" y="223"/>
                </a:lnTo>
                <a:lnTo>
                  <a:pt x="8" y="208"/>
                </a:lnTo>
                <a:lnTo>
                  <a:pt x="2" y="189"/>
                </a:lnTo>
                <a:lnTo>
                  <a:pt x="1" y="171"/>
                </a:lnTo>
                <a:lnTo>
                  <a:pt x="2" y="153"/>
                </a:lnTo>
                <a:lnTo>
                  <a:pt x="8" y="136"/>
                </a:lnTo>
                <a:lnTo>
                  <a:pt x="18" y="121"/>
                </a:lnTo>
                <a:lnTo>
                  <a:pt x="28" y="108"/>
                </a:lnTo>
                <a:lnTo>
                  <a:pt x="41" y="96"/>
                </a:lnTo>
                <a:lnTo>
                  <a:pt x="55" y="85"/>
                </a:lnTo>
                <a:lnTo>
                  <a:pt x="69" y="78"/>
                </a:lnTo>
                <a:lnTo>
                  <a:pt x="84" y="72"/>
                </a:lnTo>
                <a:lnTo>
                  <a:pt x="98" y="69"/>
                </a:lnTo>
                <a:lnTo>
                  <a:pt x="109" y="67"/>
                </a:lnTo>
                <a:lnTo>
                  <a:pt x="120" y="69"/>
                </a:lnTo>
                <a:lnTo>
                  <a:pt x="132" y="72"/>
                </a:lnTo>
                <a:lnTo>
                  <a:pt x="143" y="76"/>
                </a:lnTo>
                <a:lnTo>
                  <a:pt x="154" y="82"/>
                </a:lnTo>
                <a:lnTo>
                  <a:pt x="164" y="88"/>
                </a:lnTo>
                <a:lnTo>
                  <a:pt x="175" y="98"/>
                </a:lnTo>
                <a:lnTo>
                  <a:pt x="182" y="107"/>
                </a:lnTo>
                <a:lnTo>
                  <a:pt x="189" y="116"/>
                </a:lnTo>
                <a:lnTo>
                  <a:pt x="193" y="128"/>
                </a:lnTo>
                <a:lnTo>
                  <a:pt x="194" y="139"/>
                </a:lnTo>
                <a:lnTo>
                  <a:pt x="193" y="150"/>
                </a:lnTo>
                <a:lnTo>
                  <a:pt x="190" y="160"/>
                </a:lnTo>
                <a:lnTo>
                  <a:pt x="184" y="171"/>
                </a:lnTo>
                <a:lnTo>
                  <a:pt x="177" y="180"/>
                </a:lnTo>
                <a:lnTo>
                  <a:pt x="169" y="188"/>
                </a:lnTo>
                <a:lnTo>
                  <a:pt x="159" y="195"/>
                </a:lnTo>
                <a:lnTo>
                  <a:pt x="148" y="201"/>
                </a:lnTo>
                <a:lnTo>
                  <a:pt x="135" y="206"/>
                </a:lnTo>
                <a:lnTo>
                  <a:pt x="122" y="208"/>
                </a:lnTo>
                <a:lnTo>
                  <a:pt x="109" y="209"/>
                </a:lnTo>
                <a:lnTo>
                  <a:pt x="94" y="208"/>
                </a:lnTo>
                <a:lnTo>
                  <a:pt x="80" y="203"/>
                </a:lnTo>
                <a:lnTo>
                  <a:pt x="64" y="197"/>
                </a:lnTo>
                <a:lnTo>
                  <a:pt x="50" y="188"/>
                </a:lnTo>
                <a:lnTo>
                  <a:pt x="38" y="177"/>
                </a:lnTo>
                <a:lnTo>
                  <a:pt x="25" y="164"/>
                </a:lnTo>
                <a:lnTo>
                  <a:pt x="15" y="150"/>
                </a:lnTo>
                <a:lnTo>
                  <a:pt x="7" y="134"/>
                </a:lnTo>
                <a:lnTo>
                  <a:pt x="2" y="119"/>
                </a:lnTo>
                <a:lnTo>
                  <a:pt x="0" y="102"/>
                </a:lnTo>
                <a:lnTo>
                  <a:pt x="2" y="87"/>
                </a:lnTo>
                <a:lnTo>
                  <a:pt x="7" y="72"/>
                </a:lnTo>
                <a:lnTo>
                  <a:pt x="15" y="57"/>
                </a:lnTo>
                <a:lnTo>
                  <a:pt x="25" y="43"/>
                </a:lnTo>
                <a:lnTo>
                  <a:pt x="38" y="31"/>
                </a:lnTo>
                <a:lnTo>
                  <a:pt x="50" y="21"/>
                </a:lnTo>
                <a:lnTo>
                  <a:pt x="66" y="12"/>
                </a:lnTo>
                <a:lnTo>
                  <a:pt x="80" y="6"/>
                </a:lnTo>
                <a:lnTo>
                  <a:pt x="95" y="2"/>
                </a:lnTo>
                <a:lnTo>
                  <a:pt x="110" y="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83" name="Freeform 47"/>
          <p:cNvSpPr>
            <a:spLocks/>
          </p:cNvSpPr>
          <p:nvPr/>
        </p:nvSpPr>
        <p:spPr bwMode="auto">
          <a:xfrm>
            <a:off x="1014413" y="5640388"/>
            <a:ext cx="665162" cy="293687"/>
          </a:xfrm>
          <a:custGeom>
            <a:avLst/>
            <a:gdLst>
              <a:gd name="T0" fmla="*/ 656882 w 482"/>
              <a:gd name="T1" fmla="*/ 168460 h 197"/>
              <a:gd name="T2" fmla="*/ 625142 w 482"/>
              <a:gd name="T3" fmla="*/ 232564 h 197"/>
              <a:gd name="T4" fmla="*/ 568562 w 482"/>
              <a:gd name="T5" fmla="*/ 280270 h 197"/>
              <a:gd name="T6" fmla="*/ 495421 w 482"/>
              <a:gd name="T7" fmla="*/ 286233 h 197"/>
              <a:gd name="T8" fmla="*/ 431941 w 482"/>
              <a:gd name="T9" fmla="*/ 250454 h 197"/>
              <a:gd name="T10" fmla="*/ 390541 w 482"/>
              <a:gd name="T11" fmla="*/ 190822 h 197"/>
              <a:gd name="T12" fmla="*/ 375361 w 482"/>
              <a:gd name="T13" fmla="*/ 129699 h 197"/>
              <a:gd name="T14" fmla="*/ 383641 w 482"/>
              <a:gd name="T15" fmla="*/ 76031 h 197"/>
              <a:gd name="T16" fmla="*/ 411241 w 482"/>
              <a:gd name="T17" fmla="*/ 29816 h 197"/>
              <a:gd name="T18" fmla="*/ 452641 w 482"/>
              <a:gd name="T19" fmla="*/ 1491 h 197"/>
              <a:gd name="T20" fmla="*/ 505082 w 482"/>
              <a:gd name="T21" fmla="*/ 8945 h 197"/>
              <a:gd name="T22" fmla="*/ 546482 w 482"/>
              <a:gd name="T23" fmla="*/ 44724 h 197"/>
              <a:gd name="T24" fmla="*/ 567182 w 482"/>
              <a:gd name="T25" fmla="*/ 95411 h 197"/>
              <a:gd name="T26" fmla="*/ 568562 w 482"/>
              <a:gd name="T27" fmla="*/ 147589 h 197"/>
              <a:gd name="T28" fmla="*/ 546482 w 482"/>
              <a:gd name="T29" fmla="*/ 213184 h 197"/>
              <a:gd name="T30" fmla="*/ 496801 w 482"/>
              <a:gd name="T31" fmla="*/ 266853 h 197"/>
              <a:gd name="T32" fmla="*/ 427801 w 482"/>
              <a:gd name="T33" fmla="*/ 290705 h 197"/>
              <a:gd name="T34" fmla="*/ 358801 w 482"/>
              <a:gd name="T35" fmla="*/ 266853 h 197"/>
              <a:gd name="T36" fmla="*/ 309121 w 482"/>
              <a:gd name="T37" fmla="*/ 211693 h 197"/>
              <a:gd name="T38" fmla="*/ 284281 w 482"/>
              <a:gd name="T39" fmla="*/ 147589 h 197"/>
              <a:gd name="T40" fmla="*/ 287041 w 482"/>
              <a:gd name="T41" fmla="*/ 93920 h 197"/>
              <a:gd name="T42" fmla="*/ 307741 w 482"/>
              <a:gd name="T43" fmla="*/ 44724 h 197"/>
              <a:gd name="T44" fmla="*/ 343621 w 482"/>
              <a:gd name="T45" fmla="*/ 8945 h 197"/>
              <a:gd name="T46" fmla="*/ 398821 w 482"/>
              <a:gd name="T47" fmla="*/ 1491 h 197"/>
              <a:gd name="T48" fmla="*/ 440221 w 482"/>
              <a:gd name="T49" fmla="*/ 29816 h 197"/>
              <a:gd name="T50" fmla="*/ 467821 w 482"/>
              <a:gd name="T51" fmla="*/ 77521 h 197"/>
              <a:gd name="T52" fmla="*/ 478861 w 482"/>
              <a:gd name="T53" fmla="*/ 128209 h 197"/>
              <a:gd name="T54" fmla="*/ 463681 w 482"/>
              <a:gd name="T55" fmla="*/ 192313 h 197"/>
              <a:gd name="T56" fmla="*/ 423661 w 482"/>
              <a:gd name="T57" fmla="*/ 251945 h 197"/>
              <a:gd name="T58" fmla="*/ 360181 w 482"/>
              <a:gd name="T59" fmla="*/ 289215 h 197"/>
              <a:gd name="T60" fmla="*/ 287041 w 482"/>
              <a:gd name="T61" fmla="*/ 280270 h 197"/>
              <a:gd name="T62" fmla="*/ 230461 w 482"/>
              <a:gd name="T63" fmla="*/ 232564 h 197"/>
              <a:gd name="T64" fmla="*/ 198721 w 482"/>
              <a:gd name="T65" fmla="*/ 168460 h 197"/>
              <a:gd name="T66" fmla="*/ 191821 w 482"/>
              <a:gd name="T67" fmla="*/ 113301 h 197"/>
              <a:gd name="T68" fmla="*/ 207001 w 482"/>
              <a:gd name="T69" fmla="*/ 59632 h 197"/>
              <a:gd name="T70" fmla="*/ 238741 w 482"/>
              <a:gd name="T71" fmla="*/ 17890 h 197"/>
              <a:gd name="T72" fmla="*/ 287041 w 482"/>
              <a:gd name="T73" fmla="*/ 0 h 197"/>
              <a:gd name="T74" fmla="*/ 335341 w 482"/>
              <a:gd name="T75" fmla="*/ 17890 h 197"/>
              <a:gd name="T76" fmla="*/ 368461 w 482"/>
              <a:gd name="T77" fmla="*/ 59632 h 197"/>
              <a:gd name="T78" fmla="*/ 383641 w 482"/>
              <a:gd name="T79" fmla="*/ 113301 h 197"/>
              <a:gd name="T80" fmla="*/ 379501 w 482"/>
              <a:gd name="T81" fmla="*/ 168460 h 197"/>
              <a:gd name="T82" fmla="*/ 343621 w 482"/>
              <a:gd name="T83" fmla="*/ 232564 h 197"/>
              <a:gd name="T84" fmla="*/ 287041 w 482"/>
              <a:gd name="T85" fmla="*/ 280270 h 197"/>
              <a:gd name="T86" fmla="*/ 211141 w 482"/>
              <a:gd name="T87" fmla="*/ 289215 h 197"/>
              <a:gd name="T88" fmla="*/ 149040 w 482"/>
              <a:gd name="T89" fmla="*/ 250454 h 197"/>
              <a:gd name="T90" fmla="*/ 107640 w 482"/>
              <a:gd name="T91" fmla="*/ 187840 h 197"/>
              <a:gd name="T92" fmla="*/ 92460 w 482"/>
              <a:gd name="T93" fmla="*/ 128209 h 197"/>
              <a:gd name="T94" fmla="*/ 104880 w 482"/>
              <a:gd name="T95" fmla="*/ 77521 h 197"/>
              <a:gd name="T96" fmla="*/ 135240 w 482"/>
              <a:gd name="T97" fmla="*/ 29816 h 197"/>
              <a:gd name="T98" fmla="*/ 176641 w 482"/>
              <a:gd name="T99" fmla="*/ 2982 h 197"/>
              <a:gd name="T100" fmla="*/ 220801 w 482"/>
              <a:gd name="T101" fmla="*/ 7454 h 197"/>
              <a:gd name="T102" fmla="*/ 259441 w 482"/>
              <a:gd name="T103" fmla="*/ 38761 h 197"/>
              <a:gd name="T104" fmla="*/ 284281 w 482"/>
              <a:gd name="T105" fmla="*/ 89448 h 197"/>
              <a:gd name="T106" fmla="*/ 287041 w 482"/>
              <a:gd name="T107" fmla="*/ 152061 h 197"/>
              <a:gd name="T108" fmla="*/ 259441 w 482"/>
              <a:gd name="T109" fmla="*/ 216166 h 197"/>
              <a:gd name="T110" fmla="*/ 207001 w 482"/>
              <a:gd name="T111" fmla="*/ 269834 h 197"/>
              <a:gd name="T112" fmla="*/ 140760 w 482"/>
              <a:gd name="T113" fmla="*/ 292196 h 197"/>
              <a:gd name="T114" fmla="*/ 78660 w 482"/>
              <a:gd name="T115" fmla="*/ 269834 h 197"/>
              <a:gd name="T116" fmla="*/ 28980 w 482"/>
              <a:gd name="T117" fmla="*/ 216166 h 197"/>
              <a:gd name="T118" fmla="*/ 2760 w 482"/>
              <a:gd name="T119" fmla="*/ 149080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86"/>
                </a:moveTo>
                <a:lnTo>
                  <a:pt x="479" y="99"/>
                </a:lnTo>
                <a:lnTo>
                  <a:pt x="476" y="113"/>
                </a:lnTo>
                <a:lnTo>
                  <a:pt x="470" y="128"/>
                </a:lnTo>
                <a:lnTo>
                  <a:pt x="463" y="143"/>
                </a:lnTo>
                <a:lnTo>
                  <a:pt x="453" y="156"/>
                </a:lnTo>
                <a:lnTo>
                  <a:pt x="441" y="169"/>
                </a:lnTo>
                <a:lnTo>
                  <a:pt x="427" y="179"/>
                </a:lnTo>
                <a:lnTo>
                  <a:pt x="412" y="188"/>
                </a:lnTo>
                <a:lnTo>
                  <a:pt x="396" y="194"/>
                </a:lnTo>
                <a:lnTo>
                  <a:pt x="377" y="195"/>
                </a:lnTo>
                <a:lnTo>
                  <a:pt x="359" y="192"/>
                </a:lnTo>
                <a:lnTo>
                  <a:pt x="342" y="188"/>
                </a:lnTo>
                <a:lnTo>
                  <a:pt x="327" y="179"/>
                </a:lnTo>
                <a:lnTo>
                  <a:pt x="313" y="168"/>
                </a:lnTo>
                <a:lnTo>
                  <a:pt x="301" y="156"/>
                </a:lnTo>
                <a:lnTo>
                  <a:pt x="292" y="142"/>
                </a:lnTo>
                <a:lnTo>
                  <a:pt x="283" y="128"/>
                </a:lnTo>
                <a:lnTo>
                  <a:pt x="278" y="113"/>
                </a:lnTo>
                <a:lnTo>
                  <a:pt x="273" y="99"/>
                </a:lnTo>
                <a:lnTo>
                  <a:pt x="272" y="87"/>
                </a:lnTo>
                <a:lnTo>
                  <a:pt x="273" y="76"/>
                </a:lnTo>
                <a:lnTo>
                  <a:pt x="275" y="63"/>
                </a:lnTo>
                <a:lnTo>
                  <a:pt x="278" y="51"/>
                </a:lnTo>
                <a:lnTo>
                  <a:pt x="284" y="40"/>
                </a:lnTo>
                <a:lnTo>
                  <a:pt x="290" y="30"/>
                </a:lnTo>
                <a:lnTo>
                  <a:pt x="298" y="20"/>
                </a:lnTo>
                <a:lnTo>
                  <a:pt x="307" y="12"/>
                </a:lnTo>
                <a:lnTo>
                  <a:pt x="316" y="6"/>
                </a:lnTo>
                <a:lnTo>
                  <a:pt x="328" y="1"/>
                </a:lnTo>
                <a:lnTo>
                  <a:pt x="342" y="0"/>
                </a:lnTo>
                <a:lnTo>
                  <a:pt x="356" y="1"/>
                </a:lnTo>
                <a:lnTo>
                  <a:pt x="366" y="6"/>
                </a:lnTo>
                <a:lnTo>
                  <a:pt x="377" y="12"/>
                </a:lnTo>
                <a:lnTo>
                  <a:pt x="386" y="20"/>
                </a:lnTo>
                <a:lnTo>
                  <a:pt x="396" y="30"/>
                </a:lnTo>
                <a:lnTo>
                  <a:pt x="402" y="40"/>
                </a:lnTo>
                <a:lnTo>
                  <a:pt x="406" y="52"/>
                </a:lnTo>
                <a:lnTo>
                  <a:pt x="411" y="64"/>
                </a:lnTo>
                <a:lnTo>
                  <a:pt x="412" y="76"/>
                </a:lnTo>
                <a:lnTo>
                  <a:pt x="414" y="86"/>
                </a:lnTo>
                <a:lnTo>
                  <a:pt x="412" y="99"/>
                </a:lnTo>
                <a:lnTo>
                  <a:pt x="409" y="113"/>
                </a:lnTo>
                <a:lnTo>
                  <a:pt x="403" y="128"/>
                </a:lnTo>
                <a:lnTo>
                  <a:pt x="396" y="143"/>
                </a:lnTo>
                <a:lnTo>
                  <a:pt x="386" y="156"/>
                </a:lnTo>
                <a:lnTo>
                  <a:pt x="374" y="169"/>
                </a:lnTo>
                <a:lnTo>
                  <a:pt x="360" y="179"/>
                </a:lnTo>
                <a:lnTo>
                  <a:pt x="345" y="188"/>
                </a:lnTo>
                <a:lnTo>
                  <a:pt x="328" y="194"/>
                </a:lnTo>
                <a:lnTo>
                  <a:pt x="310" y="195"/>
                </a:lnTo>
                <a:lnTo>
                  <a:pt x="292" y="192"/>
                </a:lnTo>
                <a:lnTo>
                  <a:pt x="275" y="188"/>
                </a:lnTo>
                <a:lnTo>
                  <a:pt x="260" y="179"/>
                </a:lnTo>
                <a:lnTo>
                  <a:pt x="246" y="168"/>
                </a:lnTo>
                <a:lnTo>
                  <a:pt x="234" y="156"/>
                </a:lnTo>
                <a:lnTo>
                  <a:pt x="224" y="142"/>
                </a:lnTo>
                <a:lnTo>
                  <a:pt x="215" y="128"/>
                </a:lnTo>
                <a:lnTo>
                  <a:pt x="211" y="113"/>
                </a:lnTo>
                <a:lnTo>
                  <a:pt x="206" y="99"/>
                </a:lnTo>
                <a:lnTo>
                  <a:pt x="205" y="87"/>
                </a:lnTo>
                <a:lnTo>
                  <a:pt x="206" y="76"/>
                </a:lnTo>
                <a:lnTo>
                  <a:pt x="208" y="63"/>
                </a:lnTo>
                <a:lnTo>
                  <a:pt x="211" y="51"/>
                </a:lnTo>
                <a:lnTo>
                  <a:pt x="217" y="40"/>
                </a:lnTo>
                <a:lnTo>
                  <a:pt x="223" y="30"/>
                </a:lnTo>
                <a:lnTo>
                  <a:pt x="231" y="20"/>
                </a:lnTo>
                <a:lnTo>
                  <a:pt x="240" y="12"/>
                </a:lnTo>
                <a:lnTo>
                  <a:pt x="249" y="6"/>
                </a:lnTo>
                <a:lnTo>
                  <a:pt x="261" y="1"/>
                </a:lnTo>
                <a:lnTo>
                  <a:pt x="275" y="0"/>
                </a:lnTo>
                <a:lnTo>
                  <a:pt x="289" y="1"/>
                </a:lnTo>
                <a:lnTo>
                  <a:pt x="299" y="6"/>
                </a:lnTo>
                <a:lnTo>
                  <a:pt x="310" y="12"/>
                </a:lnTo>
                <a:lnTo>
                  <a:pt x="319" y="20"/>
                </a:lnTo>
                <a:lnTo>
                  <a:pt x="328" y="30"/>
                </a:lnTo>
                <a:lnTo>
                  <a:pt x="334" y="40"/>
                </a:lnTo>
                <a:lnTo>
                  <a:pt x="339" y="52"/>
                </a:lnTo>
                <a:lnTo>
                  <a:pt x="344" y="64"/>
                </a:lnTo>
                <a:lnTo>
                  <a:pt x="345" y="76"/>
                </a:lnTo>
                <a:lnTo>
                  <a:pt x="347" y="86"/>
                </a:lnTo>
                <a:lnTo>
                  <a:pt x="345" y="99"/>
                </a:lnTo>
                <a:lnTo>
                  <a:pt x="342" y="113"/>
                </a:lnTo>
                <a:lnTo>
                  <a:pt x="336" y="129"/>
                </a:lnTo>
                <a:lnTo>
                  <a:pt x="328" y="143"/>
                </a:lnTo>
                <a:lnTo>
                  <a:pt x="319" y="157"/>
                </a:lnTo>
                <a:lnTo>
                  <a:pt x="307" y="169"/>
                </a:lnTo>
                <a:lnTo>
                  <a:pt x="293" y="179"/>
                </a:lnTo>
                <a:lnTo>
                  <a:pt x="278" y="188"/>
                </a:lnTo>
                <a:lnTo>
                  <a:pt x="261" y="194"/>
                </a:lnTo>
                <a:lnTo>
                  <a:pt x="243" y="195"/>
                </a:lnTo>
                <a:lnTo>
                  <a:pt x="224" y="194"/>
                </a:lnTo>
                <a:lnTo>
                  <a:pt x="208" y="188"/>
                </a:lnTo>
                <a:lnTo>
                  <a:pt x="192" y="179"/>
                </a:lnTo>
                <a:lnTo>
                  <a:pt x="179" y="169"/>
                </a:lnTo>
                <a:lnTo>
                  <a:pt x="167" y="156"/>
                </a:lnTo>
                <a:lnTo>
                  <a:pt x="157" y="142"/>
                </a:lnTo>
                <a:lnTo>
                  <a:pt x="148" y="128"/>
                </a:lnTo>
                <a:lnTo>
                  <a:pt x="144" y="113"/>
                </a:lnTo>
                <a:lnTo>
                  <a:pt x="139" y="99"/>
                </a:lnTo>
                <a:lnTo>
                  <a:pt x="137" y="87"/>
                </a:lnTo>
                <a:lnTo>
                  <a:pt x="139" y="76"/>
                </a:lnTo>
                <a:lnTo>
                  <a:pt x="141" y="64"/>
                </a:lnTo>
                <a:lnTo>
                  <a:pt x="144" y="51"/>
                </a:lnTo>
                <a:lnTo>
                  <a:pt x="150" y="40"/>
                </a:lnTo>
                <a:lnTo>
                  <a:pt x="156" y="30"/>
                </a:lnTo>
                <a:lnTo>
                  <a:pt x="164" y="20"/>
                </a:lnTo>
                <a:lnTo>
                  <a:pt x="173" y="12"/>
                </a:lnTo>
                <a:lnTo>
                  <a:pt x="182" y="6"/>
                </a:lnTo>
                <a:lnTo>
                  <a:pt x="194" y="2"/>
                </a:lnTo>
                <a:lnTo>
                  <a:pt x="208" y="0"/>
                </a:lnTo>
                <a:lnTo>
                  <a:pt x="221" y="2"/>
                </a:lnTo>
                <a:lnTo>
                  <a:pt x="232" y="6"/>
                </a:lnTo>
                <a:lnTo>
                  <a:pt x="243" y="12"/>
                </a:lnTo>
                <a:lnTo>
                  <a:pt x="252" y="20"/>
                </a:lnTo>
                <a:lnTo>
                  <a:pt x="261" y="30"/>
                </a:lnTo>
                <a:lnTo>
                  <a:pt x="267" y="40"/>
                </a:lnTo>
                <a:lnTo>
                  <a:pt x="272" y="52"/>
                </a:lnTo>
                <a:lnTo>
                  <a:pt x="276" y="64"/>
                </a:lnTo>
                <a:lnTo>
                  <a:pt x="278" y="76"/>
                </a:lnTo>
                <a:lnTo>
                  <a:pt x="280" y="87"/>
                </a:lnTo>
                <a:lnTo>
                  <a:pt x="278" y="99"/>
                </a:lnTo>
                <a:lnTo>
                  <a:pt x="275" y="113"/>
                </a:lnTo>
                <a:lnTo>
                  <a:pt x="269" y="128"/>
                </a:lnTo>
                <a:lnTo>
                  <a:pt x="260" y="142"/>
                </a:lnTo>
                <a:lnTo>
                  <a:pt x="249" y="156"/>
                </a:lnTo>
                <a:lnTo>
                  <a:pt x="237" y="168"/>
                </a:lnTo>
                <a:lnTo>
                  <a:pt x="223" y="179"/>
                </a:lnTo>
                <a:lnTo>
                  <a:pt x="208" y="188"/>
                </a:lnTo>
                <a:lnTo>
                  <a:pt x="189" y="194"/>
                </a:lnTo>
                <a:lnTo>
                  <a:pt x="171" y="195"/>
                </a:lnTo>
                <a:lnTo>
                  <a:pt x="153" y="194"/>
                </a:lnTo>
                <a:lnTo>
                  <a:pt x="136" y="188"/>
                </a:lnTo>
                <a:lnTo>
                  <a:pt x="121" y="178"/>
                </a:lnTo>
                <a:lnTo>
                  <a:pt x="108" y="168"/>
                </a:lnTo>
                <a:lnTo>
                  <a:pt x="96" y="155"/>
                </a:lnTo>
                <a:lnTo>
                  <a:pt x="85" y="141"/>
                </a:lnTo>
                <a:lnTo>
                  <a:pt x="78" y="126"/>
                </a:lnTo>
                <a:lnTo>
                  <a:pt x="72" y="112"/>
                </a:lnTo>
                <a:lnTo>
                  <a:pt x="69" y="98"/>
                </a:lnTo>
                <a:lnTo>
                  <a:pt x="67" y="86"/>
                </a:lnTo>
                <a:lnTo>
                  <a:pt x="69" y="76"/>
                </a:lnTo>
                <a:lnTo>
                  <a:pt x="72" y="64"/>
                </a:lnTo>
                <a:lnTo>
                  <a:pt x="76" y="52"/>
                </a:lnTo>
                <a:lnTo>
                  <a:pt x="82" y="41"/>
                </a:lnTo>
                <a:lnTo>
                  <a:pt x="88" y="31"/>
                </a:lnTo>
                <a:lnTo>
                  <a:pt x="98" y="20"/>
                </a:lnTo>
                <a:lnTo>
                  <a:pt x="107" y="13"/>
                </a:lnTo>
                <a:lnTo>
                  <a:pt x="116" y="6"/>
                </a:lnTo>
                <a:lnTo>
                  <a:pt x="128" y="2"/>
                </a:lnTo>
                <a:lnTo>
                  <a:pt x="139" y="1"/>
                </a:lnTo>
                <a:lnTo>
                  <a:pt x="150" y="2"/>
                </a:lnTo>
                <a:lnTo>
                  <a:pt x="160" y="5"/>
                </a:lnTo>
                <a:lnTo>
                  <a:pt x="171" y="11"/>
                </a:lnTo>
                <a:lnTo>
                  <a:pt x="180" y="18"/>
                </a:lnTo>
                <a:lnTo>
                  <a:pt x="188" y="26"/>
                </a:lnTo>
                <a:lnTo>
                  <a:pt x="195" y="37"/>
                </a:lnTo>
                <a:lnTo>
                  <a:pt x="201" y="47"/>
                </a:lnTo>
                <a:lnTo>
                  <a:pt x="206" y="60"/>
                </a:lnTo>
                <a:lnTo>
                  <a:pt x="208" y="73"/>
                </a:lnTo>
                <a:lnTo>
                  <a:pt x="209" y="86"/>
                </a:lnTo>
                <a:lnTo>
                  <a:pt x="208" y="102"/>
                </a:lnTo>
                <a:lnTo>
                  <a:pt x="203" y="116"/>
                </a:lnTo>
                <a:lnTo>
                  <a:pt x="197" y="131"/>
                </a:lnTo>
                <a:lnTo>
                  <a:pt x="188" y="145"/>
                </a:lnTo>
                <a:lnTo>
                  <a:pt x="177" y="158"/>
                </a:lnTo>
                <a:lnTo>
                  <a:pt x="164" y="171"/>
                </a:lnTo>
                <a:lnTo>
                  <a:pt x="150" y="181"/>
                </a:lnTo>
                <a:lnTo>
                  <a:pt x="134" y="189"/>
                </a:lnTo>
                <a:lnTo>
                  <a:pt x="119" y="194"/>
                </a:lnTo>
                <a:lnTo>
                  <a:pt x="102" y="196"/>
                </a:lnTo>
                <a:lnTo>
                  <a:pt x="87" y="194"/>
                </a:lnTo>
                <a:lnTo>
                  <a:pt x="72" y="189"/>
                </a:lnTo>
                <a:lnTo>
                  <a:pt x="57" y="181"/>
                </a:lnTo>
                <a:lnTo>
                  <a:pt x="43" y="171"/>
                </a:lnTo>
                <a:lnTo>
                  <a:pt x="31" y="158"/>
                </a:lnTo>
                <a:lnTo>
                  <a:pt x="21" y="145"/>
                </a:lnTo>
                <a:lnTo>
                  <a:pt x="12" y="130"/>
                </a:lnTo>
                <a:lnTo>
                  <a:pt x="6" y="116"/>
                </a:lnTo>
                <a:lnTo>
                  <a:pt x="2" y="100"/>
                </a:lnTo>
                <a:lnTo>
                  <a:pt x="0" y="85"/>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84" name="Line 48"/>
          <p:cNvSpPr>
            <a:spLocks noChangeShapeType="1"/>
          </p:cNvSpPr>
          <p:nvPr/>
        </p:nvSpPr>
        <p:spPr bwMode="auto">
          <a:xfrm>
            <a:off x="762000" y="5522913"/>
            <a:ext cx="0" cy="4968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5" name="Line 49"/>
          <p:cNvSpPr>
            <a:spLocks noChangeShapeType="1"/>
          </p:cNvSpPr>
          <p:nvPr/>
        </p:nvSpPr>
        <p:spPr bwMode="auto">
          <a:xfrm>
            <a:off x="533400" y="5770563"/>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6" name="Oval 50"/>
          <p:cNvSpPr>
            <a:spLocks noChangeArrowheads="1"/>
          </p:cNvSpPr>
          <p:nvPr/>
        </p:nvSpPr>
        <p:spPr bwMode="auto">
          <a:xfrm>
            <a:off x="698500" y="5702300"/>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87" name="Line 51"/>
          <p:cNvSpPr>
            <a:spLocks noChangeShapeType="1"/>
          </p:cNvSpPr>
          <p:nvPr/>
        </p:nvSpPr>
        <p:spPr bwMode="auto">
          <a:xfrm>
            <a:off x="4191000" y="5522913"/>
            <a:ext cx="0" cy="4968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8" name="Line 52"/>
          <p:cNvSpPr>
            <a:spLocks noChangeShapeType="1"/>
          </p:cNvSpPr>
          <p:nvPr/>
        </p:nvSpPr>
        <p:spPr bwMode="auto">
          <a:xfrm>
            <a:off x="3962400" y="5770563"/>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89" name="Oval 53"/>
          <p:cNvSpPr>
            <a:spLocks noChangeArrowheads="1"/>
          </p:cNvSpPr>
          <p:nvPr/>
        </p:nvSpPr>
        <p:spPr bwMode="auto">
          <a:xfrm>
            <a:off x="4127500" y="5702300"/>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90" name="Line 54"/>
          <p:cNvSpPr>
            <a:spLocks noChangeShapeType="1"/>
          </p:cNvSpPr>
          <p:nvPr/>
        </p:nvSpPr>
        <p:spPr bwMode="auto">
          <a:xfrm>
            <a:off x="4191000" y="4262438"/>
            <a:ext cx="0" cy="52705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91" name="Line 55"/>
          <p:cNvSpPr>
            <a:spLocks noChangeShapeType="1"/>
          </p:cNvSpPr>
          <p:nvPr/>
        </p:nvSpPr>
        <p:spPr bwMode="auto">
          <a:xfrm>
            <a:off x="3962400" y="4543425"/>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92" name="Oval 56"/>
          <p:cNvSpPr>
            <a:spLocks noChangeArrowheads="1"/>
          </p:cNvSpPr>
          <p:nvPr/>
        </p:nvSpPr>
        <p:spPr bwMode="auto">
          <a:xfrm>
            <a:off x="4127500" y="4475163"/>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93" name="Freeform 57"/>
          <p:cNvSpPr>
            <a:spLocks/>
          </p:cNvSpPr>
          <p:nvPr/>
        </p:nvSpPr>
        <p:spPr bwMode="auto">
          <a:xfrm>
            <a:off x="4075113" y="4797425"/>
            <a:ext cx="269875" cy="714375"/>
          </a:xfrm>
          <a:custGeom>
            <a:avLst/>
            <a:gdLst>
              <a:gd name="T0" fmla="*/ 155591 w 196"/>
              <a:gd name="T1" fmla="*/ 7426 h 481"/>
              <a:gd name="T2" fmla="*/ 213422 w 196"/>
              <a:gd name="T3" fmla="*/ 41585 h 481"/>
              <a:gd name="T4" fmla="*/ 257483 w 196"/>
              <a:gd name="T5" fmla="*/ 100993 h 481"/>
              <a:gd name="T6" fmla="*/ 264367 w 196"/>
              <a:gd name="T7" fmla="*/ 181193 h 481"/>
              <a:gd name="T8" fmla="*/ 229945 w 196"/>
              <a:gd name="T9" fmla="*/ 249511 h 481"/>
              <a:gd name="T10" fmla="*/ 174868 w 196"/>
              <a:gd name="T11" fmla="*/ 294067 h 481"/>
              <a:gd name="T12" fmla="*/ 119791 w 196"/>
              <a:gd name="T13" fmla="*/ 310404 h 481"/>
              <a:gd name="T14" fmla="*/ 68846 w 196"/>
              <a:gd name="T15" fmla="*/ 301493 h 481"/>
              <a:gd name="T16" fmla="*/ 27538 w 196"/>
              <a:gd name="T17" fmla="*/ 271789 h 481"/>
              <a:gd name="T18" fmla="*/ 1377 w 196"/>
              <a:gd name="T19" fmla="*/ 225748 h 481"/>
              <a:gd name="T20" fmla="*/ 8261 w 196"/>
              <a:gd name="T21" fmla="*/ 169311 h 481"/>
              <a:gd name="T22" fmla="*/ 39930 w 196"/>
              <a:gd name="T23" fmla="*/ 126241 h 481"/>
              <a:gd name="T24" fmla="*/ 86746 w 196"/>
              <a:gd name="T25" fmla="*/ 103963 h 481"/>
              <a:gd name="T26" fmla="*/ 136314 w 196"/>
              <a:gd name="T27" fmla="*/ 100993 h 481"/>
              <a:gd name="T28" fmla="*/ 195522 w 196"/>
              <a:gd name="T29" fmla="*/ 126241 h 481"/>
              <a:gd name="T30" fmla="*/ 246467 w 196"/>
              <a:gd name="T31" fmla="*/ 178222 h 481"/>
              <a:gd name="T32" fmla="*/ 267121 w 196"/>
              <a:gd name="T33" fmla="*/ 253967 h 481"/>
              <a:gd name="T34" fmla="*/ 246467 w 196"/>
              <a:gd name="T35" fmla="*/ 328226 h 481"/>
              <a:gd name="T36" fmla="*/ 194145 w 196"/>
              <a:gd name="T37" fmla="*/ 380208 h 481"/>
              <a:gd name="T38" fmla="*/ 136314 w 196"/>
              <a:gd name="T39" fmla="*/ 406941 h 481"/>
              <a:gd name="T40" fmla="*/ 85369 w 196"/>
              <a:gd name="T41" fmla="*/ 405456 h 481"/>
              <a:gd name="T42" fmla="*/ 39930 w 196"/>
              <a:gd name="T43" fmla="*/ 383178 h 481"/>
              <a:gd name="T44" fmla="*/ 8261 w 196"/>
              <a:gd name="T45" fmla="*/ 344563 h 481"/>
              <a:gd name="T46" fmla="*/ 1377 w 196"/>
              <a:gd name="T47" fmla="*/ 285156 h 481"/>
              <a:gd name="T48" fmla="*/ 27538 w 196"/>
              <a:gd name="T49" fmla="*/ 240600 h 481"/>
              <a:gd name="T50" fmla="*/ 71599 w 196"/>
              <a:gd name="T51" fmla="*/ 210897 h 481"/>
              <a:gd name="T52" fmla="*/ 118415 w 196"/>
              <a:gd name="T53" fmla="*/ 199015 h 481"/>
              <a:gd name="T54" fmla="*/ 176245 w 196"/>
              <a:gd name="T55" fmla="*/ 215352 h 481"/>
              <a:gd name="T56" fmla="*/ 231321 w 196"/>
              <a:gd name="T57" fmla="*/ 258423 h 481"/>
              <a:gd name="T58" fmla="*/ 265744 w 196"/>
              <a:gd name="T59" fmla="*/ 325256 h 481"/>
              <a:gd name="T60" fmla="*/ 257483 w 196"/>
              <a:gd name="T61" fmla="*/ 405456 h 481"/>
              <a:gd name="T62" fmla="*/ 213422 w 196"/>
              <a:gd name="T63" fmla="*/ 466349 h 481"/>
              <a:gd name="T64" fmla="*/ 155591 w 196"/>
              <a:gd name="T65" fmla="*/ 500508 h 481"/>
              <a:gd name="T66" fmla="*/ 103268 w 196"/>
              <a:gd name="T67" fmla="*/ 506449 h 481"/>
              <a:gd name="T68" fmla="*/ 55077 w 196"/>
              <a:gd name="T69" fmla="*/ 491597 h 481"/>
              <a:gd name="T70" fmla="*/ 16523 w 196"/>
              <a:gd name="T71" fmla="*/ 457438 h 481"/>
              <a:gd name="T72" fmla="*/ 0 w 196"/>
              <a:gd name="T73" fmla="*/ 405456 h 481"/>
              <a:gd name="T74" fmla="*/ 16523 w 196"/>
              <a:gd name="T75" fmla="*/ 353475 h 481"/>
              <a:gd name="T76" fmla="*/ 55077 w 196"/>
              <a:gd name="T77" fmla="*/ 316345 h 481"/>
              <a:gd name="T78" fmla="*/ 103268 w 196"/>
              <a:gd name="T79" fmla="*/ 301493 h 481"/>
              <a:gd name="T80" fmla="*/ 155591 w 196"/>
              <a:gd name="T81" fmla="*/ 305949 h 481"/>
              <a:gd name="T82" fmla="*/ 213422 w 196"/>
              <a:gd name="T83" fmla="*/ 344563 h 481"/>
              <a:gd name="T84" fmla="*/ 257483 w 196"/>
              <a:gd name="T85" fmla="*/ 405456 h 481"/>
              <a:gd name="T86" fmla="*/ 265744 w 196"/>
              <a:gd name="T87" fmla="*/ 487141 h 481"/>
              <a:gd name="T88" fmla="*/ 229945 w 196"/>
              <a:gd name="T89" fmla="*/ 552490 h 481"/>
              <a:gd name="T90" fmla="*/ 173491 w 196"/>
              <a:gd name="T91" fmla="*/ 597045 h 481"/>
              <a:gd name="T92" fmla="*/ 118415 w 196"/>
              <a:gd name="T93" fmla="*/ 613382 h 481"/>
              <a:gd name="T94" fmla="*/ 71599 w 196"/>
              <a:gd name="T95" fmla="*/ 600016 h 481"/>
              <a:gd name="T96" fmla="*/ 27538 w 196"/>
              <a:gd name="T97" fmla="*/ 568827 h 481"/>
              <a:gd name="T98" fmla="*/ 2754 w 196"/>
              <a:gd name="T99" fmla="*/ 522786 h 481"/>
              <a:gd name="T100" fmla="*/ 6885 w 196"/>
              <a:gd name="T101" fmla="*/ 475260 h 481"/>
              <a:gd name="T102" fmla="*/ 35800 w 196"/>
              <a:gd name="T103" fmla="*/ 435160 h 481"/>
              <a:gd name="T104" fmla="*/ 82615 w 196"/>
              <a:gd name="T105" fmla="*/ 406941 h 481"/>
              <a:gd name="T106" fmla="*/ 139068 w 196"/>
              <a:gd name="T107" fmla="*/ 405456 h 481"/>
              <a:gd name="T108" fmla="*/ 199652 w 196"/>
              <a:gd name="T109" fmla="*/ 435160 h 481"/>
              <a:gd name="T110" fmla="*/ 247844 w 196"/>
              <a:gd name="T111" fmla="*/ 491597 h 481"/>
              <a:gd name="T112" fmla="*/ 268498 w 196"/>
              <a:gd name="T113" fmla="*/ 561401 h 481"/>
              <a:gd name="T114" fmla="*/ 247844 w 196"/>
              <a:gd name="T115" fmla="*/ 628234 h 481"/>
              <a:gd name="T116" fmla="*/ 199652 w 196"/>
              <a:gd name="T117" fmla="*/ 681701 h 481"/>
              <a:gd name="T118" fmla="*/ 137691 w 196"/>
              <a:gd name="T119" fmla="*/ 709919 h 4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1">
                <a:moveTo>
                  <a:pt x="86" y="0"/>
                </a:moveTo>
                <a:lnTo>
                  <a:pt x="99" y="2"/>
                </a:lnTo>
                <a:lnTo>
                  <a:pt x="113" y="5"/>
                </a:lnTo>
                <a:lnTo>
                  <a:pt x="127" y="11"/>
                </a:lnTo>
                <a:lnTo>
                  <a:pt x="142" y="18"/>
                </a:lnTo>
                <a:lnTo>
                  <a:pt x="155" y="28"/>
                </a:lnTo>
                <a:lnTo>
                  <a:pt x="168" y="40"/>
                </a:lnTo>
                <a:lnTo>
                  <a:pt x="179" y="54"/>
                </a:lnTo>
                <a:lnTo>
                  <a:pt x="187" y="68"/>
                </a:lnTo>
                <a:lnTo>
                  <a:pt x="193" y="85"/>
                </a:lnTo>
                <a:lnTo>
                  <a:pt x="194" y="104"/>
                </a:lnTo>
                <a:lnTo>
                  <a:pt x="192" y="122"/>
                </a:lnTo>
                <a:lnTo>
                  <a:pt x="187" y="139"/>
                </a:lnTo>
                <a:lnTo>
                  <a:pt x="179" y="154"/>
                </a:lnTo>
                <a:lnTo>
                  <a:pt x="167" y="168"/>
                </a:lnTo>
                <a:lnTo>
                  <a:pt x="155" y="180"/>
                </a:lnTo>
                <a:lnTo>
                  <a:pt x="141" y="189"/>
                </a:lnTo>
                <a:lnTo>
                  <a:pt x="127" y="198"/>
                </a:lnTo>
                <a:lnTo>
                  <a:pt x="113" y="203"/>
                </a:lnTo>
                <a:lnTo>
                  <a:pt x="99" y="207"/>
                </a:lnTo>
                <a:lnTo>
                  <a:pt x="87" y="209"/>
                </a:lnTo>
                <a:lnTo>
                  <a:pt x="75" y="207"/>
                </a:lnTo>
                <a:lnTo>
                  <a:pt x="62" y="206"/>
                </a:lnTo>
                <a:lnTo>
                  <a:pt x="50" y="203"/>
                </a:lnTo>
                <a:lnTo>
                  <a:pt x="40" y="196"/>
                </a:lnTo>
                <a:lnTo>
                  <a:pt x="29" y="190"/>
                </a:lnTo>
                <a:lnTo>
                  <a:pt x="20" y="183"/>
                </a:lnTo>
                <a:lnTo>
                  <a:pt x="12" y="174"/>
                </a:lnTo>
                <a:lnTo>
                  <a:pt x="6" y="165"/>
                </a:lnTo>
                <a:lnTo>
                  <a:pt x="1" y="152"/>
                </a:lnTo>
                <a:lnTo>
                  <a:pt x="0" y="139"/>
                </a:lnTo>
                <a:lnTo>
                  <a:pt x="1" y="125"/>
                </a:lnTo>
                <a:lnTo>
                  <a:pt x="6" y="114"/>
                </a:lnTo>
                <a:lnTo>
                  <a:pt x="12" y="104"/>
                </a:lnTo>
                <a:lnTo>
                  <a:pt x="20" y="94"/>
                </a:lnTo>
                <a:lnTo>
                  <a:pt x="29" y="85"/>
                </a:lnTo>
                <a:lnTo>
                  <a:pt x="40" y="79"/>
                </a:lnTo>
                <a:lnTo>
                  <a:pt x="52" y="75"/>
                </a:lnTo>
                <a:lnTo>
                  <a:pt x="63" y="70"/>
                </a:lnTo>
                <a:lnTo>
                  <a:pt x="75" y="68"/>
                </a:lnTo>
                <a:lnTo>
                  <a:pt x="86" y="67"/>
                </a:lnTo>
                <a:lnTo>
                  <a:pt x="99" y="68"/>
                </a:lnTo>
                <a:lnTo>
                  <a:pt x="113" y="71"/>
                </a:lnTo>
                <a:lnTo>
                  <a:pt x="127" y="78"/>
                </a:lnTo>
                <a:lnTo>
                  <a:pt x="142" y="85"/>
                </a:lnTo>
                <a:lnTo>
                  <a:pt x="155" y="94"/>
                </a:lnTo>
                <a:lnTo>
                  <a:pt x="168" y="107"/>
                </a:lnTo>
                <a:lnTo>
                  <a:pt x="179" y="120"/>
                </a:lnTo>
                <a:lnTo>
                  <a:pt x="187" y="136"/>
                </a:lnTo>
                <a:lnTo>
                  <a:pt x="193" y="152"/>
                </a:lnTo>
                <a:lnTo>
                  <a:pt x="194" y="171"/>
                </a:lnTo>
                <a:lnTo>
                  <a:pt x="192" y="189"/>
                </a:lnTo>
                <a:lnTo>
                  <a:pt x="187" y="206"/>
                </a:lnTo>
                <a:lnTo>
                  <a:pt x="179" y="221"/>
                </a:lnTo>
                <a:lnTo>
                  <a:pt x="167" y="235"/>
                </a:lnTo>
                <a:lnTo>
                  <a:pt x="155" y="247"/>
                </a:lnTo>
                <a:lnTo>
                  <a:pt x="141" y="256"/>
                </a:lnTo>
                <a:lnTo>
                  <a:pt x="127" y="265"/>
                </a:lnTo>
                <a:lnTo>
                  <a:pt x="113" y="270"/>
                </a:lnTo>
                <a:lnTo>
                  <a:pt x="99" y="274"/>
                </a:lnTo>
                <a:lnTo>
                  <a:pt x="87" y="276"/>
                </a:lnTo>
                <a:lnTo>
                  <a:pt x="75" y="274"/>
                </a:lnTo>
                <a:lnTo>
                  <a:pt x="62" y="273"/>
                </a:lnTo>
                <a:lnTo>
                  <a:pt x="50" y="270"/>
                </a:lnTo>
                <a:lnTo>
                  <a:pt x="40" y="264"/>
                </a:lnTo>
                <a:lnTo>
                  <a:pt x="29" y="258"/>
                </a:lnTo>
                <a:lnTo>
                  <a:pt x="20" y="250"/>
                </a:lnTo>
                <a:lnTo>
                  <a:pt x="12" y="241"/>
                </a:lnTo>
                <a:lnTo>
                  <a:pt x="6" y="232"/>
                </a:lnTo>
                <a:lnTo>
                  <a:pt x="1" y="219"/>
                </a:lnTo>
                <a:lnTo>
                  <a:pt x="0" y="206"/>
                </a:lnTo>
                <a:lnTo>
                  <a:pt x="1" y="192"/>
                </a:lnTo>
                <a:lnTo>
                  <a:pt x="6" y="181"/>
                </a:lnTo>
                <a:lnTo>
                  <a:pt x="12" y="171"/>
                </a:lnTo>
                <a:lnTo>
                  <a:pt x="20" y="162"/>
                </a:lnTo>
                <a:lnTo>
                  <a:pt x="29" y="152"/>
                </a:lnTo>
                <a:lnTo>
                  <a:pt x="40" y="146"/>
                </a:lnTo>
                <a:lnTo>
                  <a:pt x="52" y="142"/>
                </a:lnTo>
                <a:lnTo>
                  <a:pt x="63" y="137"/>
                </a:lnTo>
                <a:lnTo>
                  <a:pt x="75" y="136"/>
                </a:lnTo>
                <a:lnTo>
                  <a:pt x="86" y="134"/>
                </a:lnTo>
                <a:lnTo>
                  <a:pt x="99" y="136"/>
                </a:lnTo>
                <a:lnTo>
                  <a:pt x="113" y="139"/>
                </a:lnTo>
                <a:lnTo>
                  <a:pt x="128" y="145"/>
                </a:lnTo>
                <a:lnTo>
                  <a:pt x="142" y="152"/>
                </a:lnTo>
                <a:lnTo>
                  <a:pt x="156" y="162"/>
                </a:lnTo>
                <a:lnTo>
                  <a:pt x="168" y="174"/>
                </a:lnTo>
                <a:lnTo>
                  <a:pt x="179" y="187"/>
                </a:lnTo>
                <a:lnTo>
                  <a:pt x="187" y="203"/>
                </a:lnTo>
                <a:lnTo>
                  <a:pt x="193" y="219"/>
                </a:lnTo>
                <a:lnTo>
                  <a:pt x="194" y="238"/>
                </a:lnTo>
                <a:lnTo>
                  <a:pt x="193" y="256"/>
                </a:lnTo>
                <a:lnTo>
                  <a:pt x="187" y="273"/>
                </a:lnTo>
                <a:lnTo>
                  <a:pt x="179" y="288"/>
                </a:lnTo>
                <a:lnTo>
                  <a:pt x="168" y="302"/>
                </a:lnTo>
                <a:lnTo>
                  <a:pt x="155" y="314"/>
                </a:lnTo>
                <a:lnTo>
                  <a:pt x="141" y="323"/>
                </a:lnTo>
                <a:lnTo>
                  <a:pt x="127" y="332"/>
                </a:lnTo>
                <a:lnTo>
                  <a:pt x="113" y="337"/>
                </a:lnTo>
                <a:lnTo>
                  <a:pt x="99" y="341"/>
                </a:lnTo>
                <a:lnTo>
                  <a:pt x="87" y="343"/>
                </a:lnTo>
                <a:lnTo>
                  <a:pt x="75" y="341"/>
                </a:lnTo>
                <a:lnTo>
                  <a:pt x="63" y="340"/>
                </a:lnTo>
                <a:lnTo>
                  <a:pt x="50" y="337"/>
                </a:lnTo>
                <a:lnTo>
                  <a:pt x="40" y="331"/>
                </a:lnTo>
                <a:lnTo>
                  <a:pt x="29" y="324"/>
                </a:lnTo>
                <a:lnTo>
                  <a:pt x="20" y="317"/>
                </a:lnTo>
                <a:lnTo>
                  <a:pt x="12" y="308"/>
                </a:lnTo>
                <a:lnTo>
                  <a:pt x="6" y="299"/>
                </a:lnTo>
                <a:lnTo>
                  <a:pt x="2" y="287"/>
                </a:lnTo>
                <a:lnTo>
                  <a:pt x="0" y="273"/>
                </a:lnTo>
                <a:lnTo>
                  <a:pt x="2" y="259"/>
                </a:lnTo>
                <a:lnTo>
                  <a:pt x="6" y="248"/>
                </a:lnTo>
                <a:lnTo>
                  <a:pt x="12" y="238"/>
                </a:lnTo>
                <a:lnTo>
                  <a:pt x="20" y="229"/>
                </a:lnTo>
                <a:lnTo>
                  <a:pt x="29" y="219"/>
                </a:lnTo>
                <a:lnTo>
                  <a:pt x="40" y="213"/>
                </a:lnTo>
                <a:lnTo>
                  <a:pt x="52" y="209"/>
                </a:lnTo>
                <a:lnTo>
                  <a:pt x="63" y="204"/>
                </a:lnTo>
                <a:lnTo>
                  <a:pt x="75" y="203"/>
                </a:lnTo>
                <a:lnTo>
                  <a:pt x="87" y="201"/>
                </a:lnTo>
                <a:lnTo>
                  <a:pt x="99" y="203"/>
                </a:lnTo>
                <a:lnTo>
                  <a:pt x="113" y="206"/>
                </a:lnTo>
                <a:lnTo>
                  <a:pt x="127" y="212"/>
                </a:lnTo>
                <a:lnTo>
                  <a:pt x="141" y="221"/>
                </a:lnTo>
                <a:lnTo>
                  <a:pt x="155" y="232"/>
                </a:lnTo>
                <a:lnTo>
                  <a:pt x="167" y="244"/>
                </a:lnTo>
                <a:lnTo>
                  <a:pt x="179" y="258"/>
                </a:lnTo>
                <a:lnTo>
                  <a:pt x="187" y="273"/>
                </a:lnTo>
                <a:lnTo>
                  <a:pt x="193" y="291"/>
                </a:lnTo>
                <a:lnTo>
                  <a:pt x="194" y="309"/>
                </a:lnTo>
                <a:lnTo>
                  <a:pt x="193" y="328"/>
                </a:lnTo>
                <a:lnTo>
                  <a:pt x="187" y="344"/>
                </a:lnTo>
                <a:lnTo>
                  <a:pt x="177" y="360"/>
                </a:lnTo>
                <a:lnTo>
                  <a:pt x="167" y="372"/>
                </a:lnTo>
                <a:lnTo>
                  <a:pt x="154" y="384"/>
                </a:lnTo>
                <a:lnTo>
                  <a:pt x="140" y="395"/>
                </a:lnTo>
                <a:lnTo>
                  <a:pt x="126" y="402"/>
                </a:lnTo>
                <a:lnTo>
                  <a:pt x="111" y="409"/>
                </a:lnTo>
                <a:lnTo>
                  <a:pt x="97" y="412"/>
                </a:lnTo>
                <a:lnTo>
                  <a:pt x="86" y="413"/>
                </a:lnTo>
                <a:lnTo>
                  <a:pt x="75" y="412"/>
                </a:lnTo>
                <a:lnTo>
                  <a:pt x="63" y="409"/>
                </a:lnTo>
                <a:lnTo>
                  <a:pt x="52" y="404"/>
                </a:lnTo>
                <a:lnTo>
                  <a:pt x="41" y="398"/>
                </a:lnTo>
                <a:lnTo>
                  <a:pt x="31" y="392"/>
                </a:lnTo>
                <a:lnTo>
                  <a:pt x="20" y="383"/>
                </a:lnTo>
                <a:lnTo>
                  <a:pt x="13" y="373"/>
                </a:lnTo>
                <a:lnTo>
                  <a:pt x="6" y="364"/>
                </a:lnTo>
                <a:lnTo>
                  <a:pt x="2" y="352"/>
                </a:lnTo>
                <a:lnTo>
                  <a:pt x="1" y="341"/>
                </a:lnTo>
                <a:lnTo>
                  <a:pt x="2" y="331"/>
                </a:lnTo>
                <a:lnTo>
                  <a:pt x="5" y="320"/>
                </a:lnTo>
                <a:lnTo>
                  <a:pt x="11" y="309"/>
                </a:lnTo>
                <a:lnTo>
                  <a:pt x="18" y="300"/>
                </a:lnTo>
                <a:lnTo>
                  <a:pt x="26" y="293"/>
                </a:lnTo>
                <a:lnTo>
                  <a:pt x="36" y="285"/>
                </a:lnTo>
                <a:lnTo>
                  <a:pt x="47" y="279"/>
                </a:lnTo>
                <a:lnTo>
                  <a:pt x="60" y="274"/>
                </a:lnTo>
                <a:lnTo>
                  <a:pt x="73" y="273"/>
                </a:lnTo>
                <a:lnTo>
                  <a:pt x="86" y="271"/>
                </a:lnTo>
                <a:lnTo>
                  <a:pt x="101" y="273"/>
                </a:lnTo>
                <a:lnTo>
                  <a:pt x="115" y="277"/>
                </a:lnTo>
                <a:lnTo>
                  <a:pt x="131" y="284"/>
                </a:lnTo>
                <a:lnTo>
                  <a:pt x="145" y="293"/>
                </a:lnTo>
                <a:lnTo>
                  <a:pt x="157" y="303"/>
                </a:lnTo>
                <a:lnTo>
                  <a:pt x="170" y="317"/>
                </a:lnTo>
                <a:lnTo>
                  <a:pt x="180" y="331"/>
                </a:lnTo>
                <a:lnTo>
                  <a:pt x="188" y="346"/>
                </a:lnTo>
                <a:lnTo>
                  <a:pt x="193" y="361"/>
                </a:lnTo>
                <a:lnTo>
                  <a:pt x="195" y="378"/>
                </a:lnTo>
                <a:lnTo>
                  <a:pt x="193" y="393"/>
                </a:lnTo>
                <a:lnTo>
                  <a:pt x="188" y="409"/>
                </a:lnTo>
                <a:lnTo>
                  <a:pt x="180" y="423"/>
                </a:lnTo>
                <a:lnTo>
                  <a:pt x="170" y="437"/>
                </a:lnTo>
                <a:lnTo>
                  <a:pt x="157" y="449"/>
                </a:lnTo>
                <a:lnTo>
                  <a:pt x="145" y="459"/>
                </a:lnTo>
                <a:lnTo>
                  <a:pt x="129" y="468"/>
                </a:lnTo>
                <a:lnTo>
                  <a:pt x="115" y="474"/>
                </a:lnTo>
                <a:lnTo>
                  <a:pt x="100" y="478"/>
                </a:lnTo>
                <a:lnTo>
                  <a:pt x="85" y="48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94" name="Freeform 58"/>
          <p:cNvSpPr>
            <a:spLocks/>
          </p:cNvSpPr>
          <p:nvPr/>
        </p:nvSpPr>
        <p:spPr bwMode="auto">
          <a:xfrm>
            <a:off x="3290888" y="5640388"/>
            <a:ext cx="665162" cy="293687"/>
          </a:xfrm>
          <a:custGeom>
            <a:avLst/>
            <a:gdLst>
              <a:gd name="T0" fmla="*/ 656882 w 482"/>
              <a:gd name="T1" fmla="*/ 168460 h 197"/>
              <a:gd name="T2" fmla="*/ 625142 w 482"/>
              <a:gd name="T3" fmla="*/ 232564 h 197"/>
              <a:gd name="T4" fmla="*/ 568562 w 482"/>
              <a:gd name="T5" fmla="*/ 280270 h 197"/>
              <a:gd name="T6" fmla="*/ 495421 w 482"/>
              <a:gd name="T7" fmla="*/ 286233 h 197"/>
              <a:gd name="T8" fmla="*/ 431941 w 482"/>
              <a:gd name="T9" fmla="*/ 250454 h 197"/>
              <a:gd name="T10" fmla="*/ 390541 w 482"/>
              <a:gd name="T11" fmla="*/ 190822 h 197"/>
              <a:gd name="T12" fmla="*/ 375361 w 482"/>
              <a:gd name="T13" fmla="*/ 129699 h 197"/>
              <a:gd name="T14" fmla="*/ 383641 w 482"/>
              <a:gd name="T15" fmla="*/ 76031 h 197"/>
              <a:gd name="T16" fmla="*/ 411241 w 482"/>
              <a:gd name="T17" fmla="*/ 29816 h 197"/>
              <a:gd name="T18" fmla="*/ 452641 w 482"/>
              <a:gd name="T19" fmla="*/ 1491 h 197"/>
              <a:gd name="T20" fmla="*/ 505082 w 482"/>
              <a:gd name="T21" fmla="*/ 8945 h 197"/>
              <a:gd name="T22" fmla="*/ 546482 w 482"/>
              <a:gd name="T23" fmla="*/ 44724 h 197"/>
              <a:gd name="T24" fmla="*/ 567182 w 482"/>
              <a:gd name="T25" fmla="*/ 95411 h 197"/>
              <a:gd name="T26" fmla="*/ 568562 w 482"/>
              <a:gd name="T27" fmla="*/ 147589 h 197"/>
              <a:gd name="T28" fmla="*/ 546482 w 482"/>
              <a:gd name="T29" fmla="*/ 213184 h 197"/>
              <a:gd name="T30" fmla="*/ 496801 w 482"/>
              <a:gd name="T31" fmla="*/ 266853 h 197"/>
              <a:gd name="T32" fmla="*/ 427801 w 482"/>
              <a:gd name="T33" fmla="*/ 290705 h 197"/>
              <a:gd name="T34" fmla="*/ 358801 w 482"/>
              <a:gd name="T35" fmla="*/ 266853 h 197"/>
              <a:gd name="T36" fmla="*/ 309121 w 482"/>
              <a:gd name="T37" fmla="*/ 211693 h 197"/>
              <a:gd name="T38" fmla="*/ 284281 w 482"/>
              <a:gd name="T39" fmla="*/ 147589 h 197"/>
              <a:gd name="T40" fmla="*/ 287041 w 482"/>
              <a:gd name="T41" fmla="*/ 93920 h 197"/>
              <a:gd name="T42" fmla="*/ 307741 w 482"/>
              <a:gd name="T43" fmla="*/ 44724 h 197"/>
              <a:gd name="T44" fmla="*/ 343621 w 482"/>
              <a:gd name="T45" fmla="*/ 8945 h 197"/>
              <a:gd name="T46" fmla="*/ 398821 w 482"/>
              <a:gd name="T47" fmla="*/ 1491 h 197"/>
              <a:gd name="T48" fmla="*/ 440221 w 482"/>
              <a:gd name="T49" fmla="*/ 29816 h 197"/>
              <a:gd name="T50" fmla="*/ 467821 w 482"/>
              <a:gd name="T51" fmla="*/ 77521 h 197"/>
              <a:gd name="T52" fmla="*/ 478861 w 482"/>
              <a:gd name="T53" fmla="*/ 128209 h 197"/>
              <a:gd name="T54" fmla="*/ 463681 w 482"/>
              <a:gd name="T55" fmla="*/ 192313 h 197"/>
              <a:gd name="T56" fmla="*/ 423661 w 482"/>
              <a:gd name="T57" fmla="*/ 251945 h 197"/>
              <a:gd name="T58" fmla="*/ 360181 w 482"/>
              <a:gd name="T59" fmla="*/ 289215 h 197"/>
              <a:gd name="T60" fmla="*/ 287041 w 482"/>
              <a:gd name="T61" fmla="*/ 280270 h 197"/>
              <a:gd name="T62" fmla="*/ 230461 w 482"/>
              <a:gd name="T63" fmla="*/ 232564 h 197"/>
              <a:gd name="T64" fmla="*/ 198721 w 482"/>
              <a:gd name="T65" fmla="*/ 168460 h 197"/>
              <a:gd name="T66" fmla="*/ 191821 w 482"/>
              <a:gd name="T67" fmla="*/ 113301 h 197"/>
              <a:gd name="T68" fmla="*/ 207001 w 482"/>
              <a:gd name="T69" fmla="*/ 59632 h 197"/>
              <a:gd name="T70" fmla="*/ 238741 w 482"/>
              <a:gd name="T71" fmla="*/ 17890 h 197"/>
              <a:gd name="T72" fmla="*/ 287041 w 482"/>
              <a:gd name="T73" fmla="*/ 0 h 197"/>
              <a:gd name="T74" fmla="*/ 335341 w 482"/>
              <a:gd name="T75" fmla="*/ 17890 h 197"/>
              <a:gd name="T76" fmla="*/ 368461 w 482"/>
              <a:gd name="T77" fmla="*/ 59632 h 197"/>
              <a:gd name="T78" fmla="*/ 383641 w 482"/>
              <a:gd name="T79" fmla="*/ 113301 h 197"/>
              <a:gd name="T80" fmla="*/ 379501 w 482"/>
              <a:gd name="T81" fmla="*/ 168460 h 197"/>
              <a:gd name="T82" fmla="*/ 343621 w 482"/>
              <a:gd name="T83" fmla="*/ 232564 h 197"/>
              <a:gd name="T84" fmla="*/ 287041 w 482"/>
              <a:gd name="T85" fmla="*/ 280270 h 197"/>
              <a:gd name="T86" fmla="*/ 211141 w 482"/>
              <a:gd name="T87" fmla="*/ 289215 h 197"/>
              <a:gd name="T88" fmla="*/ 149040 w 482"/>
              <a:gd name="T89" fmla="*/ 250454 h 197"/>
              <a:gd name="T90" fmla="*/ 107640 w 482"/>
              <a:gd name="T91" fmla="*/ 187840 h 197"/>
              <a:gd name="T92" fmla="*/ 92460 w 482"/>
              <a:gd name="T93" fmla="*/ 128209 h 197"/>
              <a:gd name="T94" fmla="*/ 104880 w 482"/>
              <a:gd name="T95" fmla="*/ 77521 h 197"/>
              <a:gd name="T96" fmla="*/ 135240 w 482"/>
              <a:gd name="T97" fmla="*/ 29816 h 197"/>
              <a:gd name="T98" fmla="*/ 176641 w 482"/>
              <a:gd name="T99" fmla="*/ 2982 h 197"/>
              <a:gd name="T100" fmla="*/ 220801 w 482"/>
              <a:gd name="T101" fmla="*/ 7454 h 197"/>
              <a:gd name="T102" fmla="*/ 259441 w 482"/>
              <a:gd name="T103" fmla="*/ 38761 h 197"/>
              <a:gd name="T104" fmla="*/ 284281 w 482"/>
              <a:gd name="T105" fmla="*/ 89448 h 197"/>
              <a:gd name="T106" fmla="*/ 287041 w 482"/>
              <a:gd name="T107" fmla="*/ 152061 h 197"/>
              <a:gd name="T108" fmla="*/ 259441 w 482"/>
              <a:gd name="T109" fmla="*/ 216166 h 197"/>
              <a:gd name="T110" fmla="*/ 207001 w 482"/>
              <a:gd name="T111" fmla="*/ 269834 h 197"/>
              <a:gd name="T112" fmla="*/ 140760 w 482"/>
              <a:gd name="T113" fmla="*/ 292196 h 197"/>
              <a:gd name="T114" fmla="*/ 78660 w 482"/>
              <a:gd name="T115" fmla="*/ 269834 h 197"/>
              <a:gd name="T116" fmla="*/ 28980 w 482"/>
              <a:gd name="T117" fmla="*/ 216166 h 197"/>
              <a:gd name="T118" fmla="*/ 2760 w 482"/>
              <a:gd name="T119" fmla="*/ 149080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86"/>
                </a:moveTo>
                <a:lnTo>
                  <a:pt x="479" y="99"/>
                </a:lnTo>
                <a:lnTo>
                  <a:pt x="476" y="113"/>
                </a:lnTo>
                <a:lnTo>
                  <a:pt x="470" y="128"/>
                </a:lnTo>
                <a:lnTo>
                  <a:pt x="463" y="143"/>
                </a:lnTo>
                <a:lnTo>
                  <a:pt x="453" y="156"/>
                </a:lnTo>
                <a:lnTo>
                  <a:pt x="441" y="169"/>
                </a:lnTo>
                <a:lnTo>
                  <a:pt x="427" y="179"/>
                </a:lnTo>
                <a:lnTo>
                  <a:pt x="412" y="188"/>
                </a:lnTo>
                <a:lnTo>
                  <a:pt x="396" y="194"/>
                </a:lnTo>
                <a:lnTo>
                  <a:pt x="377" y="195"/>
                </a:lnTo>
                <a:lnTo>
                  <a:pt x="359" y="192"/>
                </a:lnTo>
                <a:lnTo>
                  <a:pt x="342" y="188"/>
                </a:lnTo>
                <a:lnTo>
                  <a:pt x="327" y="179"/>
                </a:lnTo>
                <a:lnTo>
                  <a:pt x="313" y="168"/>
                </a:lnTo>
                <a:lnTo>
                  <a:pt x="301" y="156"/>
                </a:lnTo>
                <a:lnTo>
                  <a:pt x="292" y="142"/>
                </a:lnTo>
                <a:lnTo>
                  <a:pt x="283" y="128"/>
                </a:lnTo>
                <a:lnTo>
                  <a:pt x="278" y="113"/>
                </a:lnTo>
                <a:lnTo>
                  <a:pt x="273" y="99"/>
                </a:lnTo>
                <a:lnTo>
                  <a:pt x="272" y="87"/>
                </a:lnTo>
                <a:lnTo>
                  <a:pt x="273" y="76"/>
                </a:lnTo>
                <a:lnTo>
                  <a:pt x="275" y="63"/>
                </a:lnTo>
                <a:lnTo>
                  <a:pt x="278" y="51"/>
                </a:lnTo>
                <a:lnTo>
                  <a:pt x="284" y="40"/>
                </a:lnTo>
                <a:lnTo>
                  <a:pt x="290" y="30"/>
                </a:lnTo>
                <a:lnTo>
                  <a:pt x="298" y="20"/>
                </a:lnTo>
                <a:lnTo>
                  <a:pt x="307" y="12"/>
                </a:lnTo>
                <a:lnTo>
                  <a:pt x="316" y="6"/>
                </a:lnTo>
                <a:lnTo>
                  <a:pt x="328" y="1"/>
                </a:lnTo>
                <a:lnTo>
                  <a:pt x="342" y="0"/>
                </a:lnTo>
                <a:lnTo>
                  <a:pt x="356" y="1"/>
                </a:lnTo>
                <a:lnTo>
                  <a:pt x="366" y="6"/>
                </a:lnTo>
                <a:lnTo>
                  <a:pt x="377" y="12"/>
                </a:lnTo>
                <a:lnTo>
                  <a:pt x="386" y="20"/>
                </a:lnTo>
                <a:lnTo>
                  <a:pt x="396" y="30"/>
                </a:lnTo>
                <a:lnTo>
                  <a:pt x="402" y="40"/>
                </a:lnTo>
                <a:lnTo>
                  <a:pt x="406" y="52"/>
                </a:lnTo>
                <a:lnTo>
                  <a:pt x="411" y="64"/>
                </a:lnTo>
                <a:lnTo>
                  <a:pt x="412" y="76"/>
                </a:lnTo>
                <a:lnTo>
                  <a:pt x="414" y="86"/>
                </a:lnTo>
                <a:lnTo>
                  <a:pt x="412" y="99"/>
                </a:lnTo>
                <a:lnTo>
                  <a:pt x="409" y="113"/>
                </a:lnTo>
                <a:lnTo>
                  <a:pt x="403" y="128"/>
                </a:lnTo>
                <a:lnTo>
                  <a:pt x="396" y="143"/>
                </a:lnTo>
                <a:lnTo>
                  <a:pt x="386" y="156"/>
                </a:lnTo>
                <a:lnTo>
                  <a:pt x="374" y="169"/>
                </a:lnTo>
                <a:lnTo>
                  <a:pt x="360" y="179"/>
                </a:lnTo>
                <a:lnTo>
                  <a:pt x="345" y="188"/>
                </a:lnTo>
                <a:lnTo>
                  <a:pt x="328" y="194"/>
                </a:lnTo>
                <a:lnTo>
                  <a:pt x="310" y="195"/>
                </a:lnTo>
                <a:lnTo>
                  <a:pt x="292" y="192"/>
                </a:lnTo>
                <a:lnTo>
                  <a:pt x="275" y="188"/>
                </a:lnTo>
                <a:lnTo>
                  <a:pt x="260" y="179"/>
                </a:lnTo>
                <a:lnTo>
                  <a:pt x="246" y="168"/>
                </a:lnTo>
                <a:lnTo>
                  <a:pt x="234" y="156"/>
                </a:lnTo>
                <a:lnTo>
                  <a:pt x="224" y="142"/>
                </a:lnTo>
                <a:lnTo>
                  <a:pt x="215" y="128"/>
                </a:lnTo>
                <a:lnTo>
                  <a:pt x="211" y="113"/>
                </a:lnTo>
                <a:lnTo>
                  <a:pt x="206" y="99"/>
                </a:lnTo>
                <a:lnTo>
                  <a:pt x="205" y="87"/>
                </a:lnTo>
                <a:lnTo>
                  <a:pt x="206" y="76"/>
                </a:lnTo>
                <a:lnTo>
                  <a:pt x="208" y="63"/>
                </a:lnTo>
                <a:lnTo>
                  <a:pt x="211" y="51"/>
                </a:lnTo>
                <a:lnTo>
                  <a:pt x="217" y="40"/>
                </a:lnTo>
                <a:lnTo>
                  <a:pt x="223" y="30"/>
                </a:lnTo>
                <a:lnTo>
                  <a:pt x="231" y="20"/>
                </a:lnTo>
                <a:lnTo>
                  <a:pt x="240" y="12"/>
                </a:lnTo>
                <a:lnTo>
                  <a:pt x="249" y="6"/>
                </a:lnTo>
                <a:lnTo>
                  <a:pt x="261" y="1"/>
                </a:lnTo>
                <a:lnTo>
                  <a:pt x="275" y="0"/>
                </a:lnTo>
                <a:lnTo>
                  <a:pt x="289" y="1"/>
                </a:lnTo>
                <a:lnTo>
                  <a:pt x="299" y="6"/>
                </a:lnTo>
                <a:lnTo>
                  <a:pt x="310" y="12"/>
                </a:lnTo>
                <a:lnTo>
                  <a:pt x="319" y="20"/>
                </a:lnTo>
                <a:lnTo>
                  <a:pt x="328" y="30"/>
                </a:lnTo>
                <a:lnTo>
                  <a:pt x="334" y="40"/>
                </a:lnTo>
                <a:lnTo>
                  <a:pt x="339" y="52"/>
                </a:lnTo>
                <a:lnTo>
                  <a:pt x="344" y="64"/>
                </a:lnTo>
                <a:lnTo>
                  <a:pt x="345" y="76"/>
                </a:lnTo>
                <a:lnTo>
                  <a:pt x="347" y="86"/>
                </a:lnTo>
                <a:lnTo>
                  <a:pt x="345" y="99"/>
                </a:lnTo>
                <a:lnTo>
                  <a:pt x="342" y="113"/>
                </a:lnTo>
                <a:lnTo>
                  <a:pt x="336" y="129"/>
                </a:lnTo>
                <a:lnTo>
                  <a:pt x="328" y="143"/>
                </a:lnTo>
                <a:lnTo>
                  <a:pt x="319" y="157"/>
                </a:lnTo>
                <a:lnTo>
                  <a:pt x="307" y="169"/>
                </a:lnTo>
                <a:lnTo>
                  <a:pt x="293" y="179"/>
                </a:lnTo>
                <a:lnTo>
                  <a:pt x="278" y="188"/>
                </a:lnTo>
                <a:lnTo>
                  <a:pt x="261" y="194"/>
                </a:lnTo>
                <a:lnTo>
                  <a:pt x="243" y="195"/>
                </a:lnTo>
                <a:lnTo>
                  <a:pt x="224" y="194"/>
                </a:lnTo>
                <a:lnTo>
                  <a:pt x="208" y="188"/>
                </a:lnTo>
                <a:lnTo>
                  <a:pt x="192" y="179"/>
                </a:lnTo>
                <a:lnTo>
                  <a:pt x="179" y="169"/>
                </a:lnTo>
                <a:lnTo>
                  <a:pt x="167" y="156"/>
                </a:lnTo>
                <a:lnTo>
                  <a:pt x="157" y="142"/>
                </a:lnTo>
                <a:lnTo>
                  <a:pt x="148" y="128"/>
                </a:lnTo>
                <a:lnTo>
                  <a:pt x="144" y="113"/>
                </a:lnTo>
                <a:lnTo>
                  <a:pt x="139" y="99"/>
                </a:lnTo>
                <a:lnTo>
                  <a:pt x="137" y="87"/>
                </a:lnTo>
                <a:lnTo>
                  <a:pt x="139" y="76"/>
                </a:lnTo>
                <a:lnTo>
                  <a:pt x="141" y="64"/>
                </a:lnTo>
                <a:lnTo>
                  <a:pt x="144" y="51"/>
                </a:lnTo>
                <a:lnTo>
                  <a:pt x="150" y="40"/>
                </a:lnTo>
                <a:lnTo>
                  <a:pt x="156" y="30"/>
                </a:lnTo>
                <a:lnTo>
                  <a:pt x="164" y="20"/>
                </a:lnTo>
                <a:lnTo>
                  <a:pt x="173" y="12"/>
                </a:lnTo>
                <a:lnTo>
                  <a:pt x="182" y="6"/>
                </a:lnTo>
                <a:lnTo>
                  <a:pt x="194" y="2"/>
                </a:lnTo>
                <a:lnTo>
                  <a:pt x="208" y="0"/>
                </a:lnTo>
                <a:lnTo>
                  <a:pt x="221" y="2"/>
                </a:lnTo>
                <a:lnTo>
                  <a:pt x="232" y="6"/>
                </a:lnTo>
                <a:lnTo>
                  <a:pt x="243" y="12"/>
                </a:lnTo>
                <a:lnTo>
                  <a:pt x="252" y="20"/>
                </a:lnTo>
                <a:lnTo>
                  <a:pt x="261" y="30"/>
                </a:lnTo>
                <a:lnTo>
                  <a:pt x="267" y="40"/>
                </a:lnTo>
                <a:lnTo>
                  <a:pt x="272" y="52"/>
                </a:lnTo>
                <a:lnTo>
                  <a:pt x="276" y="64"/>
                </a:lnTo>
                <a:lnTo>
                  <a:pt x="278" y="76"/>
                </a:lnTo>
                <a:lnTo>
                  <a:pt x="280" y="87"/>
                </a:lnTo>
                <a:lnTo>
                  <a:pt x="278" y="99"/>
                </a:lnTo>
                <a:lnTo>
                  <a:pt x="275" y="113"/>
                </a:lnTo>
                <a:lnTo>
                  <a:pt x="269" y="128"/>
                </a:lnTo>
                <a:lnTo>
                  <a:pt x="260" y="142"/>
                </a:lnTo>
                <a:lnTo>
                  <a:pt x="249" y="156"/>
                </a:lnTo>
                <a:lnTo>
                  <a:pt x="237" y="168"/>
                </a:lnTo>
                <a:lnTo>
                  <a:pt x="223" y="179"/>
                </a:lnTo>
                <a:lnTo>
                  <a:pt x="208" y="188"/>
                </a:lnTo>
                <a:lnTo>
                  <a:pt x="189" y="194"/>
                </a:lnTo>
                <a:lnTo>
                  <a:pt x="171" y="195"/>
                </a:lnTo>
                <a:lnTo>
                  <a:pt x="153" y="194"/>
                </a:lnTo>
                <a:lnTo>
                  <a:pt x="136" y="188"/>
                </a:lnTo>
                <a:lnTo>
                  <a:pt x="121" y="178"/>
                </a:lnTo>
                <a:lnTo>
                  <a:pt x="108" y="168"/>
                </a:lnTo>
                <a:lnTo>
                  <a:pt x="96" y="155"/>
                </a:lnTo>
                <a:lnTo>
                  <a:pt x="85" y="141"/>
                </a:lnTo>
                <a:lnTo>
                  <a:pt x="78" y="126"/>
                </a:lnTo>
                <a:lnTo>
                  <a:pt x="72" y="112"/>
                </a:lnTo>
                <a:lnTo>
                  <a:pt x="69" y="98"/>
                </a:lnTo>
                <a:lnTo>
                  <a:pt x="67" y="86"/>
                </a:lnTo>
                <a:lnTo>
                  <a:pt x="69" y="76"/>
                </a:lnTo>
                <a:lnTo>
                  <a:pt x="72" y="64"/>
                </a:lnTo>
                <a:lnTo>
                  <a:pt x="76" y="52"/>
                </a:lnTo>
                <a:lnTo>
                  <a:pt x="82" y="41"/>
                </a:lnTo>
                <a:lnTo>
                  <a:pt x="88" y="31"/>
                </a:lnTo>
                <a:lnTo>
                  <a:pt x="98" y="20"/>
                </a:lnTo>
                <a:lnTo>
                  <a:pt x="107" y="13"/>
                </a:lnTo>
                <a:lnTo>
                  <a:pt x="116" y="6"/>
                </a:lnTo>
                <a:lnTo>
                  <a:pt x="128" y="2"/>
                </a:lnTo>
                <a:lnTo>
                  <a:pt x="139" y="1"/>
                </a:lnTo>
                <a:lnTo>
                  <a:pt x="150" y="2"/>
                </a:lnTo>
                <a:lnTo>
                  <a:pt x="160" y="5"/>
                </a:lnTo>
                <a:lnTo>
                  <a:pt x="171" y="11"/>
                </a:lnTo>
                <a:lnTo>
                  <a:pt x="180" y="18"/>
                </a:lnTo>
                <a:lnTo>
                  <a:pt x="188" y="26"/>
                </a:lnTo>
                <a:lnTo>
                  <a:pt x="195" y="37"/>
                </a:lnTo>
                <a:lnTo>
                  <a:pt x="201" y="47"/>
                </a:lnTo>
                <a:lnTo>
                  <a:pt x="206" y="60"/>
                </a:lnTo>
                <a:lnTo>
                  <a:pt x="208" y="73"/>
                </a:lnTo>
                <a:lnTo>
                  <a:pt x="209" y="86"/>
                </a:lnTo>
                <a:lnTo>
                  <a:pt x="208" y="102"/>
                </a:lnTo>
                <a:lnTo>
                  <a:pt x="203" y="116"/>
                </a:lnTo>
                <a:lnTo>
                  <a:pt x="197" y="131"/>
                </a:lnTo>
                <a:lnTo>
                  <a:pt x="188" y="145"/>
                </a:lnTo>
                <a:lnTo>
                  <a:pt x="177" y="158"/>
                </a:lnTo>
                <a:lnTo>
                  <a:pt x="164" y="171"/>
                </a:lnTo>
                <a:lnTo>
                  <a:pt x="150" y="181"/>
                </a:lnTo>
                <a:lnTo>
                  <a:pt x="134" y="189"/>
                </a:lnTo>
                <a:lnTo>
                  <a:pt x="119" y="194"/>
                </a:lnTo>
                <a:lnTo>
                  <a:pt x="102" y="196"/>
                </a:lnTo>
                <a:lnTo>
                  <a:pt x="87" y="194"/>
                </a:lnTo>
                <a:lnTo>
                  <a:pt x="72" y="189"/>
                </a:lnTo>
                <a:lnTo>
                  <a:pt x="57" y="181"/>
                </a:lnTo>
                <a:lnTo>
                  <a:pt x="43" y="171"/>
                </a:lnTo>
                <a:lnTo>
                  <a:pt x="31" y="158"/>
                </a:lnTo>
                <a:lnTo>
                  <a:pt x="21" y="145"/>
                </a:lnTo>
                <a:lnTo>
                  <a:pt x="12" y="130"/>
                </a:lnTo>
                <a:lnTo>
                  <a:pt x="6" y="116"/>
                </a:lnTo>
                <a:lnTo>
                  <a:pt x="2" y="100"/>
                </a:lnTo>
                <a:lnTo>
                  <a:pt x="0" y="85"/>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95" name="Line 59"/>
          <p:cNvSpPr>
            <a:spLocks noChangeShapeType="1"/>
          </p:cNvSpPr>
          <p:nvPr/>
        </p:nvSpPr>
        <p:spPr bwMode="auto">
          <a:xfrm>
            <a:off x="3038475" y="5522913"/>
            <a:ext cx="0" cy="496887"/>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96" name="Line 60"/>
          <p:cNvSpPr>
            <a:spLocks noChangeShapeType="1"/>
          </p:cNvSpPr>
          <p:nvPr/>
        </p:nvSpPr>
        <p:spPr bwMode="auto">
          <a:xfrm>
            <a:off x="2809875" y="5770563"/>
            <a:ext cx="458788" cy="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597" name="Oval 61"/>
          <p:cNvSpPr>
            <a:spLocks noChangeArrowheads="1"/>
          </p:cNvSpPr>
          <p:nvPr/>
        </p:nvSpPr>
        <p:spPr bwMode="auto">
          <a:xfrm>
            <a:off x="2974975" y="5702300"/>
            <a:ext cx="127000" cy="136525"/>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598" name="Freeform 62"/>
          <p:cNvSpPr>
            <a:spLocks/>
          </p:cNvSpPr>
          <p:nvPr/>
        </p:nvSpPr>
        <p:spPr bwMode="auto">
          <a:xfrm>
            <a:off x="2149475" y="5643563"/>
            <a:ext cx="665163" cy="293687"/>
          </a:xfrm>
          <a:custGeom>
            <a:avLst/>
            <a:gdLst>
              <a:gd name="T0" fmla="*/ 656883 w 482"/>
              <a:gd name="T1" fmla="*/ 168460 h 197"/>
              <a:gd name="T2" fmla="*/ 625143 w 482"/>
              <a:gd name="T3" fmla="*/ 232564 h 197"/>
              <a:gd name="T4" fmla="*/ 568563 w 482"/>
              <a:gd name="T5" fmla="*/ 280270 h 197"/>
              <a:gd name="T6" fmla="*/ 495422 w 482"/>
              <a:gd name="T7" fmla="*/ 286233 h 197"/>
              <a:gd name="T8" fmla="*/ 431942 w 482"/>
              <a:gd name="T9" fmla="*/ 250454 h 197"/>
              <a:gd name="T10" fmla="*/ 390542 w 482"/>
              <a:gd name="T11" fmla="*/ 190822 h 197"/>
              <a:gd name="T12" fmla="*/ 375362 w 482"/>
              <a:gd name="T13" fmla="*/ 129699 h 197"/>
              <a:gd name="T14" fmla="*/ 383642 w 482"/>
              <a:gd name="T15" fmla="*/ 76031 h 197"/>
              <a:gd name="T16" fmla="*/ 411242 w 482"/>
              <a:gd name="T17" fmla="*/ 29816 h 197"/>
              <a:gd name="T18" fmla="*/ 452642 w 482"/>
              <a:gd name="T19" fmla="*/ 1491 h 197"/>
              <a:gd name="T20" fmla="*/ 505082 w 482"/>
              <a:gd name="T21" fmla="*/ 8945 h 197"/>
              <a:gd name="T22" fmla="*/ 546482 w 482"/>
              <a:gd name="T23" fmla="*/ 44724 h 197"/>
              <a:gd name="T24" fmla="*/ 567183 w 482"/>
              <a:gd name="T25" fmla="*/ 95411 h 197"/>
              <a:gd name="T26" fmla="*/ 568563 w 482"/>
              <a:gd name="T27" fmla="*/ 147589 h 197"/>
              <a:gd name="T28" fmla="*/ 546482 w 482"/>
              <a:gd name="T29" fmla="*/ 213184 h 197"/>
              <a:gd name="T30" fmla="*/ 496802 w 482"/>
              <a:gd name="T31" fmla="*/ 266853 h 197"/>
              <a:gd name="T32" fmla="*/ 427802 w 482"/>
              <a:gd name="T33" fmla="*/ 290705 h 197"/>
              <a:gd name="T34" fmla="*/ 358802 w 482"/>
              <a:gd name="T35" fmla="*/ 266853 h 197"/>
              <a:gd name="T36" fmla="*/ 309121 w 482"/>
              <a:gd name="T37" fmla="*/ 211693 h 197"/>
              <a:gd name="T38" fmla="*/ 284281 w 482"/>
              <a:gd name="T39" fmla="*/ 147589 h 197"/>
              <a:gd name="T40" fmla="*/ 287041 w 482"/>
              <a:gd name="T41" fmla="*/ 93920 h 197"/>
              <a:gd name="T42" fmla="*/ 307741 w 482"/>
              <a:gd name="T43" fmla="*/ 44724 h 197"/>
              <a:gd name="T44" fmla="*/ 343622 w 482"/>
              <a:gd name="T45" fmla="*/ 8945 h 197"/>
              <a:gd name="T46" fmla="*/ 398822 w 482"/>
              <a:gd name="T47" fmla="*/ 1491 h 197"/>
              <a:gd name="T48" fmla="*/ 440222 w 482"/>
              <a:gd name="T49" fmla="*/ 29816 h 197"/>
              <a:gd name="T50" fmla="*/ 467822 w 482"/>
              <a:gd name="T51" fmla="*/ 77521 h 197"/>
              <a:gd name="T52" fmla="*/ 478862 w 482"/>
              <a:gd name="T53" fmla="*/ 128209 h 197"/>
              <a:gd name="T54" fmla="*/ 463682 w 482"/>
              <a:gd name="T55" fmla="*/ 192313 h 197"/>
              <a:gd name="T56" fmla="*/ 423662 w 482"/>
              <a:gd name="T57" fmla="*/ 251945 h 197"/>
              <a:gd name="T58" fmla="*/ 360182 w 482"/>
              <a:gd name="T59" fmla="*/ 289215 h 197"/>
              <a:gd name="T60" fmla="*/ 287041 w 482"/>
              <a:gd name="T61" fmla="*/ 280270 h 197"/>
              <a:gd name="T62" fmla="*/ 230461 w 482"/>
              <a:gd name="T63" fmla="*/ 232564 h 197"/>
              <a:gd name="T64" fmla="*/ 198721 w 482"/>
              <a:gd name="T65" fmla="*/ 168460 h 197"/>
              <a:gd name="T66" fmla="*/ 191821 w 482"/>
              <a:gd name="T67" fmla="*/ 113301 h 197"/>
              <a:gd name="T68" fmla="*/ 207001 w 482"/>
              <a:gd name="T69" fmla="*/ 59632 h 197"/>
              <a:gd name="T70" fmla="*/ 238741 w 482"/>
              <a:gd name="T71" fmla="*/ 17890 h 197"/>
              <a:gd name="T72" fmla="*/ 287041 w 482"/>
              <a:gd name="T73" fmla="*/ 0 h 197"/>
              <a:gd name="T74" fmla="*/ 335342 w 482"/>
              <a:gd name="T75" fmla="*/ 17890 h 197"/>
              <a:gd name="T76" fmla="*/ 368462 w 482"/>
              <a:gd name="T77" fmla="*/ 59632 h 197"/>
              <a:gd name="T78" fmla="*/ 383642 w 482"/>
              <a:gd name="T79" fmla="*/ 113301 h 197"/>
              <a:gd name="T80" fmla="*/ 379502 w 482"/>
              <a:gd name="T81" fmla="*/ 168460 h 197"/>
              <a:gd name="T82" fmla="*/ 343622 w 482"/>
              <a:gd name="T83" fmla="*/ 232564 h 197"/>
              <a:gd name="T84" fmla="*/ 287041 w 482"/>
              <a:gd name="T85" fmla="*/ 280270 h 197"/>
              <a:gd name="T86" fmla="*/ 211141 w 482"/>
              <a:gd name="T87" fmla="*/ 289215 h 197"/>
              <a:gd name="T88" fmla="*/ 149041 w 482"/>
              <a:gd name="T89" fmla="*/ 250454 h 197"/>
              <a:gd name="T90" fmla="*/ 107640 w 482"/>
              <a:gd name="T91" fmla="*/ 187840 h 197"/>
              <a:gd name="T92" fmla="*/ 92460 w 482"/>
              <a:gd name="T93" fmla="*/ 128209 h 197"/>
              <a:gd name="T94" fmla="*/ 104880 w 482"/>
              <a:gd name="T95" fmla="*/ 77521 h 197"/>
              <a:gd name="T96" fmla="*/ 135241 w 482"/>
              <a:gd name="T97" fmla="*/ 29816 h 197"/>
              <a:gd name="T98" fmla="*/ 176641 w 482"/>
              <a:gd name="T99" fmla="*/ 2982 h 197"/>
              <a:gd name="T100" fmla="*/ 220801 w 482"/>
              <a:gd name="T101" fmla="*/ 7454 h 197"/>
              <a:gd name="T102" fmla="*/ 259441 w 482"/>
              <a:gd name="T103" fmla="*/ 38761 h 197"/>
              <a:gd name="T104" fmla="*/ 284281 w 482"/>
              <a:gd name="T105" fmla="*/ 89448 h 197"/>
              <a:gd name="T106" fmla="*/ 287041 w 482"/>
              <a:gd name="T107" fmla="*/ 152061 h 197"/>
              <a:gd name="T108" fmla="*/ 259441 w 482"/>
              <a:gd name="T109" fmla="*/ 216166 h 197"/>
              <a:gd name="T110" fmla="*/ 207001 w 482"/>
              <a:gd name="T111" fmla="*/ 269834 h 197"/>
              <a:gd name="T112" fmla="*/ 140761 w 482"/>
              <a:gd name="T113" fmla="*/ 292196 h 197"/>
              <a:gd name="T114" fmla="*/ 78660 w 482"/>
              <a:gd name="T115" fmla="*/ 269834 h 197"/>
              <a:gd name="T116" fmla="*/ 28980 w 482"/>
              <a:gd name="T117" fmla="*/ 216166 h 197"/>
              <a:gd name="T118" fmla="*/ 2760 w 482"/>
              <a:gd name="T119" fmla="*/ 149080 h 1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82" h="197">
                <a:moveTo>
                  <a:pt x="481" y="86"/>
                </a:moveTo>
                <a:lnTo>
                  <a:pt x="479" y="99"/>
                </a:lnTo>
                <a:lnTo>
                  <a:pt x="476" y="113"/>
                </a:lnTo>
                <a:lnTo>
                  <a:pt x="470" y="128"/>
                </a:lnTo>
                <a:lnTo>
                  <a:pt x="463" y="143"/>
                </a:lnTo>
                <a:lnTo>
                  <a:pt x="453" y="156"/>
                </a:lnTo>
                <a:lnTo>
                  <a:pt x="441" y="169"/>
                </a:lnTo>
                <a:lnTo>
                  <a:pt x="427" y="179"/>
                </a:lnTo>
                <a:lnTo>
                  <a:pt x="412" y="188"/>
                </a:lnTo>
                <a:lnTo>
                  <a:pt x="396" y="194"/>
                </a:lnTo>
                <a:lnTo>
                  <a:pt x="377" y="195"/>
                </a:lnTo>
                <a:lnTo>
                  <a:pt x="359" y="192"/>
                </a:lnTo>
                <a:lnTo>
                  <a:pt x="342" y="188"/>
                </a:lnTo>
                <a:lnTo>
                  <a:pt x="327" y="179"/>
                </a:lnTo>
                <a:lnTo>
                  <a:pt x="313" y="168"/>
                </a:lnTo>
                <a:lnTo>
                  <a:pt x="301" y="156"/>
                </a:lnTo>
                <a:lnTo>
                  <a:pt x="292" y="142"/>
                </a:lnTo>
                <a:lnTo>
                  <a:pt x="283" y="128"/>
                </a:lnTo>
                <a:lnTo>
                  <a:pt x="278" y="113"/>
                </a:lnTo>
                <a:lnTo>
                  <a:pt x="273" y="99"/>
                </a:lnTo>
                <a:lnTo>
                  <a:pt x="272" y="87"/>
                </a:lnTo>
                <a:lnTo>
                  <a:pt x="273" y="76"/>
                </a:lnTo>
                <a:lnTo>
                  <a:pt x="275" y="63"/>
                </a:lnTo>
                <a:lnTo>
                  <a:pt x="278" y="51"/>
                </a:lnTo>
                <a:lnTo>
                  <a:pt x="284" y="40"/>
                </a:lnTo>
                <a:lnTo>
                  <a:pt x="290" y="30"/>
                </a:lnTo>
                <a:lnTo>
                  <a:pt x="298" y="20"/>
                </a:lnTo>
                <a:lnTo>
                  <a:pt x="307" y="12"/>
                </a:lnTo>
                <a:lnTo>
                  <a:pt x="316" y="6"/>
                </a:lnTo>
                <a:lnTo>
                  <a:pt x="328" y="1"/>
                </a:lnTo>
                <a:lnTo>
                  <a:pt x="342" y="0"/>
                </a:lnTo>
                <a:lnTo>
                  <a:pt x="356" y="1"/>
                </a:lnTo>
                <a:lnTo>
                  <a:pt x="366" y="6"/>
                </a:lnTo>
                <a:lnTo>
                  <a:pt x="377" y="12"/>
                </a:lnTo>
                <a:lnTo>
                  <a:pt x="386" y="20"/>
                </a:lnTo>
                <a:lnTo>
                  <a:pt x="396" y="30"/>
                </a:lnTo>
                <a:lnTo>
                  <a:pt x="402" y="40"/>
                </a:lnTo>
                <a:lnTo>
                  <a:pt x="406" y="52"/>
                </a:lnTo>
                <a:lnTo>
                  <a:pt x="411" y="64"/>
                </a:lnTo>
                <a:lnTo>
                  <a:pt x="412" y="76"/>
                </a:lnTo>
                <a:lnTo>
                  <a:pt x="414" y="86"/>
                </a:lnTo>
                <a:lnTo>
                  <a:pt x="412" y="99"/>
                </a:lnTo>
                <a:lnTo>
                  <a:pt x="409" y="113"/>
                </a:lnTo>
                <a:lnTo>
                  <a:pt x="403" y="128"/>
                </a:lnTo>
                <a:lnTo>
                  <a:pt x="396" y="143"/>
                </a:lnTo>
                <a:lnTo>
                  <a:pt x="386" y="156"/>
                </a:lnTo>
                <a:lnTo>
                  <a:pt x="374" y="169"/>
                </a:lnTo>
                <a:lnTo>
                  <a:pt x="360" y="179"/>
                </a:lnTo>
                <a:lnTo>
                  <a:pt x="345" y="188"/>
                </a:lnTo>
                <a:lnTo>
                  <a:pt x="328" y="194"/>
                </a:lnTo>
                <a:lnTo>
                  <a:pt x="310" y="195"/>
                </a:lnTo>
                <a:lnTo>
                  <a:pt x="292" y="192"/>
                </a:lnTo>
                <a:lnTo>
                  <a:pt x="275" y="188"/>
                </a:lnTo>
                <a:lnTo>
                  <a:pt x="260" y="179"/>
                </a:lnTo>
                <a:lnTo>
                  <a:pt x="246" y="168"/>
                </a:lnTo>
                <a:lnTo>
                  <a:pt x="234" y="156"/>
                </a:lnTo>
                <a:lnTo>
                  <a:pt x="224" y="142"/>
                </a:lnTo>
                <a:lnTo>
                  <a:pt x="215" y="128"/>
                </a:lnTo>
                <a:lnTo>
                  <a:pt x="211" y="113"/>
                </a:lnTo>
                <a:lnTo>
                  <a:pt x="206" y="99"/>
                </a:lnTo>
                <a:lnTo>
                  <a:pt x="205" y="87"/>
                </a:lnTo>
                <a:lnTo>
                  <a:pt x="206" y="76"/>
                </a:lnTo>
                <a:lnTo>
                  <a:pt x="208" y="63"/>
                </a:lnTo>
                <a:lnTo>
                  <a:pt x="211" y="51"/>
                </a:lnTo>
                <a:lnTo>
                  <a:pt x="217" y="40"/>
                </a:lnTo>
                <a:lnTo>
                  <a:pt x="223" y="30"/>
                </a:lnTo>
                <a:lnTo>
                  <a:pt x="231" y="20"/>
                </a:lnTo>
                <a:lnTo>
                  <a:pt x="240" y="12"/>
                </a:lnTo>
                <a:lnTo>
                  <a:pt x="249" y="6"/>
                </a:lnTo>
                <a:lnTo>
                  <a:pt x="261" y="1"/>
                </a:lnTo>
                <a:lnTo>
                  <a:pt x="275" y="0"/>
                </a:lnTo>
                <a:lnTo>
                  <a:pt x="289" y="1"/>
                </a:lnTo>
                <a:lnTo>
                  <a:pt x="299" y="6"/>
                </a:lnTo>
                <a:lnTo>
                  <a:pt x="310" y="12"/>
                </a:lnTo>
                <a:lnTo>
                  <a:pt x="319" y="20"/>
                </a:lnTo>
                <a:lnTo>
                  <a:pt x="328" y="30"/>
                </a:lnTo>
                <a:lnTo>
                  <a:pt x="334" y="40"/>
                </a:lnTo>
                <a:lnTo>
                  <a:pt x="339" y="52"/>
                </a:lnTo>
                <a:lnTo>
                  <a:pt x="344" y="64"/>
                </a:lnTo>
                <a:lnTo>
                  <a:pt x="345" y="76"/>
                </a:lnTo>
                <a:lnTo>
                  <a:pt x="347" y="86"/>
                </a:lnTo>
                <a:lnTo>
                  <a:pt x="345" y="99"/>
                </a:lnTo>
                <a:lnTo>
                  <a:pt x="342" y="113"/>
                </a:lnTo>
                <a:lnTo>
                  <a:pt x="336" y="129"/>
                </a:lnTo>
                <a:lnTo>
                  <a:pt x="328" y="143"/>
                </a:lnTo>
                <a:lnTo>
                  <a:pt x="319" y="157"/>
                </a:lnTo>
                <a:lnTo>
                  <a:pt x="307" y="169"/>
                </a:lnTo>
                <a:lnTo>
                  <a:pt x="293" y="179"/>
                </a:lnTo>
                <a:lnTo>
                  <a:pt x="278" y="188"/>
                </a:lnTo>
                <a:lnTo>
                  <a:pt x="261" y="194"/>
                </a:lnTo>
                <a:lnTo>
                  <a:pt x="243" y="195"/>
                </a:lnTo>
                <a:lnTo>
                  <a:pt x="224" y="194"/>
                </a:lnTo>
                <a:lnTo>
                  <a:pt x="208" y="188"/>
                </a:lnTo>
                <a:lnTo>
                  <a:pt x="192" y="179"/>
                </a:lnTo>
                <a:lnTo>
                  <a:pt x="179" y="169"/>
                </a:lnTo>
                <a:lnTo>
                  <a:pt x="167" y="156"/>
                </a:lnTo>
                <a:lnTo>
                  <a:pt x="157" y="142"/>
                </a:lnTo>
                <a:lnTo>
                  <a:pt x="148" y="128"/>
                </a:lnTo>
                <a:lnTo>
                  <a:pt x="144" y="113"/>
                </a:lnTo>
                <a:lnTo>
                  <a:pt x="139" y="99"/>
                </a:lnTo>
                <a:lnTo>
                  <a:pt x="137" y="87"/>
                </a:lnTo>
                <a:lnTo>
                  <a:pt x="139" y="76"/>
                </a:lnTo>
                <a:lnTo>
                  <a:pt x="141" y="64"/>
                </a:lnTo>
                <a:lnTo>
                  <a:pt x="144" y="51"/>
                </a:lnTo>
                <a:lnTo>
                  <a:pt x="150" y="40"/>
                </a:lnTo>
                <a:lnTo>
                  <a:pt x="156" y="30"/>
                </a:lnTo>
                <a:lnTo>
                  <a:pt x="164" y="20"/>
                </a:lnTo>
                <a:lnTo>
                  <a:pt x="173" y="12"/>
                </a:lnTo>
                <a:lnTo>
                  <a:pt x="182" y="6"/>
                </a:lnTo>
                <a:lnTo>
                  <a:pt x="194" y="2"/>
                </a:lnTo>
                <a:lnTo>
                  <a:pt x="208" y="0"/>
                </a:lnTo>
                <a:lnTo>
                  <a:pt x="221" y="2"/>
                </a:lnTo>
                <a:lnTo>
                  <a:pt x="232" y="6"/>
                </a:lnTo>
                <a:lnTo>
                  <a:pt x="243" y="12"/>
                </a:lnTo>
                <a:lnTo>
                  <a:pt x="252" y="20"/>
                </a:lnTo>
                <a:lnTo>
                  <a:pt x="261" y="30"/>
                </a:lnTo>
                <a:lnTo>
                  <a:pt x="267" y="40"/>
                </a:lnTo>
                <a:lnTo>
                  <a:pt x="272" y="52"/>
                </a:lnTo>
                <a:lnTo>
                  <a:pt x="276" y="64"/>
                </a:lnTo>
                <a:lnTo>
                  <a:pt x="278" y="76"/>
                </a:lnTo>
                <a:lnTo>
                  <a:pt x="280" y="87"/>
                </a:lnTo>
                <a:lnTo>
                  <a:pt x="278" y="99"/>
                </a:lnTo>
                <a:lnTo>
                  <a:pt x="275" y="113"/>
                </a:lnTo>
                <a:lnTo>
                  <a:pt x="269" y="128"/>
                </a:lnTo>
                <a:lnTo>
                  <a:pt x="260" y="142"/>
                </a:lnTo>
                <a:lnTo>
                  <a:pt x="249" y="156"/>
                </a:lnTo>
                <a:lnTo>
                  <a:pt x="237" y="168"/>
                </a:lnTo>
                <a:lnTo>
                  <a:pt x="223" y="179"/>
                </a:lnTo>
                <a:lnTo>
                  <a:pt x="208" y="188"/>
                </a:lnTo>
                <a:lnTo>
                  <a:pt x="189" y="194"/>
                </a:lnTo>
                <a:lnTo>
                  <a:pt x="171" y="195"/>
                </a:lnTo>
                <a:lnTo>
                  <a:pt x="153" y="194"/>
                </a:lnTo>
                <a:lnTo>
                  <a:pt x="136" y="188"/>
                </a:lnTo>
                <a:lnTo>
                  <a:pt x="121" y="178"/>
                </a:lnTo>
                <a:lnTo>
                  <a:pt x="108" y="168"/>
                </a:lnTo>
                <a:lnTo>
                  <a:pt x="96" y="155"/>
                </a:lnTo>
                <a:lnTo>
                  <a:pt x="85" y="141"/>
                </a:lnTo>
                <a:lnTo>
                  <a:pt x="78" y="126"/>
                </a:lnTo>
                <a:lnTo>
                  <a:pt x="72" y="112"/>
                </a:lnTo>
                <a:lnTo>
                  <a:pt x="69" y="98"/>
                </a:lnTo>
                <a:lnTo>
                  <a:pt x="67" y="86"/>
                </a:lnTo>
                <a:lnTo>
                  <a:pt x="69" y="76"/>
                </a:lnTo>
                <a:lnTo>
                  <a:pt x="72" y="64"/>
                </a:lnTo>
                <a:lnTo>
                  <a:pt x="76" y="52"/>
                </a:lnTo>
                <a:lnTo>
                  <a:pt x="82" y="41"/>
                </a:lnTo>
                <a:lnTo>
                  <a:pt x="88" y="31"/>
                </a:lnTo>
                <a:lnTo>
                  <a:pt x="98" y="20"/>
                </a:lnTo>
                <a:lnTo>
                  <a:pt x="107" y="13"/>
                </a:lnTo>
                <a:lnTo>
                  <a:pt x="116" y="6"/>
                </a:lnTo>
                <a:lnTo>
                  <a:pt x="128" y="2"/>
                </a:lnTo>
                <a:lnTo>
                  <a:pt x="139" y="1"/>
                </a:lnTo>
                <a:lnTo>
                  <a:pt x="150" y="2"/>
                </a:lnTo>
                <a:lnTo>
                  <a:pt x="160" y="5"/>
                </a:lnTo>
                <a:lnTo>
                  <a:pt x="171" y="11"/>
                </a:lnTo>
                <a:lnTo>
                  <a:pt x="180" y="18"/>
                </a:lnTo>
                <a:lnTo>
                  <a:pt x="188" y="26"/>
                </a:lnTo>
                <a:lnTo>
                  <a:pt x="195" y="37"/>
                </a:lnTo>
                <a:lnTo>
                  <a:pt x="201" y="47"/>
                </a:lnTo>
                <a:lnTo>
                  <a:pt x="206" y="60"/>
                </a:lnTo>
                <a:lnTo>
                  <a:pt x="208" y="73"/>
                </a:lnTo>
                <a:lnTo>
                  <a:pt x="209" y="86"/>
                </a:lnTo>
                <a:lnTo>
                  <a:pt x="208" y="102"/>
                </a:lnTo>
                <a:lnTo>
                  <a:pt x="203" y="116"/>
                </a:lnTo>
                <a:lnTo>
                  <a:pt x="197" y="131"/>
                </a:lnTo>
                <a:lnTo>
                  <a:pt x="188" y="145"/>
                </a:lnTo>
                <a:lnTo>
                  <a:pt x="177" y="158"/>
                </a:lnTo>
                <a:lnTo>
                  <a:pt x="164" y="171"/>
                </a:lnTo>
                <a:lnTo>
                  <a:pt x="150" y="181"/>
                </a:lnTo>
                <a:lnTo>
                  <a:pt x="134" y="189"/>
                </a:lnTo>
                <a:lnTo>
                  <a:pt x="119" y="194"/>
                </a:lnTo>
                <a:lnTo>
                  <a:pt x="102" y="196"/>
                </a:lnTo>
                <a:lnTo>
                  <a:pt x="87" y="194"/>
                </a:lnTo>
                <a:lnTo>
                  <a:pt x="72" y="189"/>
                </a:lnTo>
                <a:lnTo>
                  <a:pt x="57" y="181"/>
                </a:lnTo>
                <a:lnTo>
                  <a:pt x="43" y="171"/>
                </a:lnTo>
                <a:lnTo>
                  <a:pt x="31" y="158"/>
                </a:lnTo>
                <a:lnTo>
                  <a:pt x="21" y="145"/>
                </a:lnTo>
                <a:lnTo>
                  <a:pt x="12" y="130"/>
                </a:lnTo>
                <a:lnTo>
                  <a:pt x="6" y="116"/>
                </a:lnTo>
                <a:lnTo>
                  <a:pt x="2" y="100"/>
                </a:lnTo>
                <a:lnTo>
                  <a:pt x="0" y="85"/>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599" name="Freeform 63"/>
          <p:cNvSpPr>
            <a:spLocks/>
          </p:cNvSpPr>
          <p:nvPr/>
        </p:nvSpPr>
        <p:spPr bwMode="auto">
          <a:xfrm>
            <a:off x="2833688" y="4648200"/>
            <a:ext cx="287337" cy="862013"/>
          </a:xfrm>
          <a:custGeom>
            <a:avLst/>
            <a:gdLst>
              <a:gd name="T0" fmla="*/ 167728 w 209"/>
              <a:gd name="T1" fmla="*/ 854582 h 580"/>
              <a:gd name="T2" fmla="*/ 111360 w 209"/>
              <a:gd name="T3" fmla="*/ 821885 h 580"/>
              <a:gd name="T4" fmla="*/ 65991 w 209"/>
              <a:gd name="T5" fmla="*/ 752032 h 580"/>
              <a:gd name="T6" fmla="*/ 49493 w 209"/>
              <a:gd name="T7" fmla="*/ 656913 h 580"/>
              <a:gd name="T8" fmla="*/ 71491 w 209"/>
              <a:gd name="T9" fmla="*/ 572198 h 580"/>
              <a:gd name="T10" fmla="*/ 116860 w 209"/>
              <a:gd name="T11" fmla="*/ 512749 h 580"/>
              <a:gd name="T12" fmla="*/ 163603 w 209"/>
              <a:gd name="T13" fmla="*/ 487483 h 580"/>
              <a:gd name="T14" fmla="*/ 211722 w 209"/>
              <a:gd name="T15" fmla="*/ 493428 h 580"/>
              <a:gd name="T16" fmla="*/ 251592 w 209"/>
              <a:gd name="T17" fmla="*/ 524639 h 580"/>
              <a:gd name="T18" fmla="*/ 280463 w 209"/>
              <a:gd name="T19" fmla="*/ 575171 h 580"/>
              <a:gd name="T20" fmla="*/ 281838 w 209"/>
              <a:gd name="T21" fmla="*/ 643537 h 580"/>
              <a:gd name="T22" fmla="*/ 257091 w 209"/>
              <a:gd name="T23" fmla="*/ 700014 h 580"/>
              <a:gd name="T24" fmla="*/ 218596 w 209"/>
              <a:gd name="T25" fmla="*/ 732711 h 580"/>
              <a:gd name="T26" fmla="*/ 174602 w 209"/>
              <a:gd name="T27" fmla="*/ 740142 h 580"/>
              <a:gd name="T28" fmla="*/ 118234 w 209"/>
              <a:gd name="T29" fmla="*/ 714876 h 580"/>
              <a:gd name="T30" fmla="*/ 65991 w 209"/>
              <a:gd name="T31" fmla="*/ 658400 h 580"/>
              <a:gd name="T32" fmla="*/ 38495 w 209"/>
              <a:gd name="T33" fmla="*/ 570712 h 580"/>
              <a:gd name="T34" fmla="*/ 48119 w 209"/>
              <a:gd name="T35" fmla="*/ 478566 h 580"/>
              <a:gd name="T36" fmla="*/ 89363 w 209"/>
              <a:gd name="T37" fmla="*/ 408713 h 580"/>
              <a:gd name="T38" fmla="*/ 138857 w 209"/>
              <a:gd name="T39" fmla="*/ 370071 h 580"/>
              <a:gd name="T40" fmla="*/ 184226 w 209"/>
              <a:gd name="T41" fmla="*/ 368585 h 580"/>
              <a:gd name="T42" fmla="*/ 226845 w 209"/>
              <a:gd name="T43" fmla="*/ 390878 h 580"/>
              <a:gd name="T44" fmla="*/ 261215 w 209"/>
              <a:gd name="T45" fmla="*/ 433979 h 580"/>
              <a:gd name="T46" fmla="*/ 273589 w 209"/>
              <a:gd name="T47" fmla="*/ 505318 h 580"/>
              <a:gd name="T48" fmla="*/ 255716 w 209"/>
              <a:gd name="T49" fmla="*/ 561795 h 580"/>
              <a:gd name="T50" fmla="*/ 219971 w 209"/>
              <a:gd name="T51" fmla="*/ 601923 h 580"/>
              <a:gd name="T52" fmla="*/ 178726 w 209"/>
              <a:gd name="T53" fmla="*/ 619758 h 580"/>
              <a:gd name="T54" fmla="*/ 123734 w 209"/>
              <a:gd name="T55" fmla="*/ 606382 h 580"/>
              <a:gd name="T56" fmla="*/ 68741 w 209"/>
              <a:gd name="T57" fmla="*/ 561795 h 580"/>
              <a:gd name="T58" fmla="*/ 31621 w 209"/>
              <a:gd name="T59" fmla="*/ 483025 h 580"/>
              <a:gd name="T60" fmla="*/ 30246 w 209"/>
              <a:gd name="T61" fmla="*/ 384933 h 580"/>
              <a:gd name="T62" fmla="*/ 61867 w 209"/>
              <a:gd name="T63" fmla="*/ 306163 h 580"/>
              <a:gd name="T64" fmla="*/ 109985 w 209"/>
              <a:gd name="T65" fmla="*/ 260090 h 580"/>
              <a:gd name="T66" fmla="*/ 155354 w 209"/>
              <a:gd name="T67" fmla="*/ 246714 h 580"/>
              <a:gd name="T68" fmla="*/ 200723 w 209"/>
              <a:gd name="T69" fmla="*/ 261576 h 580"/>
              <a:gd name="T70" fmla="*/ 239218 w 209"/>
              <a:gd name="T71" fmla="*/ 297246 h 580"/>
              <a:gd name="T72" fmla="*/ 261215 w 209"/>
              <a:gd name="T73" fmla="*/ 359667 h 580"/>
              <a:gd name="T74" fmla="*/ 251592 w 209"/>
              <a:gd name="T75" fmla="*/ 423575 h 580"/>
              <a:gd name="T76" fmla="*/ 221346 w 209"/>
              <a:gd name="T77" fmla="*/ 472621 h 580"/>
              <a:gd name="T78" fmla="*/ 180101 w 209"/>
              <a:gd name="T79" fmla="*/ 496401 h 580"/>
              <a:gd name="T80" fmla="*/ 131983 w 209"/>
              <a:gd name="T81" fmla="*/ 494914 h 580"/>
              <a:gd name="T82" fmla="*/ 75615 w 209"/>
              <a:gd name="T83" fmla="*/ 454786 h 580"/>
              <a:gd name="T84" fmla="*/ 30246 w 209"/>
              <a:gd name="T85" fmla="*/ 384933 h 580"/>
              <a:gd name="T86" fmla="*/ 12373 w 209"/>
              <a:gd name="T87" fmla="*/ 288328 h 580"/>
              <a:gd name="T88" fmla="*/ 35745 w 209"/>
              <a:gd name="T89" fmla="*/ 205100 h 580"/>
              <a:gd name="T90" fmla="*/ 82489 w 209"/>
              <a:gd name="T91" fmla="*/ 144164 h 580"/>
              <a:gd name="T92" fmla="*/ 130608 w 209"/>
              <a:gd name="T93" fmla="*/ 118898 h 580"/>
              <a:gd name="T94" fmla="*/ 174602 w 209"/>
              <a:gd name="T95" fmla="*/ 130788 h 580"/>
              <a:gd name="T96" fmla="*/ 217221 w 209"/>
              <a:gd name="T97" fmla="*/ 164971 h 580"/>
              <a:gd name="T98" fmla="*/ 244718 w 209"/>
              <a:gd name="T99" fmla="*/ 216989 h 580"/>
              <a:gd name="T100" fmla="*/ 247467 w 209"/>
              <a:gd name="T101" fmla="*/ 274952 h 580"/>
              <a:gd name="T102" fmla="*/ 225470 w 209"/>
              <a:gd name="T103" fmla="*/ 325484 h 580"/>
              <a:gd name="T104" fmla="*/ 186975 w 209"/>
              <a:gd name="T105" fmla="*/ 364126 h 580"/>
              <a:gd name="T106" fmla="*/ 136107 w 209"/>
              <a:gd name="T107" fmla="*/ 373044 h 580"/>
              <a:gd name="T108" fmla="*/ 76990 w 209"/>
              <a:gd name="T109" fmla="*/ 341833 h 580"/>
              <a:gd name="T110" fmla="*/ 27496 w 209"/>
              <a:gd name="T111" fmla="*/ 280897 h 580"/>
              <a:gd name="T112" fmla="*/ 0 w 209"/>
              <a:gd name="T113" fmla="*/ 197668 h 580"/>
              <a:gd name="T114" fmla="*/ 12373 w 209"/>
              <a:gd name="T115" fmla="*/ 114440 h 580"/>
              <a:gd name="T116" fmla="*/ 48119 w 209"/>
              <a:gd name="T117" fmla="*/ 44587 h 580"/>
              <a:gd name="T118" fmla="*/ 101737 w 209"/>
              <a:gd name="T119" fmla="*/ 4459 h 5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 h="580">
                <a:moveTo>
                  <a:pt x="147" y="579"/>
                </a:moveTo>
                <a:lnTo>
                  <a:pt x="135" y="578"/>
                </a:lnTo>
                <a:lnTo>
                  <a:pt x="122" y="575"/>
                </a:lnTo>
                <a:lnTo>
                  <a:pt x="109" y="570"/>
                </a:lnTo>
                <a:lnTo>
                  <a:pt x="94" y="563"/>
                </a:lnTo>
                <a:lnTo>
                  <a:pt x="81" y="553"/>
                </a:lnTo>
                <a:lnTo>
                  <a:pt x="67" y="540"/>
                </a:lnTo>
                <a:lnTo>
                  <a:pt x="57" y="524"/>
                </a:lnTo>
                <a:lnTo>
                  <a:pt x="48" y="506"/>
                </a:lnTo>
                <a:lnTo>
                  <a:pt x="40" y="486"/>
                </a:lnTo>
                <a:lnTo>
                  <a:pt x="36" y="464"/>
                </a:lnTo>
                <a:lnTo>
                  <a:pt x="36" y="442"/>
                </a:lnTo>
                <a:lnTo>
                  <a:pt x="39" y="421"/>
                </a:lnTo>
                <a:lnTo>
                  <a:pt x="44" y="402"/>
                </a:lnTo>
                <a:lnTo>
                  <a:pt x="52" y="385"/>
                </a:lnTo>
                <a:lnTo>
                  <a:pt x="62" y="368"/>
                </a:lnTo>
                <a:lnTo>
                  <a:pt x="73" y="357"/>
                </a:lnTo>
                <a:lnTo>
                  <a:pt x="85" y="345"/>
                </a:lnTo>
                <a:lnTo>
                  <a:pt x="97" y="337"/>
                </a:lnTo>
                <a:lnTo>
                  <a:pt x="109" y="330"/>
                </a:lnTo>
                <a:lnTo>
                  <a:pt x="119" y="328"/>
                </a:lnTo>
                <a:lnTo>
                  <a:pt x="130" y="328"/>
                </a:lnTo>
                <a:lnTo>
                  <a:pt x="142" y="329"/>
                </a:lnTo>
                <a:lnTo>
                  <a:pt x="154" y="332"/>
                </a:lnTo>
                <a:lnTo>
                  <a:pt x="163" y="338"/>
                </a:lnTo>
                <a:lnTo>
                  <a:pt x="173" y="345"/>
                </a:lnTo>
                <a:lnTo>
                  <a:pt x="183" y="353"/>
                </a:lnTo>
                <a:lnTo>
                  <a:pt x="191" y="363"/>
                </a:lnTo>
                <a:lnTo>
                  <a:pt x="199" y="373"/>
                </a:lnTo>
                <a:lnTo>
                  <a:pt x="204" y="387"/>
                </a:lnTo>
                <a:lnTo>
                  <a:pt x="207" y="404"/>
                </a:lnTo>
                <a:lnTo>
                  <a:pt x="208" y="420"/>
                </a:lnTo>
                <a:lnTo>
                  <a:pt x="205" y="433"/>
                </a:lnTo>
                <a:lnTo>
                  <a:pt x="200" y="447"/>
                </a:lnTo>
                <a:lnTo>
                  <a:pt x="194" y="459"/>
                </a:lnTo>
                <a:lnTo>
                  <a:pt x="187" y="471"/>
                </a:lnTo>
                <a:lnTo>
                  <a:pt x="178" y="480"/>
                </a:lnTo>
                <a:lnTo>
                  <a:pt x="169" y="486"/>
                </a:lnTo>
                <a:lnTo>
                  <a:pt x="159" y="493"/>
                </a:lnTo>
                <a:lnTo>
                  <a:pt x="148" y="496"/>
                </a:lnTo>
                <a:lnTo>
                  <a:pt x="139" y="499"/>
                </a:lnTo>
                <a:lnTo>
                  <a:pt x="127" y="498"/>
                </a:lnTo>
                <a:lnTo>
                  <a:pt x="113" y="495"/>
                </a:lnTo>
                <a:lnTo>
                  <a:pt x="101" y="490"/>
                </a:lnTo>
                <a:lnTo>
                  <a:pt x="86" y="481"/>
                </a:lnTo>
                <a:lnTo>
                  <a:pt x="72" y="471"/>
                </a:lnTo>
                <a:lnTo>
                  <a:pt x="59" y="458"/>
                </a:lnTo>
                <a:lnTo>
                  <a:pt x="48" y="443"/>
                </a:lnTo>
                <a:lnTo>
                  <a:pt x="39" y="424"/>
                </a:lnTo>
                <a:lnTo>
                  <a:pt x="31" y="405"/>
                </a:lnTo>
                <a:lnTo>
                  <a:pt x="28" y="384"/>
                </a:lnTo>
                <a:lnTo>
                  <a:pt x="27" y="362"/>
                </a:lnTo>
                <a:lnTo>
                  <a:pt x="30" y="340"/>
                </a:lnTo>
                <a:lnTo>
                  <a:pt x="35" y="322"/>
                </a:lnTo>
                <a:lnTo>
                  <a:pt x="44" y="304"/>
                </a:lnTo>
                <a:lnTo>
                  <a:pt x="53" y="287"/>
                </a:lnTo>
                <a:lnTo>
                  <a:pt x="65" y="275"/>
                </a:lnTo>
                <a:lnTo>
                  <a:pt x="77" y="263"/>
                </a:lnTo>
                <a:lnTo>
                  <a:pt x="88" y="255"/>
                </a:lnTo>
                <a:lnTo>
                  <a:pt x="101" y="249"/>
                </a:lnTo>
                <a:lnTo>
                  <a:pt x="110" y="246"/>
                </a:lnTo>
                <a:lnTo>
                  <a:pt x="122" y="247"/>
                </a:lnTo>
                <a:lnTo>
                  <a:pt x="134" y="248"/>
                </a:lnTo>
                <a:lnTo>
                  <a:pt x="145" y="250"/>
                </a:lnTo>
                <a:lnTo>
                  <a:pt x="155" y="257"/>
                </a:lnTo>
                <a:lnTo>
                  <a:pt x="165" y="263"/>
                </a:lnTo>
                <a:lnTo>
                  <a:pt x="175" y="271"/>
                </a:lnTo>
                <a:lnTo>
                  <a:pt x="183" y="282"/>
                </a:lnTo>
                <a:lnTo>
                  <a:pt x="190" y="292"/>
                </a:lnTo>
                <a:lnTo>
                  <a:pt x="196" y="307"/>
                </a:lnTo>
                <a:lnTo>
                  <a:pt x="198" y="323"/>
                </a:lnTo>
                <a:lnTo>
                  <a:pt x="199" y="340"/>
                </a:lnTo>
                <a:lnTo>
                  <a:pt x="196" y="353"/>
                </a:lnTo>
                <a:lnTo>
                  <a:pt x="192" y="367"/>
                </a:lnTo>
                <a:lnTo>
                  <a:pt x="186" y="378"/>
                </a:lnTo>
                <a:lnTo>
                  <a:pt x="178" y="390"/>
                </a:lnTo>
                <a:lnTo>
                  <a:pt x="170" y="398"/>
                </a:lnTo>
                <a:lnTo>
                  <a:pt x="160" y="405"/>
                </a:lnTo>
                <a:lnTo>
                  <a:pt x="150" y="411"/>
                </a:lnTo>
                <a:lnTo>
                  <a:pt x="139" y="414"/>
                </a:lnTo>
                <a:lnTo>
                  <a:pt x="130" y="417"/>
                </a:lnTo>
                <a:lnTo>
                  <a:pt x="118" y="416"/>
                </a:lnTo>
                <a:lnTo>
                  <a:pt x="105" y="414"/>
                </a:lnTo>
                <a:lnTo>
                  <a:pt x="90" y="408"/>
                </a:lnTo>
                <a:lnTo>
                  <a:pt x="77" y="400"/>
                </a:lnTo>
                <a:lnTo>
                  <a:pt x="63" y="391"/>
                </a:lnTo>
                <a:lnTo>
                  <a:pt x="50" y="378"/>
                </a:lnTo>
                <a:lnTo>
                  <a:pt x="40" y="363"/>
                </a:lnTo>
                <a:lnTo>
                  <a:pt x="31" y="344"/>
                </a:lnTo>
                <a:lnTo>
                  <a:pt x="23" y="325"/>
                </a:lnTo>
                <a:lnTo>
                  <a:pt x="19" y="302"/>
                </a:lnTo>
                <a:lnTo>
                  <a:pt x="18" y="280"/>
                </a:lnTo>
                <a:lnTo>
                  <a:pt x="22" y="259"/>
                </a:lnTo>
                <a:lnTo>
                  <a:pt x="27" y="240"/>
                </a:lnTo>
                <a:lnTo>
                  <a:pt x="34" y="223"/>
                </a:lnTo>
                <a:lnTo>
                  <a:pt x="45" y="206"/>
                </a:lnTo>
                <a:lnTo>
                  <a:pt x="56" y="195"/>
                </a:lnTo>
                <a:lnTo>
                  <a:pt x="68" y="183"/>
                </a:lnTo>
                <a:lnTo>
                  <a:pt x="80" y="175"/>
                </a:lnTo>
                <a:lnTo>
                  <a:pt x="92" y="168"/>
                </a:lnTo>
                <a:lnTo>
                  <a:pt x="102" y="166"/>
                </a:lnTo>
                <a:lnTo>
                  <a:pt x="113" y="166"/>
                </a:lnTo>
                <a:lnTo>
                  <a:pt x="124" y="167"/>
                </a:lnTo>
                <a:lnTo>
                  <a:pt x="137" y="170"/>
                </a:lnTo>
                <a:lnTo>
                  <a:pt x="146" y="176"/>
                </a:lnTo>
                <a:lnTo>
                  <a:pt x="156" y="183"/>
                </a:lnTo>
                <a:lnTo>
                  <a:pt x="166" y="191"/>
                </a:lnTo>
                <a:lnTo>
                  <a:pt x="174" y="200"/>
                </a:lnTo>
                <a:lnTo>
                  <a:pt x="181" y="210"/>
                </a:lnTo>
                <a:lnTo>
                  <a:pt x="186" y="225"/>
                </a:lnTo>
                <a:lnTo>
                  <a:pt x="190" y="242"/>
                </a:lnTo>
                <a:lnTo>
                  <a:pt x="189" y="258"/>
                </a:lnTo>
                <a:lnTo>
                  <a:pt x="188" y="271"/>
                </a:lnTo>
                <a:lnTo>
                  <a:pt x="183" y="285"/>
                </a:lnTo>
                <a:lnTo>
                  <a:pt x="177" y="297"/>
                </a:lnTo>
                <a:lnTo>
                  <a:pt x="170" y="310"/>
                </a:lnTo>
                <a:lnTo>
                  <a:pt x="161" y="318"/>
                </a:lnTo>
                <a:lnTo>
                  <a:pt x="152" y="325"/>
                </a:lnTo>
                <a:lnTo>
                  <a:pt x="141" y="331"/>
                </a:lnTo>
                <a:lnTo>
                  <a:pt x="131" y="334"/>
                </a:lnTo>
                <a:lnTo>
                  <a:pt x="120" y="337"/>
                </a:lnTo>
                <a:lnTo>
                  <a:pt x="110" y="336"/>
                </a:lnTo>
                <a:lnTo>
                  <a:pt x="96" y="333"/>
                </a:lnTo>
                <a:lnTo>
                  <a:pt x="84" y="328"/>
                </a:lnTo>
                <a:lnTo>
                  <a:pt x="69" y="318"/>
                </a:lnTo>
                <a:lnTo>
                  <a:pt x="55" y="306"/>
                </a:lnTo>
                <a:lnTo>
                  <a:pt x="42" y="293"/>
                </a:lnTo>
                <a:lnTo>
                  <a:pt x="31" y="277"/>
                </a:lnTo>
                <a:lnTo>
                  <a:pt x="22" y="259"/>
                </a:lnTo>
                <a:lnTo>
                  <a:pt x="13" y="237"/>
                </a:lnTo>
                <a:lnTo>
                  <a:pt x="10" y="215"/>
                </a:lnTo>
                <a:lnTo>
                  <a:pt x="9" y="194"/>
                </a:lnTo>
                <a:lnTo>
                  <a:pt x="13" y="173"/>
                </a:lnTo>
                <a:lnTo>
                  <a:pt x="19" y="154"/>
                </a:lnTo>
                <a:lnTo>
                  <a:pt x="26" y="138"/>
                </a:lnTo>
                <a:lnTo>
                  <a:pt x="37" y="122"/>
                </a:lnTo>
                <a:lnTo>
                  <a:pt x="48" y="108"/>
                </a:lnTo>
                <a:lnTo>
                  <a:pt x="60" y="97"/>
                </a:lnTo>
                <a:lnTo>
                  <a:pt x="72" y="88"/>
                </a:lnTo>
                <a:lnTo>
                  <a:pt x="84" y="83"/>
                </a:lnTo>
                <a:lnTo>
                  <a:pt x="95" y="80"/>
                </a:lnTo>
                <a:lnTo>
                  <a:pt x="104" y="81"/>
                </a:lnTo>
                <a:lnTo>
                  <a:pt x="116" y="84"/>
                </a:lnTo>
                <a:lnTo>
                  <a:pt x="127" y="88"/>
                </a:lnTo>
                <a:lnTo>
                  <a:pt x="137" y="95"/>
                </a:lnTo>
                <a:lnTo>
                  <a:pt x="147" y="101"/>
                </a:lnTo>
                <a:lnTo>
                  <a:pt x="158" y="111"/>
                </a:lnTo>
                <a:lnTo>
                  <a:pt x="165" y="122"/>
                </a:lnTo>
                <a:lnTo>
                  <a:pt x="173" y="132"/>
                </a:lnTo>
                <a:lnTo>
                  <a:pt x="178" y="146"/>
                </a:lnTo>
                <a:lnTo>
                  <a:pt x="180" y="159"/>
                </a:lnTo>
                <a:lnTo>
                  <a:pt x="180" y="172"/>
                </a:lnTo>
                <a:lnTo>
                  <a:pt x="180" y="185"/>
                </a:lnTo>
                <a:lnTo>
                  <a:pt x="175" y="198"/>
                </a:lnTo>
                <a:lnTo>
                  <a:pt x="170" y="210"/>
                </a:lnTo>
                <a:lnTo>
                  <a:pt x="164" y="219"/>
                </a:lnTo>
                <a:lnTo>
                  <a:pt x="155" y="230"/>
                </a:lnTo>
                <a:lnTo>
                  <a:pt x="147" y="238"/>
                </a:lnTo>
                <a:lnTo>
                  <a:pt x="136" y="245"/>
                </a:lnTo>
                <a:lnTo>
                  <a:pt x="124" y="249"/>
                </a:lnTo>
                <a:lnTo>
                  <a:pt x="113" y="251"/>
                </a:lnTo>
                <a:lnTo>
                  <a:pt x="99" y="251"/>
                </a:lnTo>
                <a:lnTo>
                  <a:pt x="85" y="247"/>
                </a:lnTo>
                <a:lnTo>
                  <a:pt x="70" y="241"/>
                </a:lnTo>
                <a:lnTo>
                  <a:pt x="56" y="230"/>
                </a:lnTo>
                <a:lnTo>
                  <a:pt x="44" y="220"/>
                </a:lnTo>
                <a:lnTo>
                  <a:pt x="30" y="205"/>
                </a:lnTo>
                <a:lnTo>
                  <a:pt x="20" y="189"/>
                </a:lnTo>
                <a:lnTo>
                  <a:pt x="11" y="172"/>
                </a:lnTo>
                <a:lnTo>
                  <a:pt x="5" y="153"/>
                </a:lnTo>
                <a:lnTo>
                  <a:pt x="0" y="133"/>
                </a:lnTo>
                <a:lnTo>
                  <a:pt x="0" y="114"/>
                </a:lnTo>
                <a:lnTo>
                  <a:pt x="3" y="96"/>
                </a:lnTo>
                <a:lnTo>
                  <a:pt x="9" y="77"/>
                </a:lnTo>
                <a:lnTo>
                  <a:pt x="15" y="59"/>
                </a:lnTo>
                <a:lnTo>
                  <a:pt x="25" y="43"/>
                </a:lnTo>
                <a:lnTo>
                  <a:pt x="35" y="30"/>
                </a:lnTo>
                <a:lnTo>
                  <a:pt x="48" y="19"/>
                </a:lnTo>
                <a:lnTo>
                  <a:pt x="60" y="10"/>
                </a:lnTo>
                <a:lnTo>
                  <a:pt x="74" y="3"/>
                </a:lnTo>
                <a:lnTo>
                  <a:pt x="87" y="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00" name="Line 64"/>
          <p:cNvSpPr>
            <a:spLocks noChangeShapeType="1"/>
          </p:cNvSpPr>
          <p:nvPr/>
        </p:nvSpPr>
        <p:spPr bwMode="auto">
          <a:xfrm>
            <a:off x="2703513" y="4354513"/>
            <a:ext cx="447675" cy="9525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601" name="Line 65"/>
          <p:cNvSpPr>
            <a:spLocks noChangeShapeType="1"/>
          </p:cNvSpPr>
          <p:nvPr/>
        </p:nvSpPr>
        <p:spPr bwMode="auto">
          <a:xfrm>
            <a:off x="2901950" y="4144963"/>
            <a:ext cx="49213" cy="500062"/>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602" name="Freeform 66"/>
          <p:cNvSpPr>
            <a:spLocks/>
          </p:cNvSpPr>
          <p:nvPr/>
        </p:nvSpPr>
        <p:spPr bwMode="auto">
          <a:xfrm>
            <a:off x="3155950" y="4324350"/>
            <a:ext cx="800100" cy="311150"/>
          </a:xfrm>
          <a:custGeom>
            <a:avLst/>
            <a:gdLst>
              <a:gd name="T0" fmla="*/ 793203 w 580"/>
              <a:gd name="T1" fmla="*/ 181628 h 209"/>
              <a:gd name="T2" fmla="*/ 762854 w 580"/>
              <a:gd name="T3" fmla="*/ 120589 h 209"/>
              <a:gd name="T4" fmla="*/ 698018 w 580"/>
              <a:gd name="T5" fmla="*/ 71460 h 209"/>
              <a:gd name="T6" fmla="*/ 609731 w 580"/>
              <a:gd name="T7" fmla="*/ 53595 h 209"/>
              <a:gd name="T8" fmla="*/ 531101 w 580"/>
              <a:gd name="T9" fmla="*/ 77415 h 209"/>
              <a:gd name="T10" fmla="*/ 475922 w 580"/>
              <a:gd name="T11" fmla="*/ 126544 h 209"/>
              <a:gd name="T12" fmla="*/ 452470 w 580"/>
              <a:gd name="T13" fmla="*/ 177162 h 209"/>
              <a:gd name="T14" fmla="*/ 457988 w 580"/>
              <a:gd name="T15" fmla="*/ 229268 h 209"/>
              <a:gd name="T16" fmla="*/ 486957 w 580"/>
              <a:gd name="T17" fmla="*/ 272442 h 209"/>
              <a:gd name="T18" fmla="*/ 533860 w 580"/>
              <a:gd name="T19" fmla="*/ 303706 h 209"/>
              <a:gd name="T20" fmla="*/ 597316 w 580"/>
              <a:gd name="T21" fmla="*/ 305195 h 209"/>
              <a:gd name="T22" fmla="*/ 649736 w 580"/>
              <a:gd name="T23" fmla="*/ 278397 h 209"/>
              <a:gd name="T24" fmla="*/ 680085 w 580"/>
              <a:gd name="T25" fmla="*/ 236712 h 209"/>
              <a:gd name="T26" fmla="*/ 686982 w 580"/>
              <a:gd name="T27" fmla="*/ 189072 h 209"/>
              <a:gd name="T28" fmla="*/ 663531 w 580"/>
              <a:gd name="T29" fmla="*/ 128033 h 209"/>
              <a:gd name="T30" fmla="*/ 611111 w 580"/>
              <a:gd name="T31" fmla="*/ 71460 h 209"/>
              <a:gd name="T32" fmla="*/ 529721 w 580"/>
              <a:gd name="T33" fmla="*/ 41685 h 209"/>
              <a:gd name="T34" fmla="*/ 444193 w 580"/>
              <a:gd name="T35" fmla="*/ 52106 h 209"/>
              <a:gd name="T36" fmla="*/ 379358 w 580"/>
              <a:gd name="T37" fmla="*/ 96769 h 209"/>
              <a:gd name="T38" fmla="*/ 343491 w 580"/>
              <a:gd name="T39" fmla="*/ 150364 h 209"/>
              <a:gd name="T40" fmla="*/ 342112 w 580"/>
              <a:gd name="T41" fmla="*/ 199493 h 209"/>
              <a:gd name="T42" fmla="*/ 362804 w 580"/>
              <a:gd name="T43" fmla="*/ 245645 h 209"/>
              <a:gd name="T44" fmla="*/ 402809 w 580"/>
              <a:gd name="T45" fmla="*/ 282864 h 209"/>
              <a:gd name="T46" fmla="*/ 469024 w 580"/>
              <a:gd name="T47" fmla="*/ 296262 h 209"/>
              <a:gd name="T48" fmla="*/ 521444 w 580"/>
              <a:gd name="T49" fmla="*/ 276909 h 209"/>
              <a:gd name="T50" fmla="*/ 558691 w 580"/>
              <a:gd name="T51" fmla="*/ 238201 h 209"/>
              <a:gd name="T52" fmla="*/ 575244 w 580"/>
              <a:gd name="T53" fmla="*/ 193538 h 209"/>
              <a:gd name="T54" fmla="*/ 562829 w 580"/>
              <a:gd name="T55" fmla="*/ 133988 h 209"/>
              <a:gd name="T56" fmla="*/ 521444 w 580"/>
              <a:gd name="T57" fmla="*/ 74438 h 209"/>
              <a:gd name="T58" fmla="*/ 448332 w 580"/>
              <a:gd name="T59" fmla="*/ 34241 h 209"/>
              <a:gd name="T60" fmla="*/ 357286 w 580"/>
              <a:gd name="T61" fmla="*/ 32753 h 209"/>
              <a:gd name="T62" fmla="*/ 284173 w 580"/>
              <a:gd name="T63" fmla="*/ 66994 h 209"/>
              <a:gd name="T64" fmla="*/ 241409 w 580"/>
              <a:gd name="T65" fmla="*/ 119100 h 209"/>
              <a:gd name="T66" fmla="*/ 228994 w 580"/>
              <a:gd name="T67" fmla="*/ 168229 h 209"/>
              <a:gd name="T68" fmla="*/ 242789 w 580"/>
              <a:gd name="T69" fmla="*/ 217358 h 209"/>
              <a:gd name="T70" fmla="*/ 275897 w 580"/>
              <a:gd name="T71" fmla="*/ 259044 h 209"/>
              <a:gd name="T72" fmla="*/ 333835 w 580"/>
              <a:gd name="T73" fmla="*/ 282864 h 209"/>
              <a:gd name="T74" fmla="*/ 393153 w 580"/>
              <a:gd name="T75" fmla="*/ 272442 h 209"/>
              <a:gd name="T76" fmla="*/ 438676 w 580"/>
              <a:gd name="T77" fmla="*/ 239690 h 209"/>
              <a:gd name="T78" fmla="*/ 460747 w 580"/>
              <a:gd name="T79" fmla="*/ 195027 h 209"/>
              <a:gd name="T80" fmla="*/ 459368 w 580"/>
              <a:gd name="T81" fmla="*/ 142921 h 209"/>
              <a:gd name="T82" fmla="*/ 422122 w 580"/>
              <a:gd name="T83" fmla="*/ 81882 h 209"/>
              <a:gd name="T84" fmla="*/ 357286 w 580"/>
              <a:gd name="T85" fmla="*/ 32753 h 209"/>
              <a:gd name="T86" fmla="*/ 267620 w 580"/>
              <a:gd name="T87" fmla="*/ 13399 h 209"/>
              <a:gd name="T88" fmla="*/ 190369 w 580"/>
              <a:gd name="T89" fmla="*/ 38708 h 209"/>
              <a:gd name="T90" fmla="*/ 133810 w 580"/>
              <a:gd name="T91" fmla="*/ 89325 h 209"/>
              <a:gd name="T92" fmla="*/ 110359 w 580"/>
              <a:gd name="T93" fmla="*/ 141432 h 209"/>
              <a:gd name="T94" fmla="*/ 121394 w 580"/>
              <a:gd name="T95" fmla="*/ 189072 h 209"/>
              <a:gd name="T96" fmla="*/ 153123 w 580"/>
              <a:gd name="T97" fmla="*/ 235223 h 209"/>
              <a:gd name="T98" fmla="*/ 201404 w 580"/>
              <a:gd name="T99" fmla="*/ 264999 h 209"/>
              <a:gd name="T100" fmla="*/ 255204 w 580"/>
              <a:gd name="T101" fmla="*/ 267976 h 209"/>
              <a:gd name="T102" fmla="*/ 302107 w 580"/>
              <a:gd name="T103" fmla="*/ 244156 h 209"/>
              <a:gd name="T104" fmla="*/ 337973 w 580"/>
              <a:gd name="T105" fmla="*/ 202471 h 209"/>
              <a:gd name="T106" fmla="*/ 346250 w 580"/>
              <a:gd name="T107" fmla="*/ 147387 h 209"/>
              <a:gd name="T108" fmla="*/ 317281 w 580"/>
              <a:gd name="T109" fmla="*/ 83370 h 209"/>
              <a:gd name="T110" fmla="*/ 260722 w 580"/>
              <a:gd name="T111" fmla="*/ 29775 h 209"/>
              <a:gd name="T112" fmla="*/ 183471 w 580"/>
              <a:gd name="T113" fmla="*/ 0 h 209"/>
              <a:gd name="T114" fmla="*/ 106220 w 580"/>
              <a:gd name="T115" fmla="*/ 13399 h 209"/>
              <a:gd name="T116" fmla="*/ 41384 w 580"/>
              <a:gd name="T117" fmla="*/ 52106 h 209"/>
              <a:gd name="T118" fmla="*/ 4138 w 580"/>
              <a:gd name="T119" fmla="*/ 110168 h 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0" h="209">
                <a:moveTo>
                  <a:pt x="579" y="147"/>
                </a:moveTo>
                <a:lnTo>
                  <a:pt x="578" y="135"/>
                </a:lnTo>
                <a:lnTo>
                  <a:pt x="575" y="122"/>
                </a:lnTo>
                <a:lnTo>
                  <a:pt x="570" y="109"/>
                </a:lnTo>
                <a:lnTo>
                  <a:pt x="563" y="94"/>
                </a:lnTo>
                <a:lnTo>
                  <a:pt x="553" y="81"/>
                </a:lnTo>
                <a:lnTo>
                  <a:pt x="540" y="67"/>
                </a:lnTo>
                <a:lnTo>
                  <a:pt x="524" y="57"/>
                </a:lnTo>
                <a:lnTo>
                  <a:pt x="506" y="48"/>
                </a:lnTo>
                <a:lnTo>
                  <a:pt x="486" y="40"/>
                </a:lnTo>
                <a:lnTo>
                  <a:pt x="464" y="36"/>
                </a:lnTo>
                <a:lnTo>
                  <a:pt x="442" y="36"/>
                </a:lnTo>
                <a:lnTo>
                  <a:pt x="421" y="39"/>
                </a:lnTo>
                <a:lnTo>
                  <a:pt x="402" y="44"/>
                </a:lnTo>
                <a:lnTo>
                  <a:pt x="385" y="52"/>
                </a:lnTo>
                <a:lnTo>
                  <a:pt x="368" y="62"/>
                </a:lnTo>
                <a:lnTo>
                  <a:pt x="357" y="73"/>
                </a:lnTo>
                <a:lnTo>
                  <a:pt x="345" y="85"/>
                </a:lnTo>
                <a:lnTo>
                  <a:pt x="337" y="97"/>
                </a:lnTo>
                <a:lnTo>
                  <a:pt x="330" y="109"/>
                </a:lnTo>
                <a:lnTo>
                  <a:pt x="328" y="119"/>
                </a:lnTo>
                <a:lnTo>
                  <a:pt x="328" y="130"/>
                </a:lnTo>
                <a:lnTo>
                  <a:pt x="329" y="142"/>
                </a:lnTo>
                <a:lnTo>
                  <a:pt x="332" y="154"/>
                </a:lnTo>
                <a:lnTo>
                  <a:pt x="338" y="163"/>
                </a:lnTo>
                <a:lnTo>
                  <a:pt x="345" y="173"/>
                </a:lnTo>
                <a:lnTo>
                  <a:pt x="353" y="183"/>
                </a:lnTo>
                <a:lnTo>
                  <a:pt x="363" y="191"/>
                </a:lnTo>
                <a:lnTo>
                  <a:pt x="373" y="199"/>
                </a:lnTo>
                <a:lnTo>
                  <a:pt x="387" y="204"/>
                </a:lnTo>
                <a:lnTo>
                  <a:pt x="404" y="207"/>
                </a:lnTo>
                <a:lnTo>
                  <a:pt x="420" y="208"/>
                </a:lnTo>
                <a:lnTo>
                  <a:pt x="433" y="205"/>
                </a:lnTo>
                <a:lnTo>
                  <a:pt x="447" y="200"/>
                </a:lnTo>
                <a:lnTo>
                  <a:pt x="459" y="194"/>
                </a:lnTo>
                <a:lnTo>
                  <a:pt x="471" y="187"/>
                </a:lnTo>
                <a:lnTo>
                  <a:pt x="480" y="178"/>
                </a:lnTo>
                <a:lnTo>
                  <a:pt x="486" y="169"/>
                </a:lnTo>
                <a:lnTo>
                  <a:pt x="493" y="159"/>
                </a:lnTo>
                <a:lnTo>
                  <a:pt x="496" y="148"/>
                </a:lnTo>
                <a:lnTo>
                  <a:pt x="499" y="139"/>
                </a:lnTo>
                <a:lnTo>
                  <a:pt x="498" y="127"/>
                </a:lnTo>
                <a:lnTo>
                  <a:pt x="495" y="113"/>
                </a:lnTo>
                <a:lnTo>
                  <a:pt x="490" y="101"/>
                </a:lnTo>
                <a:lnTo>
                  <a:pt x="481" y="86"/>
                </a:lnTo>
                <a:lnTo>
                  <a:pt x="471" y="72"/>
                </a:lnTo>
                <a:lnTo>
                  <a:pt x="458" y="59"/>
                </a:lnTo>
                <a:lnTo>
                  <a:pt x="443" y="48"/>
                </a:lnTo>
                <a:lnTo>
                  <a:pt x="424" y="39"/>
                </a:lnTo>
                <a:lnTo>
                  <a:pt x="405" y="31"/>
                </a:lnTo>
                <a:lnTo>
                  <a:pt x="384" y="28"/>
                </a:lnTo>
                <a:lnTo>
                  <a:pt x="362" y="27"/>
                </a:lnTo>
                <a:lnTo>
                  <a:pt x="340" y="30"/>
                </a:lnTo>
                <a:lnTo>
                  <a:pt x="322" y="35"/>
                </a:lnTo>
                <a:lnTo>
                  <a:pt x="304" y="44"/>
                </a:lnTo>
                <a:lnTo>
                  <a:pt x="287" y="53"/>
                </a:lnTo>
                <a:lnTo>
                  <a:pt x="275" y="65"/>
                </a:lnTo>
                <a:lnTo>
                  <a:pt x="263" y="77"/>
                </a:lnTo>
                <a:lnTo>
                  <a:pt x="255" y="88"/>
                </a:lnTo>
                <a:lnTo>
                  <a:pt x="249" y="101"/>
                </a:lnTo>
                <a:lnTo>
                  <a:pt x="246" y="110"/>
                </a:lnTo>
                <a:lnTo>
                  <a:pt x="247" y="122"/>
                </a:lnTo>
                <a:lnTo>
                  <a:pt x="248" y="134"/>
                </a:lnTo>
                <a:lnTo>
                  <a:pt x="250" y="145"/>
                </a:lnTo>
                <a:lnTo>
                  <a:pt x="257" y="155"/>
                </a:lnTo>
                <a:lnTo>
                  <a:pt x="263" y="165"/>
                </a:lnTo>
                <a:lnTo>
                  <a:pt x="271" y="175"/>
                </a:lnTo>
                <a:lnTo>
                  <a:pt x="282" y="183"/>
                </a:lnTo>
                <a:lnTo>
                  <a:pt x="292" y="190"/>
                </a:lnTo>
                <a:lnTo>
                  <a:pt x="307" y="196"/>
                </a:lnTo>
                <a:lnTo>
                  <a:pt x="323" y="198"/>
                </a:lnTo>
                <a:lnTo>
                  <a:pt x="340" y="199"/>
                </a:lnTo>
                <a:lnTo>
                  <a:pt x="353" y="196"/>
                </a:lnTo>
                <a:lnTo>
                  <a:pt x="367" y="192"/>
                </a:lnTo>
                <a:lnTo>
                  <a:pt x="378" y="186"/>
                </a:lnTo>
                <a:lnTo>
                  <a:pt x="390" y="178"/>
                </a:lnTo>
                <a:lnTo>
                  <a:pt x="398" y="170"/>
                </a:lnTo>
                <a:lnTo>
                  <a:pt x="405" y="160"/>
                </a:lnTo>
                <a:lnTo>
                  <a:pt x="411" y="150"/>
                </a:lnTo>
                <a:lnTo>
                  <a:pt x="414" y="139"/>
                </a:lnTo>
                <a:lnTo>
                  <a:pt x="417" y="130"/>
                </a:lnTo>
                <a:lnTo>
                  <a:pt x="416" y="118"/>
                </a:lnTo>
                <a:lnTo>
                  <a:pt x="414" y="105"/>
                </a:lnTo>
                <a:lnTo>
                  <a:pt x="408" y="90"/>
                </a:lnTo>
                <a:lnTo>
                  <a:pt x="400" y="77"/>
                </a:lnTo>
                <a:lnTo>
                  <a:pt x="391" y="63"/>
                </a:lnTo>
                <a:lnTo>
                  <a:pt x="378" y="50"/>
                </a:lnTo>
                <a:lnTo>
                  <a:pt x="363" y="40"/>
                </a:lnTo>
                <a:lnTo>
                  <a:pt x="344" y="31"/>
                </a:lnTo>
                <a:lnTo>
                  <a:pt x="325" y="23"/>
                </a:lnTo>
                <a:lnTo>
                  <a:pt x="302" y="19"/>
                </a:lnTo>
                <a:lnTo>
                  <a:pt x="280" y="18"/>
                </a:lnTo>
                <a:lnTo>
                  <a:pt x="259" y="22"/>
                </a:lnTo>
                <a:lnTo>
                  <a:pt x="240" y="27"/>
                </a:lnTo>
                <a:lnTo>
                  <a:pt x="223" y="34"/>
                </a:lnTo>
                <a:lnTo>
                  <a:pt x="206" y="45"/>
                </a:lnTo>
                <a:lnTo>
                  <a:pt x="195" y="56"/>
                </a:lnTo>
                <a:lnTo>
                  <a:pt x="183" y="68"/>
                </a:lnTo>
                <a:lnTo>
                  <a:pt x="175" y="80"/>
                </a:lnTo>
                <a:lnTo>
                  <a:pt x="168" y="92"/>
                </a:lnTo>
                <a:lnTo>
                  <a:pt x="166" y="102"/>
                </a:lnTo>
                <a:lnTo>
                  <a:pt x="166" y="113"/>
                </a:lnTo>
                <a:lnTo>
                  <a:pt x="167" y="124"/>
                </a:lnTo>
                <a:lnTo>
                  <a:pt x="170" y="137"/>
                </a:lnTo>
                <a:lnTo>
                  <a:pt x="176" y="146"/>
                </a:lnTo>
                <a:lnTo>
                  <a:pt x="183" y="156"/>
                </a:lnTo>
                <a:lnTo>
                  <a:pt x="191" y="166"/>
                </a:lnTo>
                <a:lnTo>
                  <a:pt x="200" y="174"/>
                </a:lnTo>
                <a:lnTo>
                  <a:pt x="210" y="181"/>
                </a:lnTo>
                <a:lnTo>
                  <a:pt x="225" y="186"/>
                </a:lnTo>
                <a:lnTo>
                  <a:pt x="242" y="190"/>
                </a:lnTo>
                <a:lnTo>
                  <a:pt x="258" y="189"/>
                </a:lnTo>
                <a:lnTo>
                  <a:pt x="271" y="188"/>
                </a:lnTo>
                <a:lnTo>
                  <a:pt x="285" y="183"/>
                </a:lnTo>
                <a:lnTo>
                  <a:pt x="297" y="177"/>
                </a:lnTo>
                <a:lnTo>
                  <a:pt x="310" y="170"/>
                </a:lnTo>
                <a:lnTo>
                  <a:pt x="318" y="161"/>
                </a:lnTo>
                <a:lnTo>
                  <a:pt x="325" y="152"/>
                </a:lnTo>
                <a:lnTo>
                  <a:pt x="331" y="141"/>
                </a:lnTo>
                <a:lnTo>
                  <a:pt x="334" y="131"/>
                </a:lnTo>
                <a:lnTo>
                  <a:pt x="337" y="120"/>
                </a:lnTo>
                <a:lnTo>
                  <a:pt x="336" y="110"/>
                </a:lnTo>
                <a:lnTo>
                  <a:pt x="333" y="96"/>
                </a:lnTo>
                <a:lnTo>
                  <a:pt x="328" y="84"/>
                </a:lnTo>
                <a:lnTo>
                  <a:pt x="318" y="69"/>
                </a:lnTo>
                <a:lnTo>
                  <a:pt x="306" y="55"/>
                </a:lnTo>
                <a:lnTo>
                  <a:pt x="293" y="42"/>
                </a:lnTo>
                <a:lnTo>
                  <a:pt x="277" y="31"/>
                </a:lnTo>
                <a:lnTo>
                  <a:pt x="259" y="22"/>
                </a:lnTo>
                <a:lnTo>
                  <a:pt x="237" y="13"/>
                </a:lnTo>
                <a:lnTo>
                  <a:pt x="215" y="10"/>
                </a:lnTo>
                <a:lnTo>
                  <a:pt x="194" y="9"/>
                </a:lnTo>
                <a:lnTo>
                  <a:pt x="173" y="13"/>
                </a:lnTo>
                <a:lnTo>
                  <a:pt x="154" y="19"/>
                </a:lnTo>
                <a:lnTo>
                  <a:pt x="138" y="26"/>
                </a:lnTo>
                <a:lnTo>
                  <a:pt x="122" y="37"/>
                </a:lnTo>
                <a:lnTo>
                  <a:pt x="108" y="48"/>
                </a:lnTo>
                <a:lnTo>
                  <a:pt x="97" y="60"/>
                </a:lnTo>
                <a:lnTo>
                  <a:pt x="88" y="72"/>
                </a:lnTo>
                <a:lnTo>
                  <a:pt x="83" y="84"/>
                </a:lnTo>
                <a:lnTo>
                  <a:pt x="80" y="95"/>
                </a:lnTo>
                <a:lnTo>
                  <a:pt x="81" y="104"/>
                </a:lnTo>
                <a:lnTo>
                  <a:pt x="84" y="116"/>
                </a:lnTo>
                <a:lnTo>
                  <a:pt x="88" y="127"/>
                </a:lnTo>
                <a:lnTo>
                  <a:pt x="95" y="137"/>
                </a:lnTo>
                <a:lnTo>
                  <a:pt x="101" y="147"/>
                </a:lnTo>
                <a:lnTo>
                  <a:pt x="111" y="158"/>
                </a:lnTo>
                <a:lnTo>
                  <a:pt x="122" y="165"/>
                </a:lnTo>
                <a:lnTo>
                  <a:pt x="132" y="173"/>
                </a:lnTo>
                <a:lnTo>
                  <a:pt x="146" y="178"/>
                </a:lnTo>
                <a:lnTo>
                  <a:pt x="159" y="180"/>
                </a:lnTo>
                <a:lnTo>
                  <a:pt x="172" y="180"/>
                </a:lnTo>
                <a:lnTo>
                  <a:pt x="185" y="180"/>
                </a:lnTo>
                <a:lnTo>
                  <a:pt x="198" y="175"/>
                </a:lnTo>
                <a:lnTo>
                  <a:pt x="210" y="170"/>
                </a:lnTo>
                <a:lnTo>
                  <a:pt x="219" y="164"/>
                </a:lnTo>
                <a:lnTo>
                  <a:pt x="230" y="155"/>
                </a:lnTo>
                <a:lnTo>
                  <a:pt x="238" y="147"/>
                </a:lnTo>
                <a:lnTo>
                  <a:pt x="245" y="136"/>
                </a:lnTo>
                <a:lnTo>
                  <a:pt x="249" y="124"/>
                </a:lnTo>
                <a:lnTo>
                  <a:pt x="251" y="113"/>
                </a:lnTo>
                <a:lnTo>
                  <a:pt x="251" y="99"/>
                </a:lnTo>
                <a:lnTo>
                  <a:pt x="247" y="85"/>
                </a:lnTo>
                <a:lnTo>
                  <a:pt x="241" y="70"/>
                </a:lnTo>
                <a:lnTo>
                  <a:pt x="230" y="56"/>
                </a:lnTo>
                <a:lnTo>
                  <a:pt x="220" y="44"/>
                </a:lnTo>
                <a:lnTo>
                  <a:pt x="205" y="30"/>
                </a:lnTo>
                <a:lnTo>
                  <a:pt x="189" y="20"/>
                </a:lnTo>
                <a:lnTo>
                  <a:pt x="172" y="11"/>
                </a:lnTo>
                <a:lnTo>
                  <a:pt x="153" y="5"/>
                </a:lnTo>
                <a:lnTo>
                  <a:pt x="133" y="0"/>
                </a:lnTo>
                <a:lnTo>
                  <a:pt x="114" y="0"/>
                </a:lnTo>
                <a:lnTo>
                  <a:pt x="96" y="3"/>
                </a:lnTo>
                <a:lnTo>
                  <a:pt x="77" y="9"/>
                </a:lnTo>
                <a:lnTo>
                  <a:pt x="59" y="15"/>
                </a:lnTo>
                <a:lnTo>
                  <a:pt x="43" y="25"/>
                </a:lnTo>
                <a:lnTo>
                  <a:pt x="30" y="35"/>
                </a:lnTo>
                <a:lnTo>
                  <a:pt x="19" y="48"/>
                </a:lnTo>
                <a:lnTo>
                  <a:pt x="10" y="60"/>
                </a:lnTo>
                <a:lnTo>
                  <a:pt x="3" y="74"/>
                </a:lnTo>
                <a:lnTo>
                  <a:pt x="0" y="87"/>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03" name="Oval 67"/>
          <p:cNvSpPr>
            <a:spLocks noChangeArrowheads="1"/>
          </p:cNvSpPr>
          <p:nvPr/>
        </p:nvSpPr>
        <p:spPr bwMode="auto">
          <a:xfrm>
            <a:off x="2860675" y="4335463"/>
            <a:ext cx="107950" cy="115887"/>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604" name="Freeform 68"/>
          <p:cNvSpPr>
            <a:spLocks/>
          </p:cNvSpPr>
          <p:nvPr/>
        </p:nvSpPr>
        <p:spPr bwMode="auto">
          <a:xfrm>
            <a:off x="1833563" y="4652963"/>
            <a:ext cx="287337" cy="862012"/>
          </a:xfrm>
          <a:custGeom>
            <a:avLst/>
            <a:gdLst>
              <a:gd name="T0" fmla="*/ 118234 w 209"/>
              <a:gd name="T1" fmla="*/ 854581 h 580"/>
              <a:gd name="T2" fmla="*/ 174602 w 209"/>
              <a:gd name="T3" fmla="*/ 821884 h 580"/>
              <a:gd name="T4" fmla="*/ 219971 w 209"/>
              <a:gd name="T5" fmla="*/ 752031 h 580"/>
              <a:gd name="T6" fmla="*/ 236469 w 209"/>
              <a:gd name="T7" fmla="*/ 656913 h 580"/>
              <a:gd name="T8" fmla="*/ 214472 w 209"/>
              <a:gd name="T9" fmla="*/ 572198 h 580"/>
              <a:gd name="T10" fmla="*/ 169103 w 209"/>
              <a:gd name="T11" fmla="*/ 512749 h 580"/>
              <a:gd name="T12" fmla="*/ 122359 w 209"/>
              <a:gd name="T13" fmla="*/ 487483 h 580"/>
              <a:gd name="T14" fmla="*/ 74240 w 209"/>
              <a:gd name="T15" fmla="*/ 493428 h 580"/>
              <a:gd name="T16" fmla="*/ 34370 w 209"/>
              <a:gd name="T17" fmla="*/ 524638 h 580"/>
              <a:gd name="T18" fmla="*/ 5499 w 209"/>
              <a:gd name="T19" fmla="*/ 575170 h 580"/>
              <a:gd name="T20" fmla="*/ 4124 w 209"/>
              <a:gd name="T21" fmla="*/ 643537 h 580"/>
              <a:gd name="T22" fmla="*/ 28871 w 209"/>
              <a:gd name="T23" fmla="*/ 700013 h 580"/>
              <a:gd name="T24" fmla="*/ 67366 w 209"/>
              <a:gd name="T25" fmla="*/ 732710 h 580"/>
              <a:gd name="T26" fmla="*/ 111360 w 209"/>
              <a:gd name="T27" fmla="*/ 740141 h 580"/>
              <a:gd name="T28" fmla="*/ 167728 w 209"/>
              <a:gd name="T29" fmla="*/ 714875 h 580"/>
              <a:gd name="T30" fmla="*/ 219971 w 209"/>
              <a:gd name="T31" fmla="*/ 658399 h 580"/>
              <a:gd name="T32" fmla="*/ 247467 w 209"/>
              <a:gd name="T33" fmla="*/ 570711 h 580"/>
              <a:gd name="T34" fmla="*/ 237844 w 209"/>
              <a:gd name="T35" fmla="*/ 478565 h 580"/>
              <a:gd name="T36" fmla="*/ 196599 w 209"/>
              <a:gd name="T37" fmla="*/ 408713 h 580"/>
              <a:gd name="T38" fmla="*/ 147106 w 209"/>
              <a:gd name="T39" fmla="*/ 370071 h 580"/>
              <a:gd name="T40" fmla="*/ 101737 w 209"/>
              <a:gd name="T41" fmla="*/ 368584 h 580"/>
              <a:gd name="T42" fmla="*/ 59117 w 209"/>
              <a:gd name="T43" fmla="*/ 390878 h 580"/>
              <a:gd name="T44" fmla="*/ 24747 w 209"/>
              <a:gd name="T45" fmla="*/ 433978 h 580"/>
              <a:gd name="T46" fmla="*/ 12373 w 209"/>
              <a:gd name="T47" fmla="*/ 505317 h 580"/>
              <a:gd name="T48" fmla="*/ 30246 w 209"/>
              <a:gd name="T49" fmla="*/ 561794 h 580"/>
              <a:gd name="T50" fmla="*/ 65991 w 209"/>
              <a:gd name="T51" fmla="*/ 601922 h 580"/>
              <a:gd name="T52" fmla="*/ 107236 w 209"/>
              <a:gd name="T53" fmla="*/ 619757 h 580"/>
              <a:gd name="T54" fmla="*/ 162229 w 209"/>
              <a:gd name="T55" fmla="*/ 606381 h 580"/>
              <a:gd name="T56" fmla="*/ 217221 w 209"/>
              <a:gd name="T57" fmla="*/ 561794 h 580"/>
              <a:gd name="T58" fmla="*/ 254341 w 209"/>
              <a:gd name="T59" fmla="*/ 483024 h 580"/>
              <a:gd name="T60" fmla="*/ 255716 w 209"/>
              <a:gd name="T61" fmla="*/ 384933 h 580"/>
              <a:gd name="T62" fmla="*/ 224095 w 209"/>
              <a:gd name="T63" fmla="*/ 306163 h 580"/>
              <a:gd name="T64" fmla="*/ 175977 w 209"/>
              <a:gd name="T65" fmla="*/ 260090 h 580"/>
              <a:gd name="T66" fmla="*/ 130608 w 209"/>
              <a:gd name="T67" fmla="*/ 246714 h 580"/>
              <a:gd name="T68" fmla="*/ 85239 w 209"/>
              <a:gd name="T69" fmla="*/ 261576 h 580"/>
              <a:gd name="T70" fmla="*/ 46744 w 209"/>
              <a:gd name="T71" fmla="*/ 297246 h 580"/>
              <a:gd name="T72" fmla="*/ 24747 w 209"/>
              <a:gd name="T73" fmla="*/ 359667 h 580"/>
              <a:gd name="T74" fmla="*/ 34370 w 209"/>
              <a:gd name="T75" fmla="*/ 423575 h 580"/>
              <a:gd name="T76" fmla="*/ 64616 w 209"/>
              <a:gd name="T77" fmla="*/ 472620 h 580"/>
              <a:gd name="T78" fmla="*/ 105861 w 209"/>
              <a:gd name="T79" fmla="*/ 496400 h 580"/>
              <a:gd name="T80" fmla="*/ 153980 w 209"/>
              <a:gd name="T81" fmla="*/ 494914 h 580"/>
              <a:gd name="T82" fmla="*/ 210347 w 209"/>
              <a:gd name="T83" fmla="*/ 454786 h 580"/>
              <a:gd name="T84" fmla="*/ 255716 w 209"/>
              <a:gd name="T85" fmla="*/ 384933 h 580"/>
              <a:gd name="T86" fmla="*/ 273589 w 209"/>
              <a:gd name="T87" fmla="*/ 288328 h 580"/>
              <a:gd name="T88" fmla="*/ 250217 w 209"/>
              <a:gd name="T89" fmla="*/ 205099 h 580"/>
              <a:gd name="T90" fmla="*/ 203473 w 209"/>
              <a:gd name="T91" fmla="*/ 144164 h 580"/>
              <a:gd name="T92" fmla="*/ 155354 w 209"/>
              <a:gd name="T93" fmla="*/ 118898 h 580"/>
              <a:gd name="T94" fmla="*/ 111360 w 209"/>
              <a:gd name="T95" fmla="*/ 130788 h 580"/>
              <a:gd name="T96" fmla="*/ 68741 w 209"/>
              <a:gd name="T97" fmla="*/ 164971 h 580"/>
              <a:gd name="T98" fmla="*/ 41245 w 209"/>
              <a:gd name="T99" fmla="*/ 216989 h 580"/>
              <a:gd name="T100" fmla="*/ 38495 w 209"/>
              <a:gd name="T101" fmla="*/ 274952 h 580"/>
              <a:gd name="T102" fmla="*/ 60492 w 209"/>
              <a:gd name="T103" fmla="*/ 325484 h 580"/>
              <a:gd name="T104" fmla="*/ 98987 w 209"/>
              <a:gd name="T105" fmla="*/ 364126 h 580"/>
              <a:gd name="T106" fmla="*/ 149855 w 209"/>
              <a:gd name="T107" fmla="*/ 373043 h 580"/>
              <a:gd name="T108" fmla="*/ 208972 w 209"/>
              <a:gd name="T109" fmla="*/ 341832 h 580"/>
              <a:gd name="T110" fmla="*/ 258466 w 209"/>
              <a:gd name="T111" fmla="*/ 280897 h 580"/>
              <a:gd name="T112" fmla="*/ 285962 w 209"/>
              <a:gd name="T113" fmla="*/ 197668 h 580"/>
              <a:gd name="T114" fmla="*/ 273589 w 209"/>
              <a:gd name="T115" fmla="*/ 114440 h 580"/>
              <a:gd name="T116" fmla="*/ 237844 w 209"/>
              <a:gd name="T117" fmla="*/ 44587 h 580"/>
              <a:gd name="T118" fmla="*/ 184226 w 209"/>
              <a:gd name="T119" fmla="*/ 4459 h 5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9" h="580">
                <a:moveTo>
                  <a:pt x="61" y="579"/>
                </a:moveTo>
                <a:lnTo>
                  <a:pt x="73" y="578"/>
                </a:lnTo>
                <a:lnTo>
                  <a:pt x="86" y="575"/>
                </a:lnTo>
                <a:lnTo>
                  <a:pt x="99" y="570"/>
                </a:lnTo>
                <a:lnTo>
                  <a:pt x="114" y="563"/>
                </a:lnTo>
                <a:lnTo>
                  <a:pt x="127" y="553"/>
                </a:lnTo>
                <a:lnTo>
                  <a:pt x="141" y="540"/>
                </a:lnTo>
                <a:lnTo>
                  <a:pt x="151" y="524"/>
                </a:lnTo>
                <a:lnTo>
                  <a:pt x="160" y="506"/>
                </a:lnTo>
                <a:lnTo>
                  <a:pt x="168" y="486"/>
                </a:lnTo>
                <a:lnTo>
                  <a:pt x="172" y="464"/>
                </a:lnTo>
                <a:lnTo>
                  <a:pt x="172" y="442"/>
                </a:lnTo>
                <a:lnTo>
                  <a:pt x="169" y="421"/>
                </a:lnTo>
                <a:lnTo>
                  <a:pt x="164" y="402"/>
                </a:lnTo>
                <a:lnTo>
                  <a:pt x="156" y="385"/>
                </a:lnTo>
                <a:lnTo>
                  <a:pt x="146" y="368"/>
                </a:lnTo>
                <a:lnTo>
                  <a:pt x="135" y="357"/>
                </a:lnTo>
                <a:lnTo>
                  <a:pt x="123" y="345"/>
                </a:lnTo>
                <a:lnTo>
                  <a:pt x="111" y="337"/>
                </a:lnTo>
                <a:lnTo>
                  <a:pt x="99" y="330"/>
                </a:lnTo>
                <a:lnTo>
                  <a:pt x="89" y="328"/>
                </a:lnTo>
                <a:lnTo>
                  <a:pt x="78" y="328"/>
                </a:lnTo>
                <a:lnTo>
                  <a:pt x="66" y="329"/>
                </a:lnTo>
                <a:lnTo>
                  <a:pt x="54" y="332"/>
                </a:lnTo>
                <a:lnTo>
                  <a:pt x="45" y="338"/>
                </a:lnTo>
                <a:lnTo>
                  <a:pt x="35" y="345"/>
                </a:lnTo>
                <a:lnTo>
                  <a:pt x="25" y="353"/>
                </a:lnTo>
                <a:lnTo>
                  <a:pt x="17" y="363"/>
                </a:lnTo>
                <a:lnTo>
                  <a:pt x="9" y="373"/>
                </a:lnTo>
                <a:lnTo>
                  <a:pt x="4" y="387"/>
                </a:lnTo>
                <a:lnTo>
                  <a:pt x="1" y="404"/>
                </a:lnTo>
                <a:lnTo>
                  <a:pt x="0" y="420"/>
                </a:lnTo>
                <a:lnTo>
                  <a:pt x="3" y="433"/>
                </a:lnTo>
                <a:lnTo>
                  <a:pt x="8" y="447"/>
                </a:lnTo>
                <a:lnTo>
                  <a:pt x="14" y="459"/>
                </a:lnTo>
                <a:lnTo>
                  <a:pt x="21" y="471"/>
                </a:lnTo>
                <a:lnTo>
                  <a:pt x="30" y="480"/>
                </a:lnTo>
                <a:lnTo>
                  <a:pt x="39" y="486"/>
                </a:lnTo>
                <a:lnTo>
                  <a:pt x="49" y="493"/>
                </a:lnTo>
                <a:lnTo>
                  <a:pt x="60" y="496"/>
                </a:lnTo>
                <a:lnTo>
                  <a:pt x="69" y="499"/>
                </a:lnTo>
                <a:lnTo>
                  <a:pt x="81" y="498"/>
                </a:lnTo>
                <a:lnTo>
                  <a:pt x="95" y="495"/>
                </a:lnTo>
                <a:lnTo>
                  <a:pt x="107" y="490"/>
                </a:lnTo>
                <a:lnTo>
                  <a:pt x="122" y="481"/>
                </a:lnTo>
                <a:lnTo>
                  <a:pt x="136" y="471"/>
                </a:lnTo>
                <a:lnTo>
                  <a:pt x="149" y="458"/>
                </a:lnTo>
                <a:lnTo>
                  <a:pt x="160" y="443"/>
                </a:lnTo>
                <a:lnTo>
                  <a:pt x="169" y="424"/>
                </a:lnTo>
                <a:lnTo>
                  <a:pt x="177" y="405"/>
                </a:lnTo>
                <a:lnTo>
                  <a:pt x="180" y="384"/>
                </a:lnTo>
                <a:lnTo>
                  <a:pt x="181" y="362"/>
                </a:lnTo>
                <a:lnTo>
                  <a:pt x="178" y="340"/>
                </a:lnTo>
                <a:lnTo>
                  <a:pt x="173" y="322"/>
                </a:lnTo>
                <a:lnTo>
                  <a:pt x="164" y="304"/>
                </a:lnTo>
                <a:lnTo>
                  <a:pt x="155" y="287"/>
                </a:lnTo>
                <a:lnTo>
                  <a:pt x="143" y="275"/>
                </a:lnTo>
                <a:lnTo>
                  <a:pt x="131" y="263"/>
                </a:lnTo>
                <a:lnTo>
                  <a:pt x="120" y="255"/>
                </a:lnTo>
                <a:lnTo>
                  <a:pt x="107" y="249"/>
                </a:lnTo>
                <a:lnTo>
                  <a:pt x="98" y="246"/>
                </a:lnTo>
                <a:lnTo>
                  <a:pt x="86" y="247"/>
                </a:lnTo>
                <a:lnTo>
                  <a:pt x="74" y="248"/>
                </a:lnTo>
                <a:lnTo>
                  <a:pt x="63" y="250"/>
                </a:lnTo>
                <a:lnTo>
                  <a:pt x="53" y="257"/>
                </a:lnTo>
                <a:lnTo>
                  <a:pt x="43" y="263"/>
                </a:lnTo>
                <a:lnTo>
                  <a:pt x="33" y="271"/>
                </a:lnTo>
                <a:lnTo>
                  <a:pt x="25" y="282"/>
                </a:lnTo>
                <a:lnTo>
                  <a:pt x="18" y="292"/>
                </a:lnTo>
                <a:lnTo>
                  <a:pt x="12" y="307"/>
                </a:lnTo>
                <a:lnTo>
                  <a:pt x="10" y="323"/>
                </a:lnTo>
                <a:lnTo>
                  <a:pt x="9" y="340"/>
                </a:lnTo>
                <a:lnTo>
                  <a:pt x="12" y="353"/>
                </a:lnTo>
                <a:lnTo>
                  <a:pt x="16" y="367"/>
                </a:lnTo>
                <a:lnTo>
                  <a:pt x="22" y="378"/>
                </a:lnTo>
                <a:lnTo>
                  <a:pt x="30" y="390"/>
                </a:lnTo>
                <a:lnTo>
                  <a:pt x="38" y="398"/>
                </a:lnTo>
                <a:lnTo>
                  <a:pt x="48" y="405"/>
                </a:lnTo>
                <a:lnTo>
                  <a:pt x="58" y="411"/>
                </a:lnTo>
                <a:lnTo>
                  <a:pt x="69" y="414"/>
                </a:lnTo>
                <a:lnTo>
                  <a:pt x="78" y="417"/>
                </a:lnTo>
                <a:lnTo>
                  <a:pt x="90" y="416"/>
                </a:lnTo>
                <a:lnTo>
                  <a:pt x="103" y="414"/>
                </a:lnTo>
                <a:lnTo>
                  <a:pt x="118" y="408"/>
                </a:lnTo>
                <a:lnTo>
                  <a:pt x="131" y="400"/>
                </a:lnTo>
                <a:lnTo>
                  <a:pt x="145" y="391"/>
                </a:lnTo>
                <a:lnTo>
                  <a:pt x="158" y="378"/>
                </a:lnTo>
                <a:lnTo>
                  <a:pt x="168" y="363"/>
                </a:lnTo>
                <a:lnTo>
                  <a:pt x="177" y="344"/>
                </a:lnTo>
                <a:lnTo>
                  <a:pt x="185" y="325"/>
                </a:lnTo>
                <a:lnTo>
                  <a:pt x="189" y="302"/>
                </a:lnTo>
                <a:lnTo>
                  <a:pt x="190" y="280"/>
                </a:lnTo>
                <a:lnTo>
                  <a:pt x="186" y="259"/>
                </a:lnTo>
                <a:lnTo>
                  <a:pt x="181" y="240"/>
                </a:lnTo>
                <a:lnTo>
                  <a:pt x="174" y="223"/>
                </a:lnTo>
                <a:lnTo>
                  <a:pt x="163" y="206"/>
                </a:lnTo>
                <a:lnTo>
                  <a:pt x="152" y="195"/>
                </a:lnTo>
                <a:lnTo>
                  <a:pt x="140" y="183"/>
                </a:lnTo>
                <a:lnTo>
                  <a:pt x="128" y="175"/>
                </a:lnTo>
                <a:lnTo>
                  <a:pt x="116" y="168"/>
                </a:lnTo>
                <a:lnTo>
                  <a:pt x="106" y="166"/>
                </a:lnTo>
                <a:lnTo>
                  <a:pt x="95" y="166"/>
                </a:lnTo>
                <a:lnTo>
                  <a:pt x="84" y="167"/>
                </a:lnTo>
                <a:lnTo>
                  <a:pt x="71" y="170"/>
                </a:lnTo>
                <a:lnTo>
                  <a:pt x="62" y="176"/>
                </a:lnTo>
                <a:lnTo>
                  <a:pt x="52" y="183"/>
                </a:lnTo>
                <a:lnTo>
                  <a:pt x="42" y="191"/>
                </a:lnTo>
                <a:lnTo>
                  <a:pt x="34" y="200"/>
                </a:lnTo>
                <a:lnTo>
                  <a:pt x="27" y="210"/>
                </a:lnTo>
                <a:lnTo>
                  <a:pt x="22" y="225"/>
                </a:lnTo>
                <a:lnTo>
                  <a:pt x="18" y="242"/>
                </a:lnTo>
                <a:lnTo>
                  <a:pt x="19" y="258"/>
                </a:lnTo>
                <a:lnTo>
                  <a:pt x="20" y="271"/>
                </a:lnTo>
                <a:lnTo>
                  <a:pt x="25" y="285"/>
                </a:lnTo>
                <a:lnTo>
                  <a:pt x="31" y="297"/>
                </a:lnTo>
                <a:lnTo>
                  <a:pt x="38" y="310"/>
                </a:lnTo>
                <a:lnTo>
                  <a:pt x="47" y="318"/>
                </a:lnTo>
                <a:lnTo>
                  <a:pt x="56" y="325"/>
                </a:lnTo>
                <a:lnTo>
                  <a:pt x="67" y="331"/>
                </a:lnTo>
                <a:lnTo>
                  <a:pt x="77" y="334"/>
                </a:lnTo>
                <a:lnTo>
                  <a:pt x="88" y="337"/>
                </a:lnTo>
                <a:lnTo>
                  <a:pt x="98" y="336"/>
                </a:lnTo>
                <a:lnTo>
                  <a:pt x="112" y="333"/>
                </a:lnTo>
                <a:lnTo>
                  <a:pt x="124" y="328"/>
                </a:lnTo>
                <a:lnTo>
                  <a:pt x="139" y="318"/>
                </a:lnTo>
                <a:lnTo>
                  <a:pt x="153" y="306"/>
                </a:lnTo>
                <a:lnTo>
                  <a:pt x="166" y="293"/>
                </a:lnTo>
                <a:lnTo>
                  <a:pt x="177" y="277"/>
                </a:lnTo>
                <a:lnTo>
                  <a:pt x="186" y="259"/>
                </a:lnTo>
                <a:lnTo>
                  <a:pt x="195" y="237"/>
                </a:lnTo>
                <a:lnTo>
                  <a:pt x="198" y="215"/>
                </a:lnTo>
                <a:lnTo>
                  <a:pt x="199" y="194"/>
                </a:lnTo>
                <a:lnTo>
                  <a:pt x="195" y="173"/>
                </a:lnTo>
                <a:lnTo>
                  <a:pt x="189" y="154"/>
                </a:lnTo>
                <a:lnTo>
                  <a:pt x="182" y="138"/>
                </a:lnTo>
                <a:lnTo>
                  <a:pt x="171" y="122"/>
                </a:lnTo>
                <a:lnTo>
                  <a:pt x="160" y="108"/>
                </a:lnTo>
                <a:lnTo>
                  <a:pt x="148" y="97"/>
                </a:lnTo>
                <a:lnTo>
                  <a:pt x="136" y="88"/>
                </a:lnTo>
                <a:lnTo>
                  <a:pt x="124" y="83"/>
                </a:lnTo>
                <a:lnTo>
                  <a:pt x="113" y="80"/>
                </a:lnTo>
                <a:lnTo>
                  <a:pt x="104" y="81"/>
                </a:lnTo>
                <a:lnTo>
                  <a:pt x="92" y="84"/>
                </a:lnTo>
                <a:lnTo>
                  <a:pt x="81" y="88"/>
                </a:lnTo>
                <a:lnTo>
                  <a:pt x="71" y="95"/>
                </a:lnTo>
                <a:lnTo>
                  <a:pt x="61" y="101"/>
                </a:lnTo>
                <a:lnTo>
                  <a:pt x="50" y="111"/>
                </a:lnTo>
                <a:lnTo>
                  <a:pt x="43" y="122"/>
                </a:lnTo>
                <a:lnTo>
                  <a:pt x="35" y="132"/>
                </a:lnTo>
                <a:lnTo>
                  <a:pt x="30" y="146"/>
                </a:lnTo>
                <a:lnTo>
                  <a:pt x="28" y="159"/>
                </a:lnTo>
                <a:lnTo>
                  <a:pt x="28" y="172"/>
                </a:lnTo>
                <a:lnTo>
                  <a:pt x="28" y="185"/>
                </a:lnTo>
                <a:lnTo>
                  <a:pt x="33" y="198"/>
                </a:lnTo>
                <a:lnTo>
                  <a:pt x="38" y="210"/>
                </a:lnTo>
                <a:lnTo>
                  <a:pt x="44" y="219"/>
                </a:lnTo>
                <a:lnTo>
                  <a:pt x="53" y="230"/>
                </a:lnTo>
                <a:lnTo>
                  <a:pt x="61" y="238"/>
                </a:lnTo>
                <a:lnTo>
                  <a:pt x="72" y="245"/>
                </a:lnTo>
                <a:lnTo>
                  <a:pt x="84" y="249"/>
                </a:lnTo>
                <a:lnTo>
                  <a:pt x="95" y="251"/>
                </a:lnTo>
                <a:lnTo>
                  <a:pt x="109" y="251"/>
                </a:lnTo>
                <a:lnTo>
                  <a:pt x="123" y="247"/>
                </a:lnTo>
                <a:lnTo>
                  <a:pt x="138" y="241"/>
                </a:lnTo>
                <a:lnTo>
                  <a:pt x="152" y="230"/>
                </a:lnTo>
                <a:lnTo>
                  <a:pt x="164" y="220"/>
                </a:lnTo>
                <a:lnTo>
                  <a:pt x="178" y="205"/>
                </a:lnTo>
                <a:lnTo>
                  <a:pt x="188" y="189"/>
                </a:lnTo>
                <a:lnTo>
                  <a:pt x="197" y="172"/>
                </a:lnTo>
                <a:lnTo>
                  <a:pt x="203" y="153"/>
                </a:lnTo>
                <a:lnTo>
                  <a:pt x="208" y="133"/>
                </a:lnTo>
                <a:lnTo>
                  <a:pt x="208" y="114"/>
                </a:lnTo>
                <a:lnTo>
                  <a:pt x="205" y="96"/>
                </a:lnTo>
                <a:lnTo>
                  <a:pt x="199" y="77"/>
                </a:lnTo>
                <a:lnTo>
                  <a:pt x="193" y="59"/>
                </a:lnTo>
                <a:lnTo>
                  <a:pt x="183" y="43"/>
                </a:lnTo>
                <a:lnTo>
                  <a:pt x="173" y="30"/>
                </a:lnTo>
                <a:lnTo>
                  <a:pt x="160" y="19"/>
                </a:lnTo>
                <a:lnTo>
                  <a:pt x="148" y="10"/>
                </a:lnTo>
                <a:lnTo>
                  <a:pt x="134" y="3"/>
                </a:lnTo>
                <a:lnTo>
                  <a:pt x="121" y="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05" name="Line 69"/>
          <p:cNvSpPr>
            <a:spLocks noChangeShapeType="1"/>
          </p:cNvSpPr>
          <p:nvPr/>
        </p:nvSpPr>
        <p:spPr bwMode="auto">
          <a:xfrm flipH="1">
            <a:off x="1781175" y="4359275"/>
            <a:ext cx="490538" cy="95250"/>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606" name="Line 70"/>
          <p:cNvSpPr>
            <a:spLocks noChangeShapeType="1"/>
          </p:cNvSpPr>
          <p:nvPr/>
        </p:nvSpPr>
        <p:spPr bwMode="auto">
          <a:xfrm flipH="1">
            <a:off x="1979613" y="4149725"/>
            <a:ext cx="93662" cy="500063"/>
          </a:xfrm>
          <a:prstGeom prst="line">
            <a:avLst/>
          </a:prstGeom>
          <a:noFill/>
          <a:ln w="25400">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607" name="Freeform 71"/>
          <p:cNvSpPr>
            <a:spLocks/>
          </p:cNvSpPr>
          <p:nvPr/>
        </p:nvSpPr>
        <p:spPr bwMode="auto">
          <a:xfrm>
            <a:off x="1000125" y="4329113"/>
            <a:ext cx="798513" cy="311150"/>
          </a:xfrm>
          <a:custGeom>
            <a:avLst/>
            <a:gdLst>
              <a:gd name="T0" fmla="*/ 5507 w 580"/>
              <a:gd name="T1" fmla="*/ 181628 h 209"/>
              <a:gd name="T2" fmla="*/ 35795 w 580"/>
              <a:gd name="T3" fmla="*/ 120589 h 209"/>
              <a:gd name="T4" fmla="*/ 100502 w 580"/>
              <a:gd name="T5" fmla="*/ 71460 h 209"/>
              <a:gd name="T6" fmla="*/ 188614 w 580"/>
              <a:gd name="T7" fmla="*/ 53595 h 209"/>
              <a:gd name="T8" fmla="*/ 267089 w 580"/>
              <a:gd name="T9" fmla="*/ 77415 h 209"/>
              <a:gd name="T10" fmla="*/ 322159 w 580"/>
              <a:gd name="T11" fmla="*/ 126544 h 209"/>
              <a:gd name="T12" fmla="*/ 345563 w 580"/>
              <a:gd name="T13" fmla="*/ 177162 h 209"/>
              <a:gd name="T14" fmla="*/ 340056 w 580"/>
              <a:gd name="T15" fmla="*/ 229268 h 209"/>
              <a:gd name="T16" fmla="*/ 311145 w 580"/>
              <a:gd name="T17" fmla="*/ 272442 h 209"/>
              <a:gd name="T18" fmla="*/ 264335 w 580"/>
              <a:gd name="T19" fmla="*/ 303706 h 209"/>
              <a:gd name="T20" fmla="*/ 201005 w 580"/>
              <a:gd name="T21" fmla="*/ 305195 h 209"/>
              <a:gd name="T22" fmla="*/ 148689 w 580"/>
              <a:gd name="T23" fmla="*/ 278397 h 209"/>
              <a:gd name="T24" fmla="*/ 118400 w 580"/>
              <a:gd name="T25" fmla="*/ 236712 h 209"/>
              <a:gd name="T26" fmla="*/ 111516 w 580"/>
              <a:gd name="T27" fmla="*/ 189072 h 209"/>
              <a:gd name="T28" fmla="*/ 134921 w 580"/>
              <a:gd name="T29" fmla="*/ 128033 h 209"/>
              <a:gd name="T30" fmla="*/ 187238 w 580"/>
              <a:gd name="T31" fmla="*/ 71460 h 209"/>
              <a:gd name="T32" fmla="*/ 268466 w 580"/>
              <a:gd name="T33" fmla="*/ 41685 h 209"/>
              <a:gd name="T34" fmla="*/ 353824 w 580"/>
              <a:gd name="T35" fmla="*/ 52106 h 209"/>
              <a:gd name="T36" fmla="*/ 418531 w 580"/>
              <a:gd name="T37" fmla="*/ 96769 h 209"/>
              <a:gd name="T38" fmla="*/ 454326 w 580"/>
              <a:gd name="T39" fmla="*/ 150364 h 209"/>
              <a:gd name="T40" fmla="*/ 455703 w 580"/>
              <a:gd name="T41" fmla="*/ 199493 h 209"/>
              <a:gd name="T42" fmla="*/ 435052 w 580"/>
              <a:gd name="T43" fmla="*/ 245645 h 209"/>
              <a:gd name="T44" fmla="*/ 395126 w 580"/>
              <a:gd name="T45" fmla="*/ 282864 h 209"/>
              <a:gd name="T46" fmla="*/ 329042 w 580"/>
              <a:gd name="T47" fmla="*/ 296262 h 209"/>
              <a:gd name="T48" fmla="*/ 276726 w 580"/>
              <a:gd name="T49" fmla="*/ 276909 h 209"/>
              <a:gd name="T50" fmla="*/ 239554 w 580"/>
              <a:gd name="T51" fmla="*/ 238201 h 209"/>
              <a:gd name="T52" fmla="*/ 223033 w 580"/>
              <a:gd name="T53" fmla="*/ 193538 h 209"/>
              <a:gd name="T54" fmla="*/ 235424 w 580"/>
              <a:gd name="T55" fmla="*/ 133988 h 209"/>
              <a:gd name="T56" fmla="*/ 276726 w 580"/>
              <a:gd name="T57" fmla="*/ 74438 h 209"/>
              <a:gd name="T58" fmla="*/ 349694 w 580"/>
              <a:gd name="T59" fmla="*/ 34241 h 209"/>
              <a:gd name="T60" fmla="*/ 440559 w 580"/>
              <a:gd name="T61" fmla="*/ 32753 h 209"/>
              <a:gd name="T62" fmla="*/ 513526 w 580"/>
              <a:gd name="T63" fmla="*/ 66994 h 209"/>
              <a:gd name="T64" fmla="*/ 556206 w 580"/>
              <a:gd name="T65" fmla="*/ 119100 h 209"/>
              <a:gd name="T66" fmla="*/ 568596 w 580"/>
              <a:gd name="T67" fmla="*/ 168229 h 209"/>
              <a:gd name="T68" fmla="*/ 554829 w 580"/>
              <a:gd name="T69" fmla="*/ 217358 h 209"/>
              <a:gd name="T70" fmla="*/ 521787 w 580"/>
              <a:gd name="T71" fmla="*/ 259044 h 209"/>
              <a:gd name="T72" fmla="*/ 463964 w 580"/>
              <a:gd name="T73" fmla="*/ 282864 h 209"/>
              <a:gd name="T74" fmla="*/ 404763 w 580"/>
              <a:gd name="T75" fmla="*/ 272442 h 209"/>
              <a:gd name="T76" fmla="*/ 359331 w 580"/>
              <a:gd name="T77" fmla="*/ 239690 h 209"/>
              <a:gd name="T78" fmla="*/ 337303 w 580"/>
              <a:gd name="T79" fmla="*/ 195027 h 209"/>
              <a:gd name="T80" fmla="*/ 338680 w 580"/>
              <a:gd name="T81" fmla="*/ 142921 h 209"/>
              <a:gd name="T82" fmla="*/ 375852 w 580"/>
              <a:gd name="T83" fmla="*/ 81882 h 209"/>
              <a:gd name="T84" fmla="*/ 440559 w 580"/>
              <a:gd name="T85" fmla="*/ 32753 h 209"/>
              <a:gd name="T86" fmla="*/ 530047 w 580"/>
              <a:gd name="T87" fmla="*/ 13399 h 209"/>
              <a:gd name="T88" fmla="*/ 607145 w 580"/>
              <a:gd name="T89" fmla="*/ 38708 h 209"/>
              <a:gd name="T90" fmla="*/ 663592 w 580"/>
              <a:gd name="T91" fmla="*/ 89325 h 209"/>
              <a:gd name="T92" fmla="*/ 686997 w 580"/>
              <a:gd name="T93" fmla="*/ 141432 h 209"/>
              <a:gd name="T94" fmla="*/ 675983 w 580"/>
              <a:gd name="T95" fmla="*/ 189072 h 209"/>
              <a:gd name="T96" fmla="*/ 644317 w 580"/>
              <a:gd name="T97" fmla="*/ 235223 h 209"/>
              <a:gd name="T98" fmla="*/ 596131 w 580"/>
              <a:gd name="T99" fmla="*/ 264999 h 209"/>
              <a:gd name="T100" fmla="*/ 542438 w 580"/>
              <a:gd name="T101" fmla="*/ 267976 h 209"/>
              <a:gd name="T102" fmla="*/ 495629 w 580"/>
              <a:gd name="T103" fmla="*/ 244156 h 209"/>
              <a:gd name="T104" fmla="*/ 459833 w 580"/>
              <a:gd name="T105" fmla="*/ 202471 h 209"/>
              <a:gd name="T106" fmla="*/ 451573 w 580"/>
              <a:gd name="T107" fmla="*/ 147387 h 209"/>
              <a:gd name="T108" fmla="*/ 480485 w 580"/>
              <a:gd name="T109" fmla="*/ 83370 h 209"/>
              <a:gd name="T110" fmla="*/ 536931 w 580"/>
              <a:gd name="T111" fmla="*/ 29775 h 209"/>
              <a:gd name="T112" fmla="*/ 614029 w 580"/>
              <a:gd name="T113" fmla="*/ 0 h 209"/>
              <a:gd name="T114" fmla="*/ 691127 w 580"/>
              <a:gd name="T115" fmla="*/ 13399 h 209"/>
              <a:gd name="T116" fmla="*/ 755834 w 580"/>
              <a:gd name="T117" fmla="*/ 52106 h 209"/>
              <a:gd name="T118" fmla="*/ 793006 w 580"/>
              <a:gd name="T119" fmla="*/ 110168 h 2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0" h="209">
                <a:moveTo>
                  <a:pt x="0" y="147"/>
                </a:moveTo>
                <a:lnTo>
                  <a:pt x="1" y="135"/>
                </a:lnTo>
                <a:lnTo>
                  <a:pt x="4" y="122"/>
                </a:lnTo>
                <a:lnTo>
                  <a:pt x="9" y="109"/>
                </a:lnTo>
                <a:lnTo>
                  <a:pt x="16" y="94"/>
                </a:lnTo>
                <a:lnTo>
                  <a:pt x="26" y="81"/>
                </a:lnTo>
                <a:lnTo>
                  <a:pt x="39" y="67"/>
                </a:lnTo>
                <a:lnTo>
                  <a:pt x="55" y="57"/>
                </a:lnTo>
                <a:lnTo>
                  <a:pt x="73" y="48"/>
                </a:lnTo>
                <a:lnTo>
                  <a:pt x="93" y="40"/>
                </a:lnTo>
                <a:lnTo>
                  <a:pt x="115" y="36"/>
                </a:lnTo>
                <a:lnTo>
                  <a:pt x="137" y="36"/>
                </a:lnTo>
                <a:lnTo>
                  <a:pt x="158" y="39"/>
                </a:lnTo>
                <a:lnTo>
                  <a:pt x="177" y="44"/>
                </a:lnTo>
                <a:lnTo>
                  <a:pt x="194" y="52"/>
                </a:lnTo>
                <a:lnTo>
                  <a:pt x="211" y="62"/>
                </a:lnTo>
                <a:lnTo>
                  <a:pt x="222" y="73"/>
                </a:lnTo>
                <a:lnTo>
                  <a:pt x="234" y="85"/>
                </a:lnTo>
                <a:lnTo>
                  <a:pt x="242" y="97"/>
                </a:lnTo>
                <a:lnTo>
                  <a:pt x="249" y="109"/>
                </a:lnTo>
                <a:lnTo>
                  <a:pt x="251" y="119"/>
                </a:lnTo>
                <a:lnTo>
                  <a:pt x="251" y="130"/>
                </a:lnTo>
                <a:lnTo>
                  <a:pt x="250" y="142"/>
                </a:lnTo>
                <a:lnTo>
                  <a:pt x="247" y="154"/>
                </a:lnTo>
                <a:lnTo>
                  <a:pt x="241" y="163"/>
                </a:lnTo>
                <a:lnTo>
                  <a:pt x="234" y="173"/>
                </a:lnTo>
                <a:lnTo>
                  <a:pt x="226" y="183"/>
                </a:lnTo>
                <a:lnTo>
                  <a:pt x="216" y="191"/>
                </a:lnTo>
                <a:lnTo>
                  <a:pt x="206" y="199"/>
                </a:lnTo>
                <a:lnTo>
                  <a:pt x="192" y="204"/>
                </a:lnTo>
                <a:lnTo>
                  <a:pt x="175" y="207"/>
                </a:lnTo>
                <a:lnTo>
                  <a:pt x="159" y="208"/>
                </a:lnTo>
                <a:lnTo>
                  <a:pt x="146" y="205"/>
                </a:lnTo>
                <a:lnTo>
                  <a:pt x="132" y="200"/>
                </a:lnTo>
                <a:lnTo>
                  <a:pt x="120" y="194"/>
                </a:lnTo>
                <a:lnTo>
                  <a:pt x="108" y="187"/>
                </a:lnTo>
                <a:lnTo>
                  <a:pt x="99" y="178"/>
                </a:lnTo>
                <a:lnTo>
                  <a:pt x="93" y="169"/>
                </a:lnTo>
                <a:lnTo>
                  <a:pt x="86" y="159"/>
                </a:lnTo>
                <a:lnTo>
                  <a:pt x="83" y="148"/>
                </a:lnTo>
                <a:lnTo>
                  <a:pt x="80" y="139"/>
                </a:lnTo>
                <a:lnTo>
                  <a:pt x="81" y="127"/>
                </a:lnTo>
                <a:lnTo>
                  <a:pt x="84" y="113"/>
                </a:lnTo>
                <a:lnTo>
                  <a:pt x="89" y="101"/>
                </a:lnTo>
                <a:lnTo>
                  <a:pt x="98" y="86"/>
                </a:lnTo>
                <a:lnTo>
                  <a:pt x="108" y="72"/>
                </a:lnTo>
                <a:lnTo>
                  <a:pt x="121" y="59"/>
                </a:lnTo>
                <a:lnTo>
                  <a:pt x="136" y="48"/>
                </a:lnTo>
                <a:lnTo>
                  <a:pt x="155" y="39"/>
                </a:lnTo>
                <a:lnTo>
                  <a:pt x="174" y="31"/>
                </a:lnTo>
                <a:lnTo>
                  <a:pt x="195" y="28"/>
                </a:lnTo>
                <a:lnTo>
                  <a:pt x="217" y="27"/>
                </a:lnTo>
                <a:lnTo>
                  <a:pt x="239" y="30"/>
                </a:lnTo>
                <a:lnTo>
                  <a:pt x="257" y="35"/>
                </a:lnTo>
                <a:lnTo>
                  <a:pt x="275" y="44"/>
                </a:lnTo>
                <a:lnTo>
                  <a:pt x="292" y="53"/>
                </a:lnTo>
                <a:lnTo>
                  <a:pt x="304" y="65"/>
                </a:lnTo>
                <a:lnTo>
                  <a:pt x="316" y="77"/>
                </a:lnTo>
                <a:lnTo>
                  <a:pt x="324" y="88"/>
                </a:lnTo>
                <a:lnTo>
                  <a:pt x="330" y="101"/>
                </a:lnTo>
                <a:lnTo>
                  <a:pt x="333" y="110"/>
                </a:lnTo>
                <a:lnTo>
                  <a:pt x="332" y="122"/>
                </a:lnTo>
                <a:lnTo>
                  <a:pt x="331" y="134"/>
                </a:lnTo>
                <a:lnTo>
                  <a:pt x="329" y="145"/>
                </a:lnTo>
                <a:lnTo>
                  <a:pt x="322" y="155"/>
                </a:lnTo>
                <a:lnTo>
                  <a:pt x="316" y="165"/>
                </a:lnTo>
                <a:lnTo>
                  <a:pt x="308" y="175"/>
                </a:lnTo>
                <a:lnTo>
                  <a:pt x="297" y="183"/>
                </a:lnTo>
                <a:lnTo>
                  <a:pt x="287" y="190"/>
                </a:lnTo>
                <a:lnTo>
                  <a:pt x="272" y="196"/>
                </a:lnTo>
                <a:lnTo>
                  <a:pt x="256" y="198"/>
                </a:lnTo>
                <a:lnTo>
                  <a:pt x="239" y="199"/>
                </a:lnTo>
                <a:lnTo>
                  <a:pt x="226" y="196"/>
                </a:lnTo>
                <a:lnTo>
                  <a:pt x="212" y="192"/>
                </a:lnTo>
                <a:lnTo>
                  <a:pt x="201" y="186"/>
                </a:lnTo>
                <a:lnTo>
                  <a:pt x="189" y="178"/>
                </a:lnTo>
                <a:lnTo>
                  <a:pt x="181" y="170"/>
                </a:lnTo>
                <a:lnTo>
                  <a:pt x="174" y="160"/>
                </a:lnTo>
                <a:lnTo>
                  <a:pt x="168" y="150"/>
                </a:lnTo>
                <a:lnTo>
                  <a:pt x="165" y="139"/>
                </a:lnTo>
                <a:lnTo>
                  <a:pt x="162" y="130"/>
                </a:lnTo>
                <a:lnTo>
                  <a:pt x="163" y="118"/>
                </a:lnTo>
                <a:lnTo>
                  <a:pt x="165" y="105"/>
                </a:lnTo>
                <a:lnTo>
                  <a:pt x="171" y="90"/>
                </a:lnTo>
                <a:lnTo>
                  <a:pt x="179" y="77"/>
                </a:lnTo>
                <a:lnTo>
                  <a:pt x="188" y="63"/>
                </a:lnTo>
                <a:lnTo>
                  <a:pt x="201" y="50"/>
                </a:lnTo>
                <a:lnTo>
                  <a:pt x="216" y="40"/>
                </a:lnTo>
                <a:lnTo>
                  <a:pt x="235" y="31"/>
                </a:lnTo>
                <a:lnTo>
                  <a:pt x="254" y="23"/>
                </a:lnTo>
                <a:lnTo>
                  <a:pt x="277" y="19"/>
                </a:lnTo>
                <a:lnTo>
                  <a:pt x="299" y="18"/>
                </a:lnTo>
                <a:lnTo>
                  <a:pt x="320" y="22"/>
                </a:lnTo>
                <a:lnTo>
                  <a:pt x="339" y="27"/>
                </a:lnTo>
                <a:lnTo>
                  <a:pt x="356" y="34"/>
                </a:lnTo>
                <a:lnTo>
                  <a:pt x="373" y="45"/>
                </a:lnTo>
                <a:lnTo>
                  <a:pt x="384" y="56"/>
                </a:lnTo>
                <a:lnTo>
                  <a:pt x="396" y="68"/>
                </a:lnTo>
                <a:lnTo>
                  <a:pt x="404" y="80"/>
                </a:lnTo>
                <a:lnTo>
                  <a:pt x="411" y="92"/>
                </a:lnTo>
                <a:lnTo>
                  <a:pt x="413" y="102"/>
                </a:lnTo>
                <a:lnTo>
                  <a:pt x="413" y="113"/>
                </a:lnTo>
                <a:lnTo>
                  <a:pt x="412" y="124"/>
                </a:lnTo>
                <a:lnTo>
                  <a:pt x="409" y="137"/>
                </a:lnTo>
                <a:lnTo>
                  <a:pt x="403" y="146"/>
                </a:lnTo>
                <a:lnTo>
                  <a:pt x="396" y="156"/>
                </a:lnTo>
                <a:lnTo>
                  <a:pt x="388" y="166"/>
                </a:lnTo>
                <a:lnTo>
                  <a:pt x="379" y="174"/>
                </a:lnTo>
                <a:lnTo>
                  <a:pt x="369" y="181"/>
                </a:lnTo>
                <a:lnTo>
                  <a:pt x="354" y="186"/>
                </a:lnTo>
                <a:lnTo>
                  <a:pt x="337" y="190"/>
                </a:lnTo>
                <a:lnTo>
                  <a:pt x="321" y="189"/>
                </a:lnTo>
                <a:lnTo>
                  <a:pt x="308" y="188"/>
                </a:lnTo>
                <a:lnTo>
                  <a:pt x="294" y="183"/>
                </a:lnTo>
                <a:lnTo>
                  <a:pt x="282" y="177"/>
                </a:lnTo>
                <a:lnTo>
                  <a:pt x="269" y="170"/>
                </a:lnTo>
                <a:lnTo>
                  <a:pt x="261" y="161"/>
                </a:lnTo>
                <a:lnTo>
                  <a:pt x="254" y="152"/>
                </a:lnTo>
                <a:lnTo>
                  <a:pt x="248" y="141"/>
                </a:lnTo>
                <a:lnTo>
                  <a:pt x="245" y="131"/>
                </a:lnTo>
                <a:lnTo>
                  <a:pt x="242" y="120"/>
                </a:lnTo>
                <a:lnTo>
                  <a:pt x="243" y="110"/>
                </a:lnTo>
                <a:lnTo>
                  <a:pt x="246" y="96"/>
                </a:lnTo>
                <a:lnTo>
                  <a:pt x="251" y="84"/>
                </a:lnTo>
                <a:lnTo>
                  <a:pt x="261" y="69"/>
                </a:lnTo>
                <a:lnTo>
                  <a:pt x="273" y="55"/>
                </a:lnTo>
                <a:lnTo>
                  <a:pt x="286" y="42"/>
                </a:lnTo>
                <a:lnTo>
                  <a:pt x="302" y="31"/>
                </a:lnTo>
                <a:lnTo>
                  <a:pt x="320" y="22"/>
                </a:lnTo>
                <a:lnTo>
                  <a:pt x="342" y="13"/>
                </a:lnTo>
                <a:lnTo>
                  <a:pt x="364" y="10"/>
                </a:lnTo>
                <a:lnTo>
                  <a:pt x="385" y="9"/>
                </a:lnTo>
                <a:lnTo>
                  <a:pt x="406" y="13"/>
                </a:lnTo>
                <a:lnTo>
                  <a:pt x="425" y="19"/>
                </a:lnTo>
                <a:lnTo>
                  <a:pt x="441" y="26"/>
                </a:lnTo>
                <a:lnTo>
                  <a:pt x="457" y="37"/>
                </a:lnTo>
                <a:lnTo>
                  <a:pt x="471" y="48"/>
                </a:lnTo>
                <a:lnTo>
                  <a:pt x="482" y="60"/>
                </a:lnTo>
                <a:lnTo>
                  <a:pt x="491" y="72"/>
                </a:lnTo>
                <a:lnTo>
                  <a:pt x="496" y="84"/>
                </a:lnTo>
                <a:lnTo>
                  <a:pt x="499" y="95"/>
                </a:lnTo>
                <a:lnTo>
                  <a:pt x="498" y="104"/>
                </a:lnTo>
                <a:lnTo>
                  <a:pt x="495" y="116"/>
                </a:lnTo>
                <a:lnTo>
                  <a:pt x="491" y="127"/>
                </a:lnTo>
                <a:lnTo>
                  <a:pt x="484" y="137"/>
                </a:lnTo>
                <a:lnTo>
                  <a:pt x="478" y="147"/>
                </a:lnTo>
                <a:lnTo>
                  <a:pt x="468" y="158"/>
                </a:lnTo>
                <a:lnTo>
                  <a:pt x="457" y="165"/>
                </a:lnTo>
                <a:lnTo>
                  <a:pt x="447" y="173"/>
                </a:lnTo>
                <a:lnTo>
                  <a:pt x="433" y="178"/>
                </a:lnTo>
                <a:lnTo>
                  <a:pt x="420" y="180"/>
                </a:lnTo>
                <a:lnTo>
                  <a:pt x="407" y="180"/>
                </a:lnTo>
                <a:lnTo>
                  <a:pt x="394" y="180"/>
                </a:lnTo>
                <a:lnTo>
                  <a:pt x="381" y="175"/>
                </a:lnTo>
                <a:lnTo>
                  <a:pt x="369" y="170"/>
                </a:lnTo>
                <a:lnTo>
                  <a:pt x="360" y="164"/>
                </a:lnTo>
                <a:lnTo>
                  <a:pt x="349" y="155"/>
                </a:lnTo>
                <a:lnTo>
                  <a:pt x="341" y="147"/>
                </a:lnTo>
                <a:lnTo>
                  <a:pt x="334" y="136"/>
                </a:lnTo>
                <a:lnTo>
                  <a:pt x="330" y="124"/>
                </a:lnTo>
                <a:lnTo>
                  <a:pt x="328" y="113"/>
                </a:lnTo>
                <a:lnTo>
                  <a:pt x="328" y="99"/>
                </a:lnTo>
                <a:lnTo>
                  <a:pt x="332" y="85"/>
                </a:lnTo>
                <a:lnTo>
                  <a:pt x="338" y="70"/>
                </a:lnTo>
                <a:lnTo>
                  <a:pt x="349" y="56"/>
                </a:lnTo>
                <a:lnTo>
                  <a:pt x="359" y="44"/>
                </a:lnTo>
                <a:lnTo>
                  <a:pt x="374" y="30"/>
                </a:lnTo>
                <a:lnTo>
                  <a:pt x="390" y="20"/>
                </a:lnTo>
                <a:lnTo>
                  <a:pt x="407" y="11"/>
                </a:lnTo>
                <a:lnTo>
                  <a:pt x="426" y="5"/>
                </a:lnTo>
                <a:lnTo>
                  <a:pt x="446" y="0"/>
                </a:lnTo>
                <a:lnTo>
                  <a:pt x="465" y="0"/>
                </a:lnTo>
                <a:lnTo>
                  <a:pt x="483" y="3"/>
                </a:lnTo>
                <a:lnTo>
                  <a:pt x="502" y="9"/>
                </a:lnTo>
                <a:lnTo>
                  <a:pt x="520" y="15"/>
                </a:lnTo>
                <a:lnTo>
                  <a:pt x="536" y="25"/>
                </a:lnTo>
                <a:lnTo>
                  <a:pt x="549" y="35"/>
                </a:lnTo>
                <a:lnTo>
                  <a:pt x="560" y="48"/>
                </a:lnTo>
                <a:lnTo>
                  <a:pt x="569" y="60"/>
                </a:lnTo>
                <a:lnTo>
                  <a:pt x="576" y="74"/>
                </a:lnTo>
                <a:lnTo>
                  <a:pt x="579" y="87"/>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08" name="Oval 72"/>
          <p:cNvSpPr>
            <a:spLocks noChangeArrowheads="1"/>
          </p:cNvSpPr>
          <p:nvPr/>
        </p:nvSpPr>
        <p:spPr bwMode="auto">
          <a:xfrm>
            <a:off x="1984375" y="4340225"/>
            <a:ext cx="107950" cy="115888"/>
          </a:xfrm>
          <a:prstGeom prst="ellipse">
            <a:avLst/>
          </a:prstGeom>
          <a:solidFill>
            <a:srgbClr val="FF0000"/>
          </a:solidFill>
          <a:ln w="12700">
            <a:solidFill>
              <a:srgbClr val="33CC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a:solidFill>
                <a:prstClr val="black"/>
              </a:solidFill>
            </a:endParaRPr>
          </a:p>
        </p:txBody>
      </p:sp>
      <p:sp>
        <p:nvSpPr>
          <p:cNvPr id="65609" name="Freeform 73"/>
          <p:cNvSpPr>
            <a:spLocks/>
          </p:cNvSpPr>
          <p:nvPr/>
        </p:nvSpPr>
        <p:spPr bwMode="auto">
          <a:xfrm>
            <a:off x="614363" y="3540125"/>
            <a:ext cx="269875" cy="715963"/>
          </a:xfrm>
          <a:custGeom>
            <a:avLst/>
            <a:gdLst>
              <a:gd name="T0" fmla="*/ 112907 w 196"/>
              <a:gd name="T1" fmla="*/ 7427 h 482"/>
              <a:gd name="T2" fmla="*/ 55077 w 196"/>
              <a:gd name="T3" fmla="*/ 41591 h 482"/>
              <a:gd name="T4" fmla="*/ 11015 w 196"/>
              <a:gd name="T5" fmla="*/ 102493 h 482"/>
              <a:gd name="T6" fmla="*/ 4131 w 196"/>
              <a:gd name="T7" fmla="*/ 181219 h 482"/>
              <a:gd name="T8" fmla="*/ 38554 w 196"/>
              <a:gd name="T9" fmla="*/ 249547 h 482"/>
              <a:gd name="T10" fmla="*/ 93630 w 196"/>
              <a:gd name="T11" fmla="*/ 294109 h 482"/>
              <a:gd name="T12" fmla="*/ 148707 w 196"/>
              <a:gd name="T13" fmla="*/ 310449 h 482"/>
              <a:gd name="T14" fmla="*/ 199652 w 196"/>
              <a:gd name="T15" fmla="*/ 301536 h 482"/>
              <a:gd name="T16" fmla="*/ 240960 w 196"/>
              <a:gd name="T17" fmla="*/ 271828 h 482"/>
              <a:gd name="T18" fmla="*/ 267121 w 196"/>
              <a:gd name="T19" fmla="*/ 227266 h 482"/>
              <a:gd name="T20" fmla="*/ 260237 w 196"/>
              <a:gd name="T21" fmla="*/ 170821 h 482"/>
              <a:gd name="T22" fmla="*/ 228568 w 196"/>
              <a:gd name="T23" fmla="*/ 126259 h 482"/>
              <a:gd name="T24" fmla="*/ 181753 w 196"/>
              <a:gd name="T25" fmla="*/ 103978 h 482"/>
              <a:gd name="T26" fmla="*/ 132184 w 196"/>
              <a:gd name="T27" fmla="*/ 102493 h 482"/>
              <a:gd name="T28" fmla="*/ 72976 w 196"/>
              <a:gd name="T29" fmla="*/ 126259 h 482"/>
              <a:gd name="T30" fmla="*/ 22031 w 196"/>
              <a:gd name="T31" fmla="*/ 179733 h 482"/>
              <a:gd name="T32" fmla="*/ 1377 w 196"/>
              <a:gd name="T33" fmla="*/ 254003 h 482"/>
              <a:gd name="T34" fmla="*/ 22031 w 196"/>
              <a:gd name="T35" fmla="*/ 328273 h 482"/>
              <a:gd name="T36" fmla="*/ 74353 w 196"/>
              <a:gd name="T37" fmla="*/ 381748 h 482"/>
              <a:gd name="T38" fmla="*/ 132184 w 196"/>
              <a:gd name="T39" fmla="*/ 408485 h 482"/>
              <a:gd name="T40" fmla="*/ 183129 w 196"/>
              <a:gd name="T41" fmla="*/ 405514 h 482"/>
              <a:gd name="T42" fmla="*/ 228568 w 196"/>
              <a:gd name="T43" fmla="*/ 383233 h 482"/>
              <a:gd name="T44" fmla="*/ 260237 w 196"/>
              <a:gd name="T45" fmla="*/ 344613 h 482"/>
              <a:gd name="T46" fmla="*/ 267121 w 196"/>
              <a:gd name="T47" fmla="*/ 285197 h 482"/>
              <a:gd name="T48" fmla="*/ 240960 w 196"/>
              <a:gd name="T49" fmla="*/ 240635 h 482"/>
              <a:gd name="T50" fmla="*/ 196899 w 196"/>
              <a:gd name="T51" fmla="*/ 210927 h 482"/>
              <a:gd name="T52" fmla="*/ 150084 w 196"/>
              <a:gd name="T53" fmla="*/ 199044 h 482"/>
              <a:gd name="T54" fmla="*/ 92253 w 196"/>
              <a:gd name="T55" fmla="*/ 215383 h 482"/>
              <a:gd name="T56" fmla="*/ 37177 w 196"/>
              <a:gd name="T57" fmla="*/ 258460 h 482"/>
              <a:gd name="T58" fmla="*/ 2754 w 196"/>
              <a:gd name="T59" fmla="*/ 326788 h 482"/>
              <a:gd name="T60" fmla="*/ 11015 w 196"/>
              <a:gd name="T61" fmla="*/ 405514 h 482"/>
              <a:gd name="T62" fmla="*/ 55077 w 196"/>
              <a:gd name="T63" fmla="*/ 466416 h 482"/>
              <a:gd name="T64" fmla="*/ 112907 w 196"/>
              <a:gd name="T65" fmla="*/ 500580 h 482"/>
              <a:gd name="T66" fmla="*/ 165230 w 196"/>
              <a:gd name="T67" fmla="*/ 508007 h 482"/>
              <a:gd name="T68" fmla="*/ 213422 w 196"/>
              <a:gd name="T69" fmla="*/ 491668 h 482"/>
              <a:gd name="T70" fmla="*/ 251975 w 196"/>
              <a:gd name="T71" fmla="*/ 457503 h 482"/>
              <a:gd name="T72" fmla="*/ 268498 w 196"/>
              <a:gd name="T73" fmla="*/ 405514 h 482"/>
              <a:gd name="T74" fmla="*/ 251975 w 196"/>
              <a:gd name="T75" fmla="*/ 353525 h 482"/>
              <a:gd name="T76" fmla="*/ 213422 w 196"/>
              <a:gd name="T77" fmla="*/ 317876 h 482"/>
              <a:gd name="T78" fmla="*/ 165230 w 196"/>
              <a:gd name="T79" fmla="*/ 301536 h 482"/>
              <a:gd name="T80" fmla="*/ 112907 w 196"/>
              <a:gd name="T81" fmla="*/ 305992 h 482"/>
              <a:gd name="T82" fmla="*/ 55077 w 196"/>
              <a:gd name="T83" fmla="*/ 344613 h 482"/>
              <a:gd name="T84" fmla="*/ 11015 w 196"/>
              <a:gd name="T85" fmla="*/ 405514 h 482"/>
              <a:gd name="T86" fmla="*/ 2754 w 196"/>
              <a:gd name="T87" fmla="*/ 487211 h 482"/>
              <a:gd name="T88" fmla="*/ 38554 w 196"/>
              <a:gd name="T89" fmla="*/ 554054 h 482"/>
              <a:gd name="T90" fmla="*/ 95007 w 196"/>
              <a:gd name="T91" fmla="*/ 598616 h 482"/>
              <a:gd name="T92" fmla="*/ 150084 w 196"/>
              <a:gd name="T93" fmla="*/ 614956 h 482"/>
              <a:gd name="T94" fmla="*/ 196899 w 196"/>
              <a:gd name="T95" fmla="*/ 601587 h 482"/>
              <a:gd name="T96" fmla="*/ 240960 w 196"/>
              <a:gd name="T97" fmla="*/ 568908 h 482"/>
              <a:gd name="T98" fmla="*/ 265744 w 196"/>
              <a:gd name="T99" fmla="*/ 524346 h 482"/>
              <a:gd name="T100" fmla="*/ 261614 w 196"/>
              <a:gd name="T101" fmla="*/ 476814 h 482"/>
              <a:gd name="T102" fmla="*/ 232698 w 196"/>
              <a:gd name="T103" fmla="*/ 435222 h 482"/>
              <a:gd name="T104" fmla="*/ 185883 w 196"/>
              <a:gd name="T105" fmla="*/ 408485 h 482"/>
              <a:gd name="T106" fmla="*/ 129430 w 196"/>
              <a:gd name="T107" fmla="*/ 405514 h 482"/>
              <a:gd name="T108" fmla="*/ 68846 w 196"/>
              <a:gd name="T109" fmla="*/ 435222 h 482"/>
              <a:gd name="T110" fmla="*/ 20654 w 196"/>
              <a:gd name="T111" fmla="*/ 491668 h 482"/>
              <a:gd name="T112" fmla="*/ 0 w 196"/>
              <a:gd name="T113" fmla="*/ 562967 h 482"/>
              <a:gd name="T114" fmla="*/ 20654 w 196"/>
              <a:gd name="T115" fmla="*/ 629810 h 482"/>
              <a:gd name="T116" fmla="*/ 68846 w 196"/>
              <a:gd name="T117" fmla="*/ 683284 h 482"/>
              <a:gd name="T118" fmla="*/ 130807 w 196"/>
              <a:gd name="T119" fmla="*/ 711507 h 4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2">
                <a:moveTo>
                  <a:pt x="109" y="0"/>
                </a:moveTo>
                <a:lnTo>
                  <a:pt x="96" y="2"/>
                </a:lnTo>
                <a:lnTo>
                  <a:pt x="82" y="5"/>
                </a:lnTo>
                <a:lnTo>
                  <a:pt x="68" y="11"/>
                </a:lnTo>
                <a:lnTo>
                  <a:pt x="53" y="18"/>
                </a:lnTo>
                <a:lnTo>
                  <a:pt x="40" y="28"/>
                </a:lnTo>
                <a:lnTo>
                  <a:pt x="27" y="40"/>
                </a:lnTo>
                <a:lnTo>
                  <a:pt x="16" y="54"/>
                </a:lnTo>
                <a:lnTo>
                  <a:pt x="8" y="69"/>
                </a:lnTo>
                <a:lnTo>
                  <a:pt x="2" y="85"/>
                </a:lnTo>
                <a:lnTo>
                  <a:pt x="1" y="104"/>
                </a:lnTo>
                <a:lnTo>
                  <a:pt x="3" y="122"/>
                </a:lnTo>
                <a:lnTo>
                  <a:pt x="8" y="139"/>
                </a:lnTo>
                <a:lnTo>
                  <a:pt x="16" y="154"/>
                </a:lnTo>
                <a:lnTo>
                  <a:pt x="28" y="168"/>
                </a:lnTo>
                <a:lnTo>
                  <a:pt x="40" y="180"/>
                </a:lnTo>
                <a:lnTo>
                  <a:pt x="54" y="189"/>
                </a:lnTo>
                <a:lnTo>
                  <a:pt x="68" y="198"/>
                </a:lnTo>
                <a:lnTo>
                  <a:pt x="82" y="203"/>
                </a:lnTo>
                <a:lnTo>
                  <a:pt x="96" y="208"/>
                </a:lnTo>
                <a:lnTo>
                  <a:pt x="108" y="209"/>
                </a:lnTo>
                <a:lnTo>
                  <a:pt x="120" y="208"/>
                </a:lnTo>
                <a:lnTo>
                  <a:pt x="133" y="206"/>
                </a:lnTo>
                <a:lnTo>
                  <a:pt x="145" y="203"/>
                </a:lnTo>
                <a:lnTo>
                  <a:pt x="155" y="197"/>
                </a:lnTo>
                <a:lnTo>
                  <a:pt x="166" y="191"/>
                </a:lnTo>
                <a:lnTo>
                  <a:pt x="175" y="183"/>
                </a:lnTo>
                <a:lnTo>
                  <a:pt x="183" y="174"/>
                </a:lnTo>
                <a:lnTo>
                  <a:pt x="189" y="165"/>
                </a:lnTo>
                <a:lnTo>
                  <a:pt x="194" y="153"/>
                </a:lnTo>
                <a:lnTo>
                  <a:pt x="195" y="139"/>
                </a:lnTo>
                <a:lnTo>
                  <a:pt x="194" y="125"/>
                </a:lnTo>
                <a:lnTo>
                  <a:pt x="189" y="115"/>
                </a:lnTo>
                <a:lnTo>
                  <a:pt x="183" y="104"/>
                </a:lnTo>
                <a:lnTo>
                  <a:pt x="175" y="95"/>
                </a:lnTo>
                <a:lnTo>
                  <a:pt x="166" y="85"/>
                </a:lnTo>
                <a:lnTo>
                  <a:pt x="155" y="79"/>
                </a:lnTo>
                <a:lnTo>
                  <a:pt x="143" y="75"/>
                </a:lnTo>
                <a:lnTo>
                  <a:pt x="132" y="70"/>
                </a:lnTo>
                <a:lnTo>
                  <a:pt x="120" y="69"/>
                </a:lnTo>
                <a:lnTo>
                  <a:pt x="109" y="67"/>
                </a:lnTo>
                <a:lnTo>
                  <a:pt x="96" y="69"/>
                </a:lnTo>
                <a:lnTo>
                  <a:pt x="82" y="72"/>
                </a:lnTo>
                <a:lnTo>
                  <a:pt x="68" y="78"/>
                </a:lnTo>
                <a:lnTo>
                  <a:pt x="53" y="85"/>
                </a:lnTo>
                <a:lnTo>
                  <a:pt x="40" y="95"/>
                </a:lnTo>
                <a:lnTo>
                  <a:pt x="27" y="107"/>
                </a:lnTo>
                <a:lnTo>
                  <a:pt x="16" y="121"/>
                </a:lnTo>
                <a:lnTo>
                  <a:pt x="8" y="136"/>
                </a:lnTo>
                <a:lnTo>
                  <a:pt x="2" y="153"/>
                </a:lnTo>
                <a:lnTo>
                  <a:pt x="1" y="171"/>
                </a:lnTo>
                <a:lnTo>
                  <a:pt x="3" y="189"/>
                </a:lnTo>
                <a:lnTo>
                  <a:pt x="8" y="206"/>
                </a:lnTo>
                <a:lnTo>
                  <a:pt x="16" y="221"/>
                </a:lnTo>
                <a:lnTo>
                  <a:pt x="28" y="235"/>
                </a:lnTo>
                <a:lnTo>
                  <a:pt x="40" y="247"/>
                </a:lnTo>
                <a:lnTo>
                  <a:pt x="54" y="257"/>
                </a:lnTo>
                <a:lnTo>
                  <a:pt x="68" y="266"/>
                </a:lnTo>
                <a:lnTo>
                  <a:pt x="82" y="270"/>
                </a:lnTo>
                <a:lnTo>
                  <a:pt x="96" y="275"/>
                </a:lnTo>
                <a:lnTo>
                  <a:pt x="108" y="276"/>
                </a:lnTo>
                <a:lnTo>
                  <a:pt x="120" y="275"/>
                </a:lnTo>
                <a:lnTo>
                  <a:pt x="133" y="273"/>
                </a:lnTo>
                <a:lnTo>
                  <a:pt x="145" y="270"/>
                </a:lnTo>
                <a:lnTo>
                  <a:pt x="155" y="264"/>
                </a:lnTo>
                <a:lnTo>
                  <a:pt x="166" y="258"/>
                </a:lnTo>
                <a:lnTo>
                  <a:pt x="175" y="250"/>
                </a:lnTo>
                <a:lnTo>
                  <a:pt x="183" y="241"/>
                </a:lnTo>
                <a:lnTo>
                  <a:pt x="189" y="232"/>
                </a:lnTo>
                <a:lnTo>
                  <a:pt x="194" y="220"/>
                </a:lnTo>
                <a:lnTo>
                  <a:pt x="195" y="206"/>
                </a:lnTo>
                <a:lnTo>
                  <a:pt x="194" y="192"/>
                </a:lnTo>
                <a:lnTo>
                  <a:pt x="189" y="182"/>
                </a:lnTo>
                <a:lnTo>
                  <a:pt x="183" y="171"/>
                </a:lnTo>
                <a:lnTo>
                  <a:pt x="175" y="162"/>
                </a:lnTo>
                <a:lnTo>
                  <a:pt x="166" y="153"/>
                </a:lnTo>
                <a:lnTo>
                  <a:pt x="155" y="147"/>
                </a:lnTo>
                <a:lnTo>
                  <a:pt x="143" y="142"/>
                </a:lnTo>
                <a:lnTo>
                  <a:pt x="132" y="137"/>
                </a:lnTo>
                <a:lnTo>
                  <a:pt x="120" y="136"/>
                </a:lnTo>
                <a:lnTo>
                  <a:pt x="109" y="134"/>
                </a:lnTo>
                <a:lnTo>
                  <a:pt x="96" y="136"/>
                </a:lnTo>
                <a:lnTo>
                  <a:pt x="82" y="139"/>
                </a:lnTo>
                <a:lnTo>
                  <a:pt x="67" y="145"/>
                </a:lnTo>
                <a:lnTo>
                  <a:pt x="53" y="153"/>
                </a:lnTo>
                <a:lnTo>
                  <a:pt x="39" y="162"/>
                </a:lnTo>
                <a:lnTo>
                  <a:pt x="27" y="174"/>
                </a:lnTo>
                <a:lnTo>
                  <a:pt x="16" y="188"/>
                </a:lnTo>
                <a:lnTo>
                  <a:pt x="8" y="203"/>
                </a:lnTo>
                <a:lnTo>
                  <a:pt x="2" y="220"/>
                </a:lnTo>
                <a:lnTo>
                  <a:pt x="1" y="238"/>
                </a:lnTo>
                <a:lnTo>
                  <a:pt x="2" y="257"/>
                </a:lnTo>
                <a:lnTo>
                  <a:pt x="8" y="273"/>
                </a:lnTo>
                <a:lnTo>
                  <a:pt x="16" y="289"/>
                </a:lnTo>
                <a:lnTo>
                  <a:pt x="27" y="302"/>
                </a:lnTo>
                <a:lnTo>
                  <a:pt x="40" y="314"/>
                </a:lnTo>
                <a:lnTo>
                  <a:pt x="54" y="324"/>
                </a:lnTo>
                <a:lnTo>
                  <a:pt x="68" y="333"/>
                </a:lnTo>
                <a:lnTo>
                  <a:pt x="82" y="337"/>
                </a:lnTo>
                <a:lnTo>
                  <a:pt x="96" y="342"/>
                </a:lnTo>
                <a:lnTo>
                  <a:pt x="108" y="344"/>
                </a:lnTo>
                <a:lnTo>
                  <a:pt x="120" y="342"/>
                </a:lnTo>
                <a:lnTo>
                  <a:pt x="132" y="340"/>
                </a:lnTo>
                <a:lnTo>
                  <a:pt x="145" y="337"/>
                </a:lnTo>
                <a:lnTo>
                  <a:pt x="155" y="331"/>
                </a:lnTo>
                <a:lnTo>
                  <a:pt x="166" y="325"/>
                </a:lnTo>
                <a:lnTo>
                  <a:pt x="175" y="317"/>
                </a:lnTo>
                <a:lnTo>
                  <a:pt x="183" y="308"/>
                </a:lnTo>
                <a:lnTo>
                  <a:pt x="189" y="299"/>
                </a:lnTo>
                <a:lnTo>
                  <a:pt x="193" y="287"/>
                </a:lnTo>
                <a:lnTo>
                  <a:pt x="195" y="273"/>
                </a:lnTo>
                <a:lnTo>
                  <a:pt x="193" y="260"/>
                </a:lnTo>
                <a:lnTo>
                  <a:pt x="189" y="249"/>
                </a:lnTo>
                <a:lnTo>
                  <a:pt x="183" y="238"/>
                </a:lnTo>
                <a:lnTo>
                  <a:pt x="175" y="229"/>
                </a:lnTo>
                <a:lnTo>
                  <a:pt x="166" y="220"/>
                </a:lnTo>
                <a:lnTo>
                  <a:pt x="155" y="214"/>
                </a:lnTo>
                <a:lnTo>
                  <a:pt x="143" y="209"/>
                </a:lnTo>
                <a:lnTo>
                  <a:pt x="132" y="205"/>
                </a:lnTo>
                <a:lnTo>
                  <a:pt x="120" y="203"/>
                </a:lnTo>
                <a:lnTo>
                  <a:pt x="108" y="201"/>
                </a:lnTo>
                <a:lnTo>
                  <a:pt x="96" y="203"/>
                </a:lnTo>
                <a:lnTo>
                  <a:pt x="82" y="206"/>
                </a:lnTo>
                <a:lnTo>
                  <a:pt x="68" y="212"/>
                </a:lnTo>
                <a:lnTo>
                  <a:pt x="54" y="221"/>
                </a:lnTo>
                <a:lnTo>
                  <a:pt x="40" y="232"/>
                </a:lnTo>
                <a:lnTo>
                  <a:pt x="28" y="244"/>
                </a:lnTo>
                <a:lnTo>
                  <a:pt x="16" y="258"/>
                </a:lnTo>
                <a:lnTo>
                  <a:pt x="8" y="273"/>
                </a:lnTo>
                <a:lnTo>
                  <a:pt x="2" y="292"/>
                </a:lnTo>
                <a:lnTo>
                  <a:pt x="1" y="310"/>
                </a:lnTo>
                <a:lnTo>
                  <a:pt x="2" y="328"/>
                </a:lnTo>
                <a:lnTo>
                  <a:pt x="8" y="345"/>
                </a:lnTo>
                <a:lnTo>
                  <a:pt x="18" y="360"/>
                </a:lnTo>
                <a:lnTo>
                  <a:pt x="28" y="373"/>
                </a:lnTo>
                <a:lnTo>
                  <a:pt x="41" y="385"/>
                </a:lnTo>
                <a:lnTo>
                  <a:pt x="55" y="396"/>
                </a:lnTo>
                <a:lnTo>
                  <a:pt x="69" y="403"/>
                </a:lnTo>
                <a:lnTo>
                  <a:pt x="84" y="409"/>
                </a:lnTo>
                <a:lnTo>
                  <a:pt x="98" y="412"/>
                </a:lnTo>
                <a:lnTo>
                  <a:pt x="109" y="414"/>
                </a:lnTo>
                <a:lnTo>
                  <a:pt x="120" y="412"/>
                </a:lnTo>
                <a:lnTo>
                  <a:pt x="132" y="409"/>
                </a:lnTo>
                <a:lnTo>
                  <a:pt x="143" y="405"/>
                </a:lnTo>
                <a:lnTo>
                  <a:pt x="154" y="399"/>
                </a:lnTo>
                <a:lnTo>
                  <a:pt x="164" y="393"/>
                </a:lnTo>
                <a:lnTo>
                  <a:pt x="175" y="383"/>
                </a:lnTo>
                <a:lnTo>
                  <a:pt x="182" y="374"/>
                </a:lnTo>
                <a:lnTo>
                  <a:pt x="189" y="365"/>
                </a:lnTo>
                <a:lnTo>
                  <a:pt x="193" y="353"/>
                </a:lnTo>
                <a:lnTo>
                  <a:pt x="194" y="342"/>
                </a:lnTo>
                <a:lnTo>
                  <a:pt x="193" y="331"/>
                </a:lnTo>
                <a:lnTo>
                  <a:pt x="190" y="321"/>
                </a:lnTo>
                <a:lnTo>
                  <a:pt x="184" y="310"/>
                </a:lnTo>
                <a:lnTo>
                  <a:pt x="177" y="301"/>
                </a:lnTo>
                <a:lnTo>
                  <a:pt x="169" y="293"/>
                </a:lnTo>
                <a:lnTo>
                  <a:pt x="159" y="286"/>
                </a:lnTo>
                <a:lnTo>
                  <a:pt x="148" y="280"/>
                </a:lnTo>
                <a:lnTo>
                  <a:pt x="135" y="275"/>
                </a:lnTo>
                <a:lnTo>
                  <a:pt x="122" y="273"/>
                </a:lnTo>
                <a:lnTo>
                  <a:pt x="109" y="272"/>
                </a:lnTo>
                <a:lnTo>
                  <a:pt x="94" y="273"/>
                </a:lnTo>
                <a:lnTo>
                  <a:pt x="80" y="278"/>
                </a:lnTo>
                <a:lnTo>
                  <a:pt x="64" y="284"/>
                </a:lnTo>
                <a:lnTo>
                  <a:pt x="50" y="293"/>
                </a:lnTo>
                <a:lnTo>
                  <a:pt x="38" y="304"/>
                </a:lnTo>
                <a:lnTo>
                  <a:pt x="25" y="317"/>
                </a:lnTo>
                <a:lnTo>
                  <a:pt x="15" y="331"/>
                </a:lnTo>
                <a:lnTo>
                  <a:pt x="7" y="347"/>
                </a:lnTo>
                <a:lnTo>
                  <a:pt x="2" y="362"/>
                </a:lnTo>
                <a:lnTo>
                  <a:pt x="0" y="379"/>
                </a:lnTo>
                <a:lnTo>
                  <a:pt x="2" y="394"/>
                </a:lnTo>
                <a:lnTo>
                  <a:pt x="7" y="409"/>
                </a:lnTo>
                <a:lnTo>
                  <a:pt x="15" y="424"/>
                </a:lnTo>
                <a:lnTo>
                  <a:pt x="25" y="438"/>
                </a:lnTo>
                <a:lnTo>
                  <a:pt x="38" y="450"/>
                </a:lnTo>
                <a:lnTo>
                  <a:pt x="50" y="460"/>
                </a:lnTo>
                <a:lnTo>
                  <a:pt x="66" y="469"/>
                </a:lnTo>
                <a:lnTo>
                  <a:pt x="80" y="475"/>
                </a:lnTo>
                <a:lnTo>
                  <a:pt x="95" y="479"/>
                </a:lnTo>
                <a:lnTo>
                  <a:pt x="110" y="481"/>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10" name="Freeform 74"/>
          <p:cNvSpPr>
            <a:spLocks/>
          </p:cNvSpPr>
          <p:nvPr/>
        </p:nvSpPr>
        <p:spPr bwMode="auto">
          <a:xfrm>
            <a:off x="4075113" y="3540125"/>
            <a:ext cx="269875" cy="714375"/>
          </a:xfrm>
          <a:custGeom>
            <a:avLst/>
            <a:gdLst>
              <a:gd name="T0" fmla="*/ 155591 w 196"/>
              <a:gd name="T1" fmla="*/ 705464 h 481"/>
              <a:gd name="T2" fmla="*/ 213422 w 196"/>
              <a:gd name="T3" fmla="*/ 671305 h 481"/>
              <a:gd name="T4" fmla="*/ 257483 w 196"/>
              <a:gd name="T5" fmla="*/ 611897 h 481"/>
              <a:gd name="T6" fmla="*/ 264367 w 196"/>
              <a:gd name="T7" fmla="*/ 531697 h 481"/>
              <a:gd name="T8" fmla="*/ 229945 w 196"/>
              <a:gd name="T9" fmla="*/ 463378 h 481"/>
              <a:gd name="T10" fmla="*/ 174868 w 196"/>
              <a:gd name="T11" fmla="*/ 418823 h 481"/>
              <a:gd name="T12" fmla="*/ 119791 w 196"/>
              <a:gd name="T13" fmla="*/ 402486 h 481"/>
              <a:gd name="T14" fmla="*/ 68846 w 196"/>
              <a:gd name="T15" fmla="*/ 411397 h 481"/>
              <a:gd name="T16" fmla="*/ 27538 w 196"/>
              <a:gd name="T17" fmla="*/ 441101 h 481"/>
              <a:gd name="T18" fmla="*/ 1377 w 196"/>
              <a:gd name="T19" fmla="*/ 487141 h 481"/>
              <a:gd name="T20" fmla="*/ 8261 w 196"/>
              <a:gd name="T21" fmla="*/ 543578 h 481"/>
              <a:gd name="T22" fmla="*/ 39930 w 196"/>
              <a:gd name="T23" fmla="*/ 586649 h 481"/>
              <a:gd name="T24" fmla="*/ 86746 w 196"/>
              <a:gd name="T25" fmla="*/ 608927 h 481"/>
              <a:gd name="T26" fmla="*/ 136314 w 196"/>
              <a:gd name="T27" fmla="*/ 611897 h 481"/>
              <a:gd name="T28" fmla="*/ 195522 w 196"/>
              <a:gd name="T29" fmla="*/ 586649 h 481"/>
              <a:gd name="T30" fmla="*/ 246467 w 196"/>
              <a:gd name="T31" fmla="*/ 534667 h 481"/>
              <a:gd name="T32" fmla="*/ 267121 w 196"/>
              <a:gd name="T33" fmla="*/ 458923 h 481"/>
              <a:gd name="T34" fmla="*/ 246467 w 196"/>
              <a:gd name="T35" fmla="*/ 384663 h 481"/>
              <a:gd name="T36" fmla="*/ 194145 w 196"/>
              <a:gd name="T37" fmla="*/ 332682 h 481"/>
              <a:gd name="T38" fmla="*/ 136314 w 196"/>
              <a:gd name="T39" fmla="*/ 305949 h 481"/>
              <a:gd name="T40" fmla="*/ 85369 w 196"/>
              <a:gd name="T41" fmla="*/ 307434 h 481"/>
              <a:gd name="T42" fmla="*/ 39930 w 196"/>
              <a:gd name="T43" fmla="*/ 329712 h 481"/>
              <a:gd name="T44" fmla="*/ 8261 w 196"/>
              <a:gd name="T45" fmla="*/ 368326 h 481"/>
              <a:gd name="T46" fmla="*/ 1377 w 196"/>
              <a:gd name="T47" fmla="*/ 427734 h 481"/>
              <a:gd name="T48" fmla="*/ 27538 w 196"/>
              <a:gd name="T49" fmla="*/ 472290 h 481"/>
              <a:gd name="T50" fmla="*/ 71599 w 196"/>
              <a:gd name="T51" fmla="*/ 501993 h 481"/>
              <a:gd name="T52" fmla="*/ 118415 w 196"/>
              <a:gd name="T53" fmla="*/ 513875 h 481"/>
              <a:gd name="T54" fmla="*/ 176245 w 196"/>
              <a:gd name="T55" fmla="*/ 497538 h 481"/>
              <a:gd name="T56" fmla="*/ 231321 w 196"/>
              <a:gd name="T57" fmla="*/ 454467 h 481"/>
              <a:gd name="T58" fmla="*/ 265744 w 196"/>
              <a:gd name="T59" fmla="*/ 387634 h 481"/>
              <a:gd name="T60" fmla="*/ 257483 w 196"/>
              <a:gd name="T61" fmla="*/ 307434 h 481"/>
              <a:gd name="T62" fmla="*/ 213422 w 196"/>
              <a:gd name="T63" fmla="*/ 246541 h 481"/>
              <a:gd name="T64" fmla="*/ 155591 w 196"/>
              <a:gd name="T65" fmla="*/ 212382 h 481"/>
              <a:gd name="T66" fmla="*/ 103268 w 196"/>
              <a:gd name="T67" fmla="*/ 206441 h 481"/>
              <a:gd name="T68" fmla="*/ 55077 w 196"/>
              <a:gd name="T69" fmla="*/ 221293 h 481"/>
              <a:gd name="T70" fmla="*/ 16523 w 196"/>
              <a:gd name="T71" fmla="*/ 255452 h 481"/>
              <a:gd name="T72" fmla="*/ 0 w 196"/>
              <a:gd name="T73" fmla="*/ 307434 h 481"/>
              <a:gd name="T74" fmla="*/ 16523 w 196"/>
              <a:gd name="T75" fmla="*/ 359415 h 481"/>
              <a:gd name="T76" fmla="*/ 55077 w 196"/>
              <a:gd name="T77" fmla="*/ 396545 h 481"/>
              <a:gd name="T78" fmla="*/ 103268 w 196"/>
              <a:gd name="T79" fmla="*/ 411397 h 481"/>
              <a:gd name="T80" fmla="*/ 155591 w 196"/>
              <a:gd name="T81" fmla="*/ 406941 h 481"/>
              <a:gd name="T82" fmla="*/ 213422 w 196"/>
              <a:gd name="T83" fmla="*/ 368326 h 481"/>
              <a:gd name="T84" fmla="*/ 257483 w 196"/>
              <a:gd name="T85" fmla="*/ 307434 h 481"/>
              <a:gd name="T86" fmla="*/ 265744 w 196"/>
              <a:gd name="T87" fmla="*/ 225748 h 481"/>
              <a:gd name="T88" fmla="*/ 229945 w 196"/>
              <a:gd name="T89" fmla="*/ 160400 h 481"/>
              <a:gd name="T90" fmla="*/ 173491 w 196"/>
              <a:gd name="T91" fmla="*/ 115845 h 481"/>
              <a:gd name="T92" fmla="*/ 118415 w 196"/>
              <a:gd name="T93" fmla="*/ 99508 h 481"/>
              <a:gd name="T94" fmla="*/ 71599 w 196"/>
              <a:gd name="T95" fmla="*/ 112874 h 481"/>
              <a:gd name="T96" fmla="*/ 27538 w 196"/>
              <a:gd name="T97" fmla="*/ 144063 h 481"/>
              <a:gd name="T98" fmla="*/ 2754 w 196"/>
              <a:gd name="T99" fmla="*/ 190104 h 481"/>
              <a:gd name="T100" fmla="*/ 6885 w 196"/>
              <a:gd name="T101" fmla="*/ 237630 h 481"/>
              <a:gd name="T102" fmla="*/ 35800 w 196"/>
              <a:gd name="T103" fmla="*/ 277730 h 481"/>
              <a:gd name="T104" fmla="*/ 82615 w 196"/>
              <a:gd name="T105" fmla="*/ 305949 h 481"/>
              <a:gd name="T106" fmla="*/ 139068 w 196"/>
              <a:gd name="T107" fmla="*/ 307434 h 481"/>
              <a:gd name="T108" fmla="*/ 199652 w 196"/>
              <a:gd name="T109" fmla="*/ 277730 h 481"/>
              <a:gd name="T110" fmla="*/ 247844 w 196"/>
              <a:gd name="T111" fmla="*/ 221293 h 481"/>
              <a:gd name="T112" fmla="*/ 268498 w 196"/>
              <a:gd name="T113" fmla="*/ 151489 h 481"/>
              <a:gd name="T114" fmla="*/ 247844 w 196"/>
              <a:gd name="T115" fmla="*/ 84656 h 481"/>
              <a:gd name="T116" fmla="*/ 199652 w 196"/>
              <a:gd name="T117" fmla="*/ 31189 h 481"/>
              <a:gd name="T118" fmla="*/ 137691 w 196"/>
              <a:gd name="T119" fmla="*/ 2970 h 4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6" h="481">
                <a:moveTo>
                  <a:pt x="86" y="480"/>
                </a:moveTo>
                <a:lnTo>
                  <a:pt x="99" y="478"/>
                </a:lnTo>
                <a:lnTo>
                  <a:pt x="113" y="475"/>
                </a:lnTo>
                <a:lnTo>
                  <a:pt x="127" y="469"/>
                </a:lnTo>
                <a:lnTo>
                  <a:pt x="142" y="462"/>
                </a:lnTo>
                <a:lnTo>
                  <a:pt x="155" y="452"/>
                </a:lnTo>
                <a:lnTo>
                  <a:pt x="168" y="440"/>
                </a:lnTo>
                <a:lnTo>
                  <a:pt x="179" y="426"/>
                </a:lnTo>
                <a:lnTo>
                  <a:pt x="187" y="412"/>
                </a:lnTo>
                <a:lnTo>
                  <a:pt x="193" y="395"/>
                </a:lnTo>
                <a:lnTo>
                  <a:pt x="194" y="376"/>
                </a:lnTo>
                <a:lnTo>
                  <a:pt x="192" y="358"/>
                </a:lnTo>
                <a:lnTo>
                  <a:pt x="187" y="341"/>
                </a:lnTo>
                <a:lnTo>
                  <a:pt x="179" y="326"/>
                </a:lnTo>
                <a:lnTo>
                  <a:pt x="167" y="312"/>
                </a:lnTo>
                <a:lnTo>
                  <a:pt x="155" y="300"/>
                </a:lnTo>
                <a:lnTo>
                  <a:pt x="141" y="291"/>
                </a:lnTo>
                <a:lnTo>
                  <a:pt x="127" y="282"/>
                </a:lnTo>
                <a:lnTo>
                  <a:pt x="113" y="277"/>
                </a:lnTo>
                <a:lnTo>
                  <a:pt x="99" y="273"/>
                </a:lnTo>
                <a:lnTo>
                  <a:pt x="87" y="271"/>
                </a:lnTo>
                <a:lnTo>
                  <a:pt x="75" y="273"/>
                </a:lnTo>
                <a:lnTo>
                  <a:pt x="62" y="274"/>
                </a:lnTo>
                <a:lnTo>
                  <a:pt x="50" y="277"/>
                </a:lnTo>
                <a:lnTo>
                  <a:pt x="40" y="284"/>
                </a:lnTo>
                <a:lnTo>
                  <a:pt x="29" y="290"/>
                </a:lnTo>
                <a:lnTo>
                  <a:pt x="20" y="297"/>
                </a:lnTo>
                <a:lnTo>
                  <a:pt x="12" y="306"/>
                </a:lnTo>
                <a:lnTo>
                  <a:pt x="6" y="315"/>
                </a:lnTo>
                <a:lnTo>
                  <a:pt x="1" y="328"/>
                </a:lnTo>
                <a:lnTo>
                  <a:pt x="0" y="341"/>
                </a:lnTo>
                <a:lnTo>
                  <a:pt x="1" y="355"/>
                </a:lnTo>
                <a:lnTo>
                  <a:pt x="6" y="366"/>
                </a:lnTo>
                <a:lnTo>
                  <a:pt x="12" y="376"/>
                </a:lnTo>
                <a:lnTo>
                  <a:pt x="20" y="386"/>
                </a:lnTo>
                <a:lnTo>
                  <a:pt x="29" y="395"/>
                </a:lnTo>
                <a:lnTo>
                  <a:pt x="40" y="401"/>
                </a:lnTo>
                <a:lnTo>
                  <a:pt x="52" y="405"/>
                </a:lnTo>
                <a:lnTo>
                  <a:pt x="63" y="410"/>
                </a:lnTo>
                <a:lnTo>
                  <a:pt x="75" y="412"/>
                </a:lnTo>
                <a:lnTo>
                  <a:pt x="86" y="413"/>
                </a:lnTo>
                <a:lnTo>
                  <a:pt x="99" y="412"/>
                </a:lnTo>
                <a:lnTo>
                  <a:pt x="113" y="409"/>
                </a:lnTo>
                <a:lnTo>
                  <a:pt x="127" y="402"/>
                </a:lnTo>
                <a:lnTo>
                  <a:pt x="142" y="395"/>
                </a:lnTo>
                <a:lnTo>
                  <a:pt x="155" y="386"/>
                </a:lnTo>
                <a:lnTo>
                  <a:pt x="168" y="373"/>
                </a:lnTo>
                <a:lnTo>
                  <a:pt x="179" y="360"/>
                </a:lnTo>
                <a:lnTo>
                  <a:pt x="187" y="344"/>
                </a:lnTo>
                <a:lnTo>
                  <a:pt x="193" y="328"/>
                </a:lnTo>
                <a:lnTo>
                  <a:pt x="194" y="309"/>
                </a:lnTo>
                <a:lnTo>
                  <a:pt x="192" y="291"/>
                </a:lnTo>
                <a:lnTo>
                  <a:pt x="187" y="274"/>
                </a:lnTo>
                <a:lnTo>
                  <a:pt x="179" y="259"/>
                </a:lnTo>
                <a:lnTo>
                  <a:pt x="167" y="245"/>
                </a:lnTo>
                <a:lnTo>
                  <a:pt x="155" y="233"/>
                </a:lnTo>
                <a:lnTo>
                  <a:pt x="141" y="224"/>
                </a:lnTo>
                <a:lnTo>
                  <a:pt x="127" y="215"/>
                </a:lnTo>
                <a:lnTo>
                  <a:pt x="113" y="210"/>
                </a:lnTo>
                <a:lnTo>
                  <a:pt x="99" y="206"/>
                </a:lnTo>
                <a:lnTo>
                  <a:pt x="87" y="204"/>
                </a:lnTo>
                <a:lnTo>
                  <a:pt x="75" y="206"/>
                </a:lnTo>
                <a:lnTo>
                  <a:pt x="62" y="207"/>
                </a:lnTo>
                <a:lnTo>
                  <a:pt x="50" y="210"/>
                </a:lnTo>
                <a:lnTo>
                  <a:pt x="40" y="216"/>
                </a:lnTo>
                <a:lnTo>
                  <a:pt x="29" y="222"/>
                </a:lnTo>
                <a:lnTo>
                  <a:pt x="20" y="230"/>
                </a:lnTo>
                <a:lnTo>
                  <a:pt x="12" y="239"/>
                </a:lnTo>
                <a:lnTo>
                  <a:pt x="6" y="248"/>
                </a:lnTo>
                <a:lnTo>
                  <a:pt x="1" y="261"/>
                </a:lnTo>
                <a:lnTo>
                  <a:pt x="0" y="274"/>
                </a:lnTo>
                <a:lnTo>
                  <a:pt x="1" y="288"/>
                </a:lnTo>
                <a:lnTo>
                  <a:pt x="6" y="299"/>
                </a:lnTo>
                <a:lnTo>
                  <a:pt x="12" y="309"/>
                </a:lnTo>
                <a:lnTo>
                  <a:pt x="20" y="318"/>
                </a:lnTo>
                <a:lnTo>
                  <a:pt x="29" y="328"/>
                </a:lnTo>
                <a:lnTo>
                  <a:pt x="40" y="334"/>
                </a:lnTo>
                <a:lnTo>
                  <a:pt x="52" y="338"/>
                </a:lnTo>
                <a:lnTo>
                  <a:pt x="63" y="343"/>
                </a:lnTo>
                <a:lnTo>
                  <a:pt x="75" y="344"/>
                </a:lnTo>
                <a:lnTo>
                  <a:pt x="86" y="346"/>
                </a:lnTo>
                <a:lnTo>
                  <a:pt x="99" y="344"/>
                </a:lnTo>
                <a:lnTo>
                  <a:pt x="113" y="341"/>
                </a:lnTo>
                <a:lnTo>
                  <a:pt x="128" y="335"/>
                </a:lnTo>
                <a:lnTo>
                  <a:pt x="142" y="328"/>
                </a:lnTo>
                <a:lnTo>
                  <a:pt x="156" y="318"/>
                </a:lnTo>
                <a:lnTo>
                  <a:pt x="168" y="306"/>
                </a:lnTo>
                <a:lnTo>
                  <a:pt x="179" y="293"/>
                </a:lnTo>
                <a:lnTo>
                  <a:pt x="187" y="277"/>
                </a:lnTo>
                <a:lnTo>
                  <a:pt x="193" y="261"/>
                </a:lnTo>
                <a:lnTo>
                  <a:pt x="194" y="242"/>
                </a:lnTo>
                <a:lnTo>
                  <a:pt x="193" y="224"/>
                </a:lnTo>
                <a:lnTo>
                  <a:pt x="187" y="207"/>
                </a:lnTo>
                <a:lnTo>
                  <a:pt x="179" y="192"/>
                </a:lnTo>
                <a:lnTo>
                  <a:pt x="168" y="178"/>
                </a:lnTo>
                <a:lnTo>
                  <a:pt x="155" y="166"/>
                </a:lnTo>
                <a:lnTo>
                  <a:pt x="141" y="157"/>
                </a:lnTo>
                <a:lnTo>
                  <a:pt x="127" y="148"/>
                </a:lnTo>
                <a:lnTo>
                  <a:pt x="113" y="143"/>
                </a:lnTo>
                <a:lnTo>
                  <a:pt x="99" y="139"/>
                </a:lnTo>
                <a:lnTo>
                  <a:pt x="87" y="137"/>
                </a:lnTo>
                <a:lnTo>
                  <a:pt x="75" y="139"/>
                </a:lnTo>
                <a:lnTo>
                  <a:pt x="63" y="140"/>
                </a:lnTo>
                <a:lnTo>
                  <a:pt x="50" y="143"/>
                </a:lnTo>
                <a:lnTo>
                  <a:pt x="40" y="149"/>
                </a:lnTo>
                <a:lnTo>
                  <a:pt x="29" y="156"/>
                </a:lnTo>
                <a:lnTo>
                  <a:pt x="20" y="163"/>
                </a:lnTo>
                <a:lnTo>
                  <a:pt x="12" y="172"/>
                </a:lnTo>
                <a:lnTo>
                  <a:pt x="6" y="181"/>
                </a:lnTo>
                <a:lnTo>
                  <a:pt x="2" y="193"/>
                </a:lnTo>
                <a:lnTo>
                  <a:pt x="0" y="207"/>
                </a:lnTo>
                <a:lnTo>
                  <a:pt x="2" y="221"/>
                </a:lnTo>
                <a:lnTo>
                  <a:pt x="6" y="232"/>
                </a:lnTo>
                <a:lnTo>
                  <a:pt x="12" y="242"/>
                </a:lnTo>
                <a:lnTo>
                  <a:pt x="20" y="251"/>
                </a:lnTo>
                <a:lnTo>
                  <a:pt x="29" y="261"/>
                </a:lnTo>
                <a:lnTo>
                  <a:pt x="40" y="267"/>
                </a:lnTo>
                <a:lnTo>
                  <a:pt x="52" y="271"/>
                </a:lnTo>
                <a:lnTo>
                  <a:pt x="63" y="276"/>
                </a:lnTo>
                <a:lnTo>
                  <a:pt x="75" y="277"/>
                </a:lnTo>
                <a:lnTo>
                  <a:pt x="87" y="279"/>
                </a:lnTo>
                <a:lnTo>
                  <a:pt x="99" y="277"/>
                </a:lnTo>
                <a:lnTo>
                  <a:pt x="113" y="274"/>
                </a:lnTo>
                <a:lnTo>
                  <a:pt x="127" y="268"/>
                </a:lnTo>
                <a:lnTo>
                  <a:pt x="141" y="259"/>
                </a:lnTo>
                <a:lnTo>
                  <a:pt x="155" y="248"/>
                </a:lnTo>
                <a:lnTo>
                  <a:pt x="167" y="236"/>
                </a:lnTo>
                <a:lnTo>
                  <a:pt x="179" y="222"/>
                </a:lnTo>
                <a:lnTo>
                  <a:pt x="187" y="207"/>
                </a:lnTo>
                <a:lnTo>
                  <a:pt x="193" y="189"/>
                </a:lnTo>
                <a:lnTo>
                  <a:pt x="194" y="171"/>
                </a:lnTo>
                <a:lnTo>
                  <a:pt x="193" y="152"/>
                </a:lnTo>
                <a:lnTo>
                  <a:pt x="187" y="136"/>
                </a:lnTo>
                <a:lnTo>
                  <a:pt x="177" y="120"/>
                </a:lnTo>
                <a:lnTo>
                  <a:pt x="167" y="108"/>
                </a:lnTo>
                <a:lnTo>
                  <a:pt x="154" y="96"/>
                </a:lnTo>
                <a:lnTo>
                  <a:pt x="140" y="85"/>
                </a:lnTo>
                <a:lnTo>
                  <a:pt x="126" y="78"/>
                </a:lnTo>
                <a:lnTo>
                  <a:pt x="111" y="71"/>
                </a:lnTo>
                <a:lnTo>
                  <a:pt x="97" y="68"/>
                </a:lnTo>
                <a:lnTo>
                  <a:pt x="86" y="67"/>
                </a:lnTo>
                <a:lnTo>
                  <a:pt x="75" y="68"/>
                </a:lnTo>
                <a:lnTo>
                  <a:pt x="63" y="71"/>
                </a:lnTo>
                <a:lnTo>
                  <a:pt x="52" y="76"/>
                </a:lnTo>
                <a:lnTo>
                  <a:pt x="41" y="82"/>
                </a:lnTo>
                <a:lnTo>
                  <a:pt x="31" y="88"/>
                </a:lnTo>
                <a:lnTo>
                  <a:pt x="20" y="97"/>
                </a:lnTo>
                <a:lnTo>
                  <a:pt x="13" y="107"/>
                </a:lnTo>
                <a:lnTo>
                  <a:pt x="6" y="116"/>
                </a:lnTo>
                <a:lnTo>
                  <a:pt x="2" y="128"/>
                </a:lnTo>
                <a:lnTo>
                  <a:pt x="1" y="139"/>
                </a:lnTo>
                <a:lnTo>
                  <a:pt x="2" y="149"/>
                </a:lnTo>
                <a:lnTo>
                  <a:pt x="5" y="160"/>
                </a:lnTo>
                <a:lnTo>
                  <a:pt x="11" y="171"/>
                </a:lnTo>
                <a:lnTo>
                  <a:pt x="18" y="180"/>
                </a:lnTo>
                <a:lnTo>
                  <a:pt x="26" y="187"/>
                </a:lnTo>
                <a:lnTo>
                  <a:pt x="36" y="195"/>
                </a:lnTo>
                <a:lnTo>
                  <a:pt x="47" y="201"/>
                </a:lnTo>
                <a:lnTo>
                  <a:pt x="60" y="206"/>
                </a:lnTo>
                <a:lnTo>
                  <a:pt x="73" y="207"/>
                </a:lnTo>
                <a:lnTo>
                  <a:pt x="86" y="209"/>
                </a:lnTo>
                <a:lnTo>
                  <a:pt x="101" y="207"/>
                </a:lnTo>
                <a:lnTo>
                  <a:pt x="115" y="203"/>
                </a:lnTo>
                <a:lnTo>
                  <a:pt x="131" y="196"/>
                </a:lnTo>
                <a:lnTo>
                  <a:pt x="145" y="187"/>
                </a:lnTo>
                <a:lnTo>
                  <a:pt x="157" y="177"/>
                </a:lnTo>
                <a:lnTo>
                  <a:pt x="170" y="163"/>
                </a:lnTo>
                <a:lnTo>
                  <a:pt x="180" y="149"/>
                </a:lnTo>
                <a:lnTo>
                  <a:pt x="188" y="134"/>
                </a:lnTo>
                <a:lnTo>
                  <a:pt x="193" y="119"/>
                </a:lnTo>
                <a:lnTo>
                  <a:pt x="195" y="102"/>
                </a:lnTo>
                <a:lnTo>
                  <a:pt x="193" y="87"/>
                </a:lnTo>
                <a:lnTo>
                  <a:pt x="188" y="71"/>
                </a:lnTo>
                <a:lnTo>
                  <a:pt x="180" y="57"/>
                </a:lnTo>
                <a:lnTo>
                  <a:pt x="170" y="43"/>
                </a:lnTo>
                <a:lnTo>
                  <a:pt x="157" y="31"/>
                </a:lnTo>
                <a:lnTo>
                  <a:pt x="145" y="21"/>
                </a:lnTo>
                <a:lnTo>
                  <a:pt x="129" y="12"/>
                </a:lnTo>
                <a:lnTo>
                  <a:pt x="115" y="6"/>
                </a:lnTo>
                <a:lnTo>
                  <a:pt x="100" y="2"/>
                </a:lnTo>
                <a:lnTo>
                  <a:pt x="85" y="0"/>
                </a:lnTo>
              </a:path>
            </a:pathLst>
          </a:custGeom>
          <a:noFill/>
          <a:ln w="25400" cap="rnd" cmpd="sng">
            <a:solidFill>
              <a:srgbClr val="33CC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65611" name="Text Box 75"/>
          <p:cNvSpPr txBox="1">
            <a:spLocks noChangeArrowheads="1"/>
          </p:cNvSpPr>
          <p:nvPr/>
        </p:nvSpPr>
        <p:spPr bwMode="auto">
          <a:xfrm>
            <a:off x="2051050" y="3343275"/>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srgbClr val="FF66CC"/>
                </a:solidFill>
              </a:rPr>
              <a:t>+</a:t>
            </a:r>
            <a:endParaRPr lang="en-US" altLang="en-US" sz="1800" b="1">
              <a:solidFill>
                <a:srgbClr val="FF66CC"/>
              </a:solidFill>
            </a:endParaRPr>
          </a:p>
        </p:txBody>
      </p:sp>
      <p:sp>
        <p:nvSpPr>
          <p:cNvPr id="65612" name="Text Box 76"/>
          <p:cNvSpPr txBox="1">
            <a:spLocks noChangeArrowheads="1"/>
          </p:cNvSpPr>
          <p:nvPr/>
        </p:nvSpPr>
        <p:spPr bwMode="auto">
          <a:xfrm>
            <a:off x="2600325" y="3343275"/>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srgbClr val="FF66CC"/>
                </a:solidFill>
              </a:rPr>
              <a:t>+</a:t>
            </a:r>
            <a:endParaRPr lang="en-US" altLang="en-US" sz="1800" b="1">
              <a:solidFill>
                <a:srgbClr val="FF66CC"/>
              </a:solidFill>
            </a:endParaRPr>
          </a:p>
        </p:txBody>
      </p:sp>
      <p:sp>
        <p:nvSpPr>
          <p:cNvPr id="65613" name="Text Box 77"/>
          <p:cNvSpPr txBox="1">
            <a:spLocks noChangeArrowheads="1"/>
          </p:cNvSpPr>
          <p:nvPr/>
        </p:nvSpPr>
        <p:spPr bwMode="auto">
          <a:xfrm>
            <a:off x="2051050" y="3929063"/>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srgbClr val="FF66CC"/>
                </a:solidFill>
              </a:rPr>
              <a:t>+</a:t>
            </a:r>
            <a:endParaRPr lang="en-US" altLang="en-US" sz="1800" b="1">
              <a:solidFill>
                <a:srgbClr val="FF66CC"/>
              </a:solidFill>
            </a:endParaRPr>
          </a:p>
        </p:txBody>
      </p:sp>
      <p:sp>
        <p:nvSpPr>
          <p:cNvPr id="65614" name="Text Box 78"/>
          <p:cNvSpPr txBox="1">
            <a:spLocks noChangeArrowheads="1"/>
          </p:cNvSpPr>
          <p:nvPr/>
        </p:nvSpPr>
        <p:spPr bwMode="auto">
          <a:xfrm>
            <a:off x="2600325" y="3929063"/>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srgbClr val="FF66CC"/>
                </a:solidFill>
              </a:rPr>
              <a:t>+</a:t>
            </a:r>
            <a:endParaRPr lang="en-US" altLang="en-US" sz="1800" b="1">
              <a:solidFill>
                <a:srgbClr val="FF66CC"/>
              </a:solidFill>
            </a:endParaRPr>
          </a:p>
        </p:txBody>
      </p:sp>
      <p:sp>
        <p:nvSpPr>
          <p:cNvPr id="65615" name="Text Box 79"/>
          <p:cNvSpPr txBox="1">
            <a:spLocks noChangeArrowheads="1"/>
          </p:cNvSpPr>
          <p:nvPr/>
        </p:nvSpPr>
        <p:spPr bwMode="auto">
          <a:xfrm>
            <a:off x="2314575" y="3175000"/>
            <a:ext cx="4508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6000" b="1">
                <a:solidFill>
                  <a:srgbClr val="0000FF"/>
                </a:solidFill>
              </a:rPr>
              <a:t>•</a:t>
            </a:r>
            <a:endParaRPr lang="en-US" altLang="en-US" sz="1800" b="1" u="sng">
              <a:solidFill>
                <a:srgbClr val="000000"/>
              </a:solidFill>
            </a:endParaRPr>
          </a:p>
        </p:txBody>
      </p:sp>
      <p:sp>
        <p:nvSpPr>
          <p:cNvPr id="65616" name="Text Box 80"/>
          <p:cNvSpPr txBox="1">
            <a:spLocks noChangeArrowheads="1"/>
          </p:cNvSpPr>
          <p:nvPr/>
        </p:nvSpPr>
        <p:spPr bwMode="auto">
          <a:xfrm>
            <a:off x="2125663" y="3678238"/>
            <a:ext cx="42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prstClr val="black"/>
                </a:solidFill>
              </a:rPr>
              <a:t>e</a:t>
            </a:r>
            <a:r>
              <a:rPr lang="en-US" altLang="en-US" sz="2400" b="1" baseline="30000">
                <a:solidFill>
                  <a:prstClr val="black"/>
                </a:solidFill>
              </a:rPr>
              <a:t>-</a:t>
            </a:r>
            <a:endParaRPr lang="en-US" altLang="en-US" sz="1800" b="1">
              <a:solidFill>
                <a:prstClr val="black"/>
              </a:solidFill>
            </a:endParaRPr>
          </a:p>
        </p:txBody>
      </p:sp>
      <p:sp>
        <p:nvSpPr>
          <p:cNvPr id="65617" name="Text Box 81"/>
          <p:cNvSpPr txBox="1">
            <a:spLocks noChangeArrowheads="1"/>
          </p:cNvSpPr>
          <p:nvPr/>
        </p:nvSpPr>
        <p:spPr bwMode="auto">
          <a:xfrm>
            <a:off x="1216025" y="4514850"/>
            <a:ext cx="4508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6000" b="1">
                <a:solidFill>
                  <a:srgbClr val="0000FF"/>
                </a:solidFill>
              </a:rPr>
              <a:t>•</a:t>
            </a:r>
            <a:endParaRPr lang="en-US" altLang="en-US" sz="1800" b="1" u="sng">
              <a:solidFill>
                <a:srgbClr val="000000"/>
              </a:solidFill>
            </a:endParaRPr>
          </a:p>
        </p:txBody>
      </p:sp>
      <p:sp>
        <p:nvSpPr>
          <p:cNvPr id="65618" name="Text Box 82"/>
          <p:cNvSpPr txBox="1">
            <a:spLocks noChangeArrowheads="1"/>
          </p:cNvSpPr>
          <p:nvPr/>
        </p:nvSpPr>
        <p:spPr bwMode="auto">
          <a:xfrm>
            <a:off x="1182688" y="463867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endParaRPr lang="en-US" altLang="en-US" sz="1800" b="1" u="sng">
              <a:solidFill>
                <a:srgbClr val="000000"/>
              </a:solidFill>
            </a:endParaRPr>
          </a:p>
        </p:txBody>
      </p:sp>
      <p:sp>
        <p:nvSpPr>
          <p:cNvPr id="65619" name="Line 83"/>
          <p:cNvSpPr>
            <a:spLocks noChangeShapeType="1"/>
          </p:cNvSpPr>
          <p:nvPr/>
        </p:nvSpPr>
        <p:spPr bwMode="auto">
          <a:xfrm flipV="1">
            <a:off x="1519238" y="4514850"/>
            <a:ext cx="379412" cy="419100"/>
          </a:xfrm>
          <a:prstGeom prst="line">
            <a:avLst/>
          </a:prstGeom>
          <a:noFill/>
          <a:ln w="38100">
            <a:solidFill>
              <a:srgbClr val="33CCCC"/>
            </a:solidFill>
            <a:round/>
            <a:headEnd type="none" w="sm" len="sm"/>
            <a:tailEnd type="triangl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65620" name="Text Box 84"/>
          <p:cNvSpPr txBox="1">
            <a:spLocks noChangeArrowheads="1"/>
          </p:cNvSpPr>
          <p:nvPr/>
        </p:nvSpPr>
        <p:spPr bwMode="auto">
          <a:xfrm>
            <a:off x="1141413" y="5100638"/>
            <a:ext cx="42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33CCCC"/>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prstClr val="black"/>
                </a:solidFill>
              </a:rPr>
              <a:t>e</a:t>
            </a:r>
            <a:r>
              <a:rPr lang="en-US" altLang="en-US" sz="2400" b="1" baseline="30000">
                <a:solidFill>
                  <a:prstClr val="black"/>
                </a:solidFill>
              </a:rPr>
              <a:t>-</a:t>
            </a:r>
            <a:endParaRPr lang="en-US" altLang="en-US" sz="1800" b="1">
              <a:solidFill>
                <a:prstClr val="black"/>
              </a:solidFill>
            </a:endParaRPr>
          </a:p>
        </p:txBody>
      </p:sp>
      <p:sp>
        <p:nvSpPr>
          <p:cNvPr id="65621" name="Text Box 85"/>
          <p:cNvSpPr txBox="1">
            <a:spLocks noChangeArrowheads="1"/>
          </p:cNvSpPr>
          <p:nvPr/>
        </p:nvSpPr>
        <p:spPr bwMode="auto">
          <a:xfrm>
            <a:off x="5283200" y="1905000"/>
            <a:ext cx="285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2400" b="1">
                <a:solidFill>
                  <a:prstClr val="black"/>
                </a:solidFill>
              </a:rPr>
              <a:t>Electrons Pair Off!</a:t>
            </a:r>
          </a:p>
        </p:txBody>
      </p:sp>
      <p:graphicFrame>
        <p:nvGraphicFramePr>
          <p:cNvPr id="65622" name="Object 86"/>
          <p:cNvGraphicFramePr>
            <a:graphicFrameLocks noChangeAspect="1"/>
          </p:cNvGraphicFramePr>
          <p:nvPr/>
        </p:nvGraphicFramePr>
        <p:xfrm>
          <a:off x="4665663" y="3344863"/>
          <a:ext cx="3792537" cy="593725"/>
        </p:xfrm>
        <a:graphic>
          <a:graphicData uri="http://schemas.openxmlformats.org/presentationml/2006/ole">
            <mc:AlternateContent xmlns:mc="http://schemas.openxmlformats.org/markup-compatibility/2006">
              <mc:Choice xmlns:v="urn:schemas-microsoft-com:vml" Requires="v">
                <p:oleObj spid="_x0000_s1026" name="Equation" r:id="rId4" imgW="1460500" imgH="228600" progId="Equation.3">
                  <p:embed/>
                </p:oleObj>
              </mc:Choice>
              <mc:Fallback>
                <p:oleObj name="Equation" r:id="rId4" imgW="146050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5663" y="3344863"/>
                        <a:ext cx="3792537" cy="5937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5623" name="Text Box 87"/>
          <p:cNvSpPr txBox="1">
            <a:spLocks noChangeArrowheads="1"/>
          </p:cNvSpPr>
          <p:nvPr/>
        </p:nvSpPr>
        <p:spPr bwMode="auto">
          <a:xfrm>
            <a:off x="4876800" y="2819400"/>
            <a:ext cx="170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altLang="en-US" sz="1800" b="1" u="sng">
                <a:solidFill>
                  <a:prstClr val="black"/>
                </a:solidFill>
              </a:rPr>
              <a:t>BCS Equation</a:t>
            </a:r>
            <a:endParaRPr lang="en-US" altLang="en-US" sz="1800" b="1">
              <a:solidFill>
                <a:prstClr val="black"/>
              </a:solidFill>
            </a:endParaRPr>
          </a:p>
        </p:txBody>
      </p:sp>
      <p:graphicFrame>
        <p:nvGraphicFramePr>
          <p:cNvPr id="65624" name="Object 88"/>
          <p:cNvGraphicFramePr>
            <a:graphicFrameLocks noChangeAspect="1"/>
          </p:cNvGraphicFramePr>
          <p:nvPr/>
        </p:nvGraphicFramePr>
        <p:xfrm>
          <a:off x="4648200" y="4038600"/>
          <a:ext cx="3810000" cy="1371600"/>
        </p:xfrm>
        <a:graphic>
          <a:graphicData uri="http://schemas.openxmlformats.org/presentationml/2006/ole">
            <mc:AlternateContent xmlns:mc="http://schemas.openxmlformats.org/markup-compatibility/2006">
              <mc:Choice xmlns:v="urn:schemas-microsoft-com:vml" Requires="v">
                <p:oleObj spid="_x0000_s1027" name="Equation" r:id="rId6" imgW="1511300" imgH="685800" progId="Equation.3">
                  <p:embed/>
                </p:oleObj>
              </mc:Choice>
              <mc:Fallback>
                <p:oleObj name="Equation" r:id="rId6" imgW="1511300" imgH="685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4038600"/>
                        <a:ext cx="3810000" cy="1371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1196042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5905500"/>
            <a:ext cx="5486400" cy="566738"/>
          </a:xfrm>
        </p:spPr>
        <p:txBody>
          <a:bodyPr>
            <a:normAutofit/>
          </a:bodyPr>
          <a:lstStyle/>
          <a:p>
            <a:pPr algn="ctr"/>
            <a:r>
              <a:rPr lang="en-US" sz="3111" dirty="0" smtClean="0">
                <a:latin typeface="Comic Sans MS"/>
                <a:cs typeface="Comic Sans MS"/>
              </a:rPr>
              <a:t>It takes two to Tango</a:t>
            </a:r>
            <a:endParaRPr lang="en-US" sz="3111" dirty="0">
              <a:latin typeface="Comic Sans MS"/>
              <a:cs typeface="Comic Sans MS"/>
            </a:endParaRPr>
          </a:p>
        </p:txBody>
      </p:sp>
      <p:pic>
        <p:nvPicPr>
          <p:cNvPr id="6" name="Picture Placeholder 5" descr="10.JPG"/>
          <p:cNvPicPr>
            <a:picLocks noGrp="1" noChangeAspect="1"/>
          </p:cNvPicPr>
          <p:nvPr>
            <p:ph type="pic" idx="1"/>
          </p:nvPr>
        </p:nvPicPr>
        <p:blipFill>
          <a:blip r:embed="rId3"/>
          <a:srcRect l="-50362" r="-50362"/>
          <a:stretch>
            <a:fillRect/>
          </a:stretch>
        </p:blipFill>
        <p:spPr>
          <a:xfrm>
            <a:off x="839787" y="346074"/>
            <a:ext cx="7412568" cy="5559426"/>
          </a:xfrm>
        </p:spPr>
      </p:pic>
    </p:spTree>
    <p:extLst>
      <p:ext uri="{BB962C8B-B14F-4D97-AF65-F5344CB8AC3E}">
        <p14:creationId xmlns:p14="http://schemas.microsoft.com/office/powerpoint/2010/main" val="18175302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792288" y="4800600"/>
            <a:ext cx="5486400" cy="566738"/>
          </a:xfrm>
        </p:spPr>
        <p:txBody>
          <a:bodyPr>
            <a:noAutofit/>
          </a:bodyPr>
          <a:lstStyle/>
          <a:p>
            <a:pPr algn="ctr"/>
            <a:r>
              <a:rPr lang="en-US" sz="3200" dirty="0" smtClean="0">
                <a:latin typeface="Comic Sans MS"/>
                <a:cs typeface="Comic Sans MS"/>
              </a:rPr>
              <a:t>conductor</a:t>
            </a:r>
            <a:endParaRPr lang="en-US" sz="3200" dirty="0">
              <a:latin typeface="Comic Sans MS"/>
              <a:cs typeface="Comic Sans MS"/>
            </a:endParaRPr>
          </a:p>
        </p:txBody>
      </p:sp>
      <p:pic>
        <p:nvPicPr>
          <p:cNvPr id="6" name="Picture Placeholder 4" descr="7699413-cartoon-conductor.jpg"/>
          <p:cNvPicPr>
            <a:picLocks noGrp="1" noChangeAspect="1"/>
          </p:cNvPicPr>
          <p:nvPr>
            <p:ph type="pic" idx="1"/>
          </p:nvPr>
        </p:nvPicPr>
        <p:blipFill>
          <a:blip r:embed="rId2"/>
          <a:srcRect l="-45579" r="-45579"/>
          <a:stretch>
            <a:fillRect/>
          </a:stretch>
        </p:blipFill>
        <p:spPr>
          <a:xfrm>
            <a:off x="1792288" y="612775"/>
            <a:ext cx="5486400" cy="4114800"/>
          </a:xfrm>
        </p:spPr>
      </p:pic>
    </p:spTree>
    <p:extLst>
      <p:ext uri="{BB962C8B-B14F-4D97-AF65-F5344CB8AC3E}">
        <p14:creationId xmlns:p14="http://schemas.microsoft.com/office/powerpoint/2010/main" val="42070648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Comic Sans MS"/>
                <a:cs typeface="Comic Sans MS"/>
              </a:rPr>
              <a:t>Semiconductor</a:t>
            </a:r>
            <a:endParaRPr lang="en-US" sz="3200" dirty="0">
              <a:latin typeface="Comic Sans MS"/>
              <a:cs typeface="Comic Sans MS"/>
            </a:endParaRPr>
          </a:p>
        </p:txBody>
      </p:sp>
      <p:pic>
        <p:nvPicPr>
          <p:cNvPr id="5" name="Picture Placeholder 4" descr="download.png"/>
          <p:cNvPicPr>
            <a:picLocks noGrp="1" noChangeAspect="1"/>
          </p:cNvPicPr>
          <p:nvPr>
            <p:ph type="pic" idx="1"/>
          </p:nvPr>
        </p:nvPicPr>
        <p:blipFill>
          <a:blip r:embed="rId2"/>
          <a:srcRect l="-24223" r="-24223"/>
          <a:stretch>
            <a:fillRect/>
          </a:stretch>
        </p:blipFill>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9126388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92288" y="5367338"/>
            <a:ext cx="5486400" cy="566738"/>
          </a:xfrm>
        </p:spPr>
        <p:txBody>
          <a:bodyPr>
            <a:noAutofit/>
          </a:bodyPr>
          <a:lstStyle/>
          <a:p>
            <a:pPr algn="ctr"/>
            <a:r>
              <a:rPr lang="en-US" sz="3200" dirty="0" smtClean="0">
                <a:latin typeface="Comic Sans MS"/>
              </a:rPr>
              <a:t>SUPERCONDUCTOR</a:t>
            </a:r>
            <a:endParaRPr lang="en-US" sz="3200" dirty="0">
              <a:latin typeface="Comic Sans MS"/>
            </a:endParaRPr>
          </a:p>
        </p:txBody>
      </p:sp>
      <p:pic>
        <p:nvPicPr>
          <p:cNvPr id="10" name="Picture Placeholder 9" descr="download.jpg"/>
          <p:cNvPicPr>
            <a:picLocks noGrp="1" noChangeAspect="1"/>
          </p:cNvPicPr>
          <p:nvPr>
            <p:ph type="pic" idx="1"/>
          </p:nvPr>
        </p:nvPicPr>
        <p:blipFill>
          <a:blip r:embed="rId2"/>
          <a:srcRect l="-14" r="-14"/>
          <a:stretch>
            <a:fillRect/>
          </a:stretch>
        </p:blipFill>
        <p:spPr>
          <a:xfrm>
            <a:off x="-468810" y="0"/>
            <a:ext cx="7353798" cy="5367338"/>
          </a:xfrm>
        </p:spPr>
      </p:pic>
    </p:spTree>
    <p:extLst>
      <p:ext uri="{BB962C8B-B14F-4D97-AF65-F5344CB8AC3E}">
        <p14:creationId xmlns:p14="http://schemas.microsoft.com/office/powerpoint/2010/main" val="965902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429000" y="152400"/>
            <a:ext cx="5562600" cy="1143000"/>
          </a:xfrm>
        </p:spPr>
        <p:txBody>
          <a:bodyPr>
            <a:normAutofit fontScale="90000"/>
          </a:bodyPr>
          <a:lstStyle/>
          <a:p>
            <a:r>
              <a:rPr lang="en-US" altLang="en-US" smtClean="0"/>
              <a:t>Important Numbers</a:t>
            </a:r>
            <a:br>
              <a:rPr lang="en-US" altLang="en-US" smtClean="0"/>
            </a:br>
            <a:r>
              <a:rPr lang="en-US" altLang="en-US" smtClean="0"/>
              <a:t>in Superconductivity</a:t>
            </a:r>
          </a:p>
        </p:txBody>
      </p:sp>
      <p:sp>
        <p:nvSpPr>
          <p:cNvPr id="16387" name="Text Box 3"/>
          <p:cNvSpPr txBox="1">
            <a:spLocks noChangeArrowheads="1"/>
          </p:cNvSpPr>
          <p:nvPr/>
        </p:nvSpPr>
        <p:spPr bwMode="auto">
          <a:xfrm>
            <a:off x="990600" y="1981200"/>
            <a:ext cx="6735763" cy="335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000">
                <a:solidFill>
                  <a:prstClr val="black"/>
                </a:solidFill>
                <a:latin typeface="Comic Sans MS" pitchFamily="66" charset="0"/>
              </a:rPr>
              <a:t>Transition Temperature, T</a:t>
            </a:r>
            <a:r>
              <a:rPr lang="en-US" altLang="en-US" sz="2000" baseline="-25000">
                <a:solidFill>
                  <a:prstClr val="black"/>
                </a:solidFill>
                <a:latin typeface="Comic Sans MS" pitchFamily="66" charset="0"/>
              </a:rPr>
              <a:t>C		</a:t>
            </a:r>
            <a:r>
              <a:rPr lang="en-US" altLang="en-US" sz="2000">
                <a:solidFill>
                  <a:prstClr val="black"/>
                </a:solidFill>
                <a:latin typeface="Comic Sans MS" pitchFamily="66" charset="0"/>
              </a:rPr>
              <a:t>Way below 300 K</a:t>
            </a:r>
          </a:p>
          <a:p>
            <a:endParaRPr lang="en-US" altLang="en-US" sz="2000">
              <a:solidFill>
                <a:prstClr val="black"/>
              </a:solidFill>
              <a:latin typeface="Comic Sans MS" pitchFamily="66" charset="0"/>
            </a:endParaRPr>
          </a:p>
          <a:p>
            <a:r>
              <a:rPr lang="en-US" altLang="en-US" sz="2000">
                <a:solidFill>
                  <a:prstClr val="black"/>
                </a:solidFill>
                <a:latin typeface="Comic Sans MS" pitchFamily="66" charset="0"/>
              </a:rPr>
              <a:t>Critical Current Density, J</a:t>
            </a:r>
            <a:r>
              <a:rPr lang="en-US" altLang="en-US" sz="2000" baseline="-25000">
                <a:solidFill>
                  <a:prstClr val="black"/>
                </a:solidFill>
                <a:latin typeface="Comic Sans MS" pitchFamily="66" charset="0"/>
              </a:rPr>
              <a:t>C</a:t>
            </a:r>
            <a:r>
              <a:rPr lang="en-US" altLang="en-US" sz="2000">
                <a:solidFill>
                  <a:prstClr val="black"/>
                </a:solidFill>
                <a:latin typeface="Comic Sans MS" pitchFamily="66" charset="0"/>
              </a:rPr>
              <a:t>		10</a:t>
            </a:r>
            <a:r>
              <a:rPr lang="en-US" altLang="en-US" sz="2000" baseline="30000">
                <a:solidFill>
                  <a:prstClr val="black"/>
                </a:solidFill>
                <a:latin typeface="Comic Sans MS" pitchFamily="66" charset="0"/>
              </a:rPr>
              <a:t>-2</a:t>
            </a:r>
            <a:r>
              <a:rPr lang="en-US" altLang="en-US" sz="2000">
                <a:solidFill>
                  <a:prstClr val="black"/>
                </a:solidFill>
                <a:latin typeface="Comic Sans MS" pitchFamily="66" charset="0"/>
              </a:rPr>
              <a:t> - 10</a:t>
            </a:r>
            <a:r>
              <a:rPr lang="en-US" altLang="en-US" sz="2000" baseline="30000">
                <a:solidFill>
                  <a:prstClr val="black"/>
                </a:solidFill>
                <a:latin typeface="Comic Sans MS" pitchFamily="66" charset="0"/>
              </a:rPr>
              <a:t>6</a:t>
            </a:r>
            <a:r>
              <a:rPr lang="en-US" altLang="en-US" sz="2000">
                <a:solidFill>
                  <a:prstClr val="black"/>
                </a:solidFill>
                <a:latin typeface="Comic Sans MS" pitchFamily="66" charset="0"/>
              </a:rPr>
              <a:t> A/cm</a:t>
            </a:r>
            <a:r>
              <a:rPr lang="en-US" altLang="en-US" sz="2000" baseline="30000">
                <a:solidFill>
                  <a:prstClr val="black"/>
                </a:solidFill>
                <a:latin typeface="Comic Sans MS" pitchFamily="66" charset="0"/>
              </a:rPr>
              <a:t>2</a:t>
            </a:r>
            <a:endParaRPr lang="en-US" altLang="en-US" sz="2000">
              <a:solidFill>
                <a:prstClr val="black"/>
              </a:solidFill>
              <a:latin typeface="Comic Sans MS" pitchFamily="66" charset="0"/>
            </a:endParaRPr>
          </a:p>
          <a:p>
            <a:endParaRPr lang="en-US" altLang="en-US" sz="2000">
              <a:solidFill>
                <a:prstClr val="black"/>
              </a:solidFill>
              <a:latin typeface="Comic Sans MS" pitchFamily="66" charset="0"/>
            </a:endParaRPr>
          </a:p>
          <a:p>
            <a:r>
              <a:rPr lang="en-US" altLang="en-US" sz="2000">
                <a:solidFill>
                  <a:prstClr val="black"/>
                </a:solidFill>
                <a:latin typeface="Comic Sans MS" pitchFamily="66" charset="0"/>
              </a:rPr>
              <a:t>Critical Magnetic Field, H</a:t>
            </a:r>
            <a:r>
              <a:rPr lang="en-US" altLang="en-US" sz="2000" baseline="-25000">
                <a:solidFill>
                  <a:prstClr val="black"/>
                </a:solidFill>
                <a:latin typeface="Comic Sans MS" pitchFamily="66" charset="0"/>
              </a:rPr>
              <a:t>C</a:t>
            </a:r>
            <a:r>
              <a:rPr lang="en-US" altLang="en-US" sz="2000">
                <a:solidFill>
                  <a:prstClr val="black"/>
                </a:solidFill>
                <a:latin typeface="Comic Sans MS" pitchFamily="66" charset="0"/>
              </a:rPr>
              <a:t>		10</a:t>
            </a:r>
            <a:r>
              <a:rPr lang="en-US" altLang="en-US" sz="2000" baseline="30000">
                <a:solidFill>
                  <a:prstClr val="black"/>
                </a:solidFill>
                <a:latin typeface="Comic Sans MS" pitchFamily="66" charset="0"/>
              </a:rPr>
              <a:t>-4</a:t>
            </a:r>
            <a:r>
              <a:rPr lang="en-US" altLang="en-US" sz="2000">
                <a:solidFill>
                  <a:prstClr val="black"/>
                </a:solidFill>
                <a:latin typeface="Comic Sans MS" pitchFamily="66" charset="0"/>
              </a:rPr>
              <a:t> - 10  T</a:t>
            </a:r>
          </a:p>
          <a:p>
            <a:endParaRPr lang="en-US" altLang="en-US" sz="2000">
              <a:solidFill>
                <a:prstClr val="black"/>
              </a:solidFill>
              <a:latin typeface="Comic Sans MS" pitchFamily="66" charset="0"/>
            </a:endParaRPr>
          </a:p>
          <a:p>
            <a:r>
              <a:rPr lang="en-US" altLang="en-US" sz="2000">
                <a:solidFill>
                  <a:prstClr val="black"/>
                </a:solidFill>
                <a:latin typeface="Comic Sans MS" pitchFamily="66" charset="0"/>
              </a:rPr>
              <a:t>London Penetration Depth, </a:t>
            </a:r>
            <a:r>
              <a:rPr lang="en-US" altLang="en-US" sz="2000">
                <a:solidFill>
                  <a:prstClr val="black"/>
                </a:solidFill>
                <a:latin typeface="Comic Sans MS" pitchFamily="66" charset="0"/>
                <a:sym typeface="MT Symbol" pitchFamily="82" charset="2"/>
              </a:rPr>
              <a:t>		10 - &gt;1000 Å</a:t>
            </a:r>
          </a:p>
          <a:p>
            <a:endParaRPr lang="en-US" altLang="en-US" sz="2000">
              <a:solidFill>
                <a:prstClr val="black"/>
              </a:solidFill>
              <a:latin typeface="Comic Sans MS" pitchFamily="66" charset="0"/>
              <a:sym typeface="MT Symbol" pitchFamily="82" charset="2"/>
            </a:endParaRPr>
          </a:p>
          <a:p>
            <a:r>
              <a:rPr lang="en-US" altLang="en-US" sz="2000">
                <a:solidFill>
                  <a:prstClr val="black"/>
                </a:solidFill>
                <a:latin typeface="Comic Sans MS" pitchFamily="66" charset="0"/>
                <a:sym typeface="MT Symbol" pitchFamily="82" charset="2"/>
              </a:rPr>
              <a:t>Pippard Coherence Length, </a:t>
            </a:r>
            <a:r>
              <a:rPr lang="en-US" altLang="en-US" sz="2000">
                <a:solidFill>
                  <a:prstClr val="black"/>
                </a:solidFill>
                <a:latin typeface="Comic Sans MS" pitchFamily="66" charset="0"/>
                <a:sym typeface="Symbol" pitchFamily="18" charset="2"/>
              </a:rPr>
              <a:t>		</a:t>
            </a:r>
            <a:r>
              <a:rPr lang="en-US" altLang="en-US" sz="2000">
                <a:solidFill>
                  <a:prstClr val="black"/>
                </a:solidFill>
                <a:latin typeface="Comic Sans MS" pitchFamily="66" charset="0"/>
                <a:sym typeface="MT Symbol" pitchFamily="82" charset="2"/>
              </a:rPr>
              <a:t>10 - &gt;1000 Å</a:t>
            </a:r>
          </a:p>
          <a:p>
            <a:endParaRPr lang="en-US" altLang="en-US" sz="2000">
              <a:solidFill>
                <a:prstClr val="black"/>
              </a:solidFill>
              <a:latin typeface="Comic Sans MS" pitchFamily="66" charset="0"/>
              <a:sym typeface="MT Symbol" pitchFamily="82" charset="2"/>
            </a:endParaRPr>
          </a:p>
          <a:p>
            <a:r>
              <a:rPr lang="en-US" altLang="en-US" sz="2000">
                <a:solidFill>
                  <a:prstClr val="black"/>
                </a:solidFill>
                <a:latin typeface="Comic Sans MS" pitchFamily="66" charset="0"/>
                <a:sym typeface="MT Symbol" pitchFamily="82" charset="2"/>
              </a:rPr>
              <a:t>G-L Parameter,  = /</a:t>
            </a:r>
            <a:r>
              <a:rPr lang="en-US" altLang="en-US" sz="2000">
                <a:solidFill>
                  <a:prstClr val="black"/>
                </a:solidFill>
                <a:latin typeface="Comic Sans MS" pitchFamily="66" charset="0"/>
                <a:sym typeface="Symbol" pitchFamily="18" charset="2"/>
              </a:rPr>
              <a:t>		0.01 - 100	</a:t>
            </a:r>
          </a:p>
        </p:txBody>
      </p:sp>
      <p:sp>
        <p:nvSpPr>
          <p:cNvPr id="16388" name="Text Box 4"/>
          <p:cNvSpPr txBox="1">
            <a:spLocks noChangeArrowheads="1"/>
          </p:cNvSpPr>
          <p:nvPr/>
        </p:nvSpPr>
        <p:spPr bwMode="auto">
          <a:xfrm>
            <a:off x="2819400" y="5730875"/>
            <a:ext cx="5716588"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2400">
                <a:solidFill>
                  <a:srgbClr val="FF0000"/>
                </a:solidFill>
                <a:latin typeface="Comic Sans MS" pitchFamily="66" charset="0"/>
              </a:rPr>
              <a:t>NB! All these numbers depend on each</a:t>
            </a:r>
          </a:p>
          <a:p>
            <a:r>
              <a:rPr lang="en-US" altLang="en-US" sz="2400">
                <a:solidFill>
                  <a:srgbClr val="FF0000"/>
                </a:solidFill>
                <a:latin typeface="Comic Sans MS" pitchFamily="66" charset="0"/>
              </a:rPr>
              <a:t>other.  </a:t>
            </a:r>
            <a:r>
              <a:rPr lang="en-US" altLang="en-US" sz="2400">
                <a:solidFill>
                  <a:prstClr val="black"/>
                </a:solidFill>
                <a:latin typeface="Comic Sans MS" pitchFamily="66" charset="0"/>
              </a:rPr>
              <a:t>E.g., H</a:t>
            </a:r>
            <a:r>
              <a:rPr lang="en-US" altLang="en-US" sz="2400" baseline="-25000">
                <a:solidFill>
                  <a:prstClr val="black"/>
                </a:solidFill>
                <a:latin typeface="Comic Sans MS" pitchFamily="66" charset="0"/>
              </a:rPr>
              <a:t>C</a:t>
            </a:r>
            <a:r>
              <a:rPr lang="en-US" altLang="en-US" sz="2400">
                <a:solidFill>
                  <a:prstClr val="black"/>
                </a:solidFill>
                <a:latin typeface="Comic Sans MS" pitchFamily="66" charset="0"/>
              </a:rPr>
              <a:t> ~ </a:t>
            </a:r>
            <a:r>
              <a:rPr lang="en-US" altLang="en-US" sz="2000">
                <a:solidFill>
                  <a:prstClr val="black"/>
                </a:solidFill>
                <a:latin typeface="Comic Sans MS" pitchFamily="66" charset="0"/>
                <a:sym typeface="MT Symbol" pitchFamily="82" charset="2"/>
              </a:rPr>
              <a:t> </a:t>
            </a:r>
            <a:r>
              <a:rPr lang="en-US" altLang="en-US" sz="2000">
                <a:solidFill>
                  <a:prstClr val="black"/>
                </a:solidFill>
                <a:latin typeface="Comic Sans MS" pitchFamily="66" charset="0"/>
                <a:sym typeface="Symbol" pitchFamily="18" charset="2"/>
              </a:rPr>
              <a:t></a:t>
            </a:r>
          </a:p>
        </p:txBody>
      </p:sp>
    </p:spTree>
    <p:extLst>
      <p:ext uri="{BB962C8B-B14F-4D97-AF65-F5344CB8AC3E}">
        <p14:creationId xmlns:p14="http://schemas.microsoft.com/office/powerpoint/2010/main" val="2013904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3733800" y="152400"/>
            <a:ext cx="4876800" cy="1143000"/>
          </a:xfrm>
          <a:noFill/>
        </p:spPr>
        <p:txBody>
          <a:bodyPr lIns="98529" tIns="49265" rIns="98529" bIns="49265">
            <a:normAutofit fontScale="90000"/>
          </a:bodyPr>
          <a:lstStyle/>
          <a:p>
            <a:r>
              <a:rPr lang="en-US" altLang="en-US" smtClean="0"/>
              <a:t>T</a:t>
            </a:r>
            <a:r>
              <a:rPr lang="en-US" altLang="en-US" baseline="-25000" smtClean="0"/>
              <a:t>C</a:t>
            </a:r>
            <a:r>
              <a:rPr lang="en-US" altLang="en-US" smtClean="0"/>
              <a:t> vs. Year:</a:t>
            </a:r>
            <a:br>
              <a:rPr lang="en-US" altLang="en-US" smtClean="0"/>
            </a:br>
            <a:r>
              <a:rPr lang="en-US" altLang="en-US" smtClean="0"/>
              <a:t>1911 - 1980</a:t>
            </a:r>
          </a:p>
        </p:txBody>
      </p:sp>
      <p:sp>
        <p:nvSpPr>
          <p:cNvPr id="17411" name="Rectangle 1091"/>
          <p:cNvSpPr>
            <a:spLocks noChangeArrowheads="1"/>
          </p:cNvSpPr>
          <p:nvPr/>
        </p:nvSpPr>
        <p:spPr bwMode="auto">
          <a:xfrm>
            <a:off x="3006725" y="5884863"/>
            <a:ext cx="4699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prstClr val="black"/>
                </a:solidFill>
                <a:latin typeface="Arial" pitchFamily="34" charset="0"/>
              </a:rPr>
              <a:t>Year</a:t>
            </a:r>
            <a:endParaRPr lang="en-US" altLang="en-US" sz="4400">
              <a:solidFill>
                <a:prstClr val="black"/>
              </a:solidFill>
            </a:endParaRPr>
          </a:p>
        </p:txBody>
      </p:sp>
      <p:sp>
        <p:nvSpPr>
          <p:cNvPr id="17412" name="Rectangle 1027"/>
          <p:cNvSpPr>
            <a:spLocks noChangeArrowheads="1"/>
          </p:cNvSpPr>
          <p:nvPr/>
        </p:nvSpPr>
        <p:spPr bwMode="auto">
          <a:xfrm>
            <a:off x="922338" y="1549400"/>
            <a:ext cx="4911725" cy="4049713"/>
          </a:xfrm>
          <a:prstGeom prst="rect">
            <a:avLst/>
          </a:prstGeom>
          <a:solidFill>
            <a:srgbClr val="E3E3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13" name="Rectangle 1028"/>
          <p:cNvSpPr>
            <a:spLocks noChangeArrowheads="1"/>
          </p:cNvSpPr>
          <p:nvPr/>
        </p:nvSpPr>
        <p:spPr bwMode="auto">
          <a:xfrm>
            <a:off x="922338" y="1549400"/>
            <a:ext cx="4911725" cy="4049713"/>
          </a:xfrm>
          <a:prstGeom prst="rect">
            <a:avLst/>
          </a:prstGeom>
          <a:noFill/>
          <a:ln w="238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14" name="Line 1029"/>
          <p:cNvSpPr>
            <a:spLocks noChangeShapeType="1"/>
          </p:cNvSpPr>
          <p:nvPr/>
        </p:nvSpPr>
        <p:spPr bwMode="auto">
          <a:xfrm>
            <a:off x="922338" y="1549400"/>
            <a:ext cx="1587" cy="404971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15" name="Line 1030"/>
          <p:cNvSpPr>
            <a:spLocks noChangeShapeType="1"/>
          </p:cNvSpPr>
          <p:nvPr/>
        </p:nvSpPr>
        <p:spPr bwMode="auto">
          <a:xfrm>
            <a:off x="887413" y="5599113"/>
            <a:ext cx="71437" cy="158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16" name="Line 1031"/>
          <p:cNvSpPr>
            <a:spLocks noChangeShapeType="1"/>
          </p:cNvSpPr>
          <p:nvPr/>
        </p:nvSpPr>
        <p:spPr bwMode="auto">
          <a:xfrm>
            <a:off x="887413" y="4787900"/>
            <a:ext cx="71437" cy="1588"/>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17" name="Line 1032"/>
          <p:cNvSpPr>
            <a:spLocks noChangeShapeType="1"/>
          </p:cNvSpPr>
          <p:nvPr/>
        </p:nvSpPr>
        <p:spPr bwMode="auto">
          <a:xfrm>
            <a:off x="887413" y="3979863"/>
            <a:ext cx="71437" cy="158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18" name="Line 1033"/>
          <p:cNvSpPr>
            <a:spLocks noChangeShapeType="1"/>
          </p:cNvSpPr>
          <p:nvPr/>
        </p:nvSpPr>
        <p:spPr bwMode="auto">
          <a:xfrm>
            <a:off x="887413" y="3168650"/>
            <a:ext cx="71437" cy="1588"/>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19" name="Line 1034"/>
          <p:cNvSpPr>
            <a:spLocks noChangeShapeType="1"/>
          </p:cNvSpPr>
          <p:nvPr/>
        </p:nvSpPr>
        <p:spPr bwMode="auto">
          <a:xfrm>
            <a:off x="887413" y="2360613"/>
            <a:ext cx="71437" cy="158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0" name="Line 1035"/>
          <p:cNvSpPr>
            <a:spLocks noChangeShapeType="1"/>
          </p:cNvSpPr>
          <p:nvPr/>
        </p:nvSpPr>
        <p:spPr bwMode="auto">
          <a:xfrm>
            <a:off x="887413" y="1549400"/>
            <a:ext cx="71437" cy="1588"/>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1" name="Line 1036"/>
          <p:cNvSpPr>
            <a:spLocks noChangeShapeType="1"/>
          </p:cNvSpPr>
          <p:nvPr/>
        </p:nvSpPr>
        <p:spPr bwMode="auto">
          <a:xfrm>
            <a:off x="922338" y="5599113"/>
            <a:ext cx="4911725" cy="158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2" name="Line 1037"/>
          <p:cNvSpPr>
            <a:spLocks noChangeShapeType="1"/>
          </p:cNvSpPr>
          <p:nvPr/>
        </p:nvSpPr>
        <p:spPr bwMode="auto">
          <a:xfrm flipV="1">
            <a:off x="922338" y="5554663"/>
            <a:ext cx="1587"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3" name="Line 1038"/>
          <p:cNvSpPr>
            <a:spLocks noChangeShapeType="1"/>
          </p:cNvSpPr>
          <p:nvPr/>
        </p:nvSpPr>
        <p:spPr bwMode="auto">
          <a:xfrm flipV="1">
            <a:off x="1536700"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4" name="Line 1039"/>
          <p:cNvSpPr>
            <a:spLocks noChangeShapeType="1"/>
          </p:cNvSpPr>
          <p:nvPr/>
        </p:nvSpPr>
        <p:spPr bwMode="auto">
          <a:xfrm flipV="1">
            <a:off x="2149475"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5" name="Line 1040"/>
          <p:cNvSpPr>
            <a:spLocks noChangeShapeType="1"/>
          </p:cNvSpPr>
          <p:nvPr/>
        </p:nvSpPr>
        <p:spPr bwMode="auto">
          <a:xfrm flipV="1">
            <a:off x="2762250"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6" name="Line 1041"/>
          <p:cNvSpPr>
            <a:spLocks noChangeShapeType="1"/>
          </p:cNvSpPr>
          <p:nvPr/>
        </p:nvSpPr>
        <p:spPr bwMode="auto">
          <a:xfrm flipV="1">
            <a:off x="3381375"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7" name="Line 1042"/>
          <p:cNvSpPr>
            <a:spLocks noChangeShapeType="1"/>
          </p:cNvSpPr>
          <p:nvPr/>
        </p:nvSpPr>
        <p:spPr bwMode="auto">
          <a:xfrm flipV="1">
            <a:off x="3994150"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8" name="Line 1043"/>
          <p:cNvSpPr>
            <a:spLocks noChangeShapeType="1"/>
          </p:cNvSpPr>
          <p:nvPr/>
        </p:nvSpPr>
        <p:spPr bwMode="auto">
          <a:xfrm flipV="1">
            <a:off x="4606925"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29" name="Line 1044"/>
          <p:cNvSpPr>
            <a:spLocks noChangeShapeType="1"/>
          </p:cNvSpPr>
          <p:nvPr/>
        </p:nvSpPr>
        <p:spPr bwMode="auto">
          <a:xfrm flipV="1">
            <a:off x="5219700" y="5554663"/>
            <a:ext cx="1588"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0" name="Line 1045"/>
          <p:cNvSpPr>
            <a:spLocks noChangeShapeType="1"/>
          </p:cNvSpPr>
          <p:nvPr/>
        </p:nvSpPr>
        <p:spPr bwMode="auto">
          <a:xfrm flipV="1">
            <a:off x="5834063" y="5554663"/>
            <a:ext cx="1587" cy="889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1" name="Rectangle 1046"/>
          <p:cNvSpPr>
            <a:spLocks noChangeArrowheads="1"/>
          </p:cNvSpPr>
          <p:nvPr/>
        </p:nvSpPr>
        <p:spPr bwMode="auto">
          <a:xfrm>
            <a:off x="1571625" y="4889500"/>
            <a:ext cx="60325" cy="666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32" name="Line 1047"/>
          <p:cNvSpPr>
            <a:spLocks noChangeShapeType="1"/>
          </p:cNvSpPr>
          <p:nvPr/>
        </p:nvSpPr>
        <p:spPr bwMode="auto">
          <a:xfrm flipV="1">
            <a:off x="1595438" y="4892675"/>
            <a:ext cx="1587" cy="269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3" name="Line 1048"/>
          <p:cNvSpPr>
            <a:spLocks noChangeShapeType="1"/>
          </p:cNvSpPr>
          <p:nvPr/>
        </p:nvSpPr>
        <p:spPr bwMode="auto">
          <a:xfrm>
            <a:off x="1595438" y="4919663"/>
            <a:ext cx="1587"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4" name="Line 1049"/>
          <p:cNvSpPr>
            <a:spLocks noChangeShapeType="1"/>
          </p:cNvSpPr>
          <p:nvPr/>
        </p:nvSpPr>
        <p:spPr bwMode="auto">
          <a:xfrm flipH="1">
            <a:off x="1577975" y="4919663"/>
            <a:ext cx="17463"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5" name="Line 1050"/>
          <p:cNvSpPr>
            <a:spLocks noChangeShapeType="1"/>
          </p:cNvSpPr>
          <p:nvPr/>
        </p:nvSpPr>
        <p:spPr bwMode="auto">
          <a:xfrm>
            <a:off x="1595438" y="4919663"/>
            <a:ext cx="17462"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6" name="Rectangle 1051"/>
          <p:cNvSpPr>
            <a:spLocks noChangeArrowheads="1"/>
          </p:cNvSpPr>
          <p:nvPr/>
        </p:nvSpPr>
        <p:spPr bwMode="auto">
          <a:xfrm>
            <a:off x="1755775" y="4433888"/>
            <a:ext cx="60325" cy="682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37" name="Line 1052"/>
          <p:cNvSpPr>
            <a:spLocks noChangeShapeType="1"/>
          </p:cNvSpPr>
          <p:nvPr/>
        </p:nvSpPr>
        <p:spPr bwMode="auto">
          <a:xfrm flipV="1">
            <a:off x="1779588" y="4438650"/>
            <a:ext cx="1587"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8" name="Line 1053"/>
          <p:cNvSpPr>
            <a:spLocks noChangeShapeType="1"/>
          </p:cNvSpPr>
          <p:nvPr/>
        </p:nvSpPr>
        <p:spPr bwMode="auto">
          <a:xfrm>
            <a:off x="1779588" y="4464050"/>
            <a:ext cx="1587" cy="269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39" name="Line 1054"/>
          <p:cNvSpPr>
            <a:spLocks noChangeShapeType="1"/>
          </p:cNvSpPr>
          <p:nvPr/>
        </p:nvSpPr>
        <p:spPr bwMode="auto">
          <a:xfrm flipH="1">
            <a:off x="1762125" y="4464050"/>
            <a:ext cx="17463"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0" name="Line 1055"/>
          <p:cNvSpPr>
            <a:spLocks noChangeShapeType="1"/>
          </p:cNvSpPr>
          <p:nvPr/>
        </p:nvSpPr>
        <p:spPr bwMode="auto">
          <a:xfrm>
            <a:off x="1779588" y="4464050"/>
            <a:ext cx="19050"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1" name="Rectangle 1056"/>
          <p:cNvSpPr>
            <a:spLocks noChangeArrowheads="1"/>
          </p:cNvSpPr>
          <p:nvPr/>
        </p:nvSpPr>
        <p:spPr bwMode="auto">
          <a:xfrm>
            <a:off x="2863850" y="2816225"/>
            <a:ext cx="58738" cy="666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42" name="Line 1057"/>
          <p:cNvSpPr>
            <a:spLocks noChangeShapeType="1"/>
          </p:cNvSpPr>
          <p:nvPr/>
        </p:nvSpPr>
        <p:spPr bwMode="auto">
          <a:xfrm flipV="1">
            <a:off x="2887663" y="2819400"/>
            <a:ext cx="1587" cy="269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3" name="Line 1058"/>
          <p:cNvSpPr>
            <a:spLocks noChangeShapeType="1"/>
          </p:cNvSpPr>
          <p:nvPr/>
        </p:nvSpPr>
        <p:spPr bwMode="auto">
          <a:xfrm>
            <a:off x="2887663" y="2846388"/>
            <a:ext cx="1587"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4" name="Line 1059"/>
          <p:cNvSpPr>
            <a:spLocks noChangeShapeType="1"/>
          </p:cNvSpPr>
          <p:nvPr/>
        </p:nvSpPr>
        <p:spPr bwMode="auto">
          <a:xfrm flipH="1">
            <a:off x="2868613" y="2846388"/>
            <a:ext cx="190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5" name="Line 1060"/>
          <p:cNvSpPr>
            <a:spLocks noChangeShapeType="1"/>
          </p:cNvSpPr>
          <p:nvPr/>
        </p:nvSpPr>
        <p:spPr bwMode="auto">
          <a:xfrm>
            <a:off x="2887663" y="2846388"/>
            <a:ext cx="17462"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6" name="Rectangle 1061"/>
          <p:cNvSpPr>
            <a:spLocks noChangeArrowheads="1"/>
          </p:cNvSpPr>
          <p:nvPr/>
        </p:nvSpPr>
        <p:spPr bwMode="auto">
          <a:xfrm>
            <a:off x="4030663" y="2654300"/>
            <a:ext cx="58737" cy="682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47" name="Line 1062"/>
          <p:cNvSpPr>
            <a:spLocks noChangeShapeType="1"/>
          </p:cNvSpPr>
          <p:nvPr/>
        </p:nvSpPr>
        <p:spPr bwMode="auto">
          <a:xfrm flipV="1">
            <a:off x="4054475" y="2657475"/>
            <a:ext cx="1588" cy="269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8" name="Line 1063"/>
          <p:cNvSpPr>
            <a:spLocks noChangeShapeType="1"/>
          </p:cNvSpPr>
          <p:nvPr/>
        </p:nvSpPr>
        <p:spPr bwMode="auto">
          <a:xfrm>
            <a:off x="4054475" y="2684463"/>
            <a:ext cx="1588"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49" name="Line 1064"/>
          <p:cNvSpPr>
            <a:spLocks noChangeShapeType="1"/>
          </p:cNvSpPr>
          <p:nvPr/>
        </p:nvSpPr>
        <p:spPr bwMode="auto">
          <a:xfrm flipH="1">
            <a:off x="4035425" y="2684463"/>
            <a:ext cx="190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0" name="Line 1065"/>
          <p:cNvSpPr>
            <a:spLocks noChangeShapeType="1"/>
          </p:cNvSpPr>
          <p:nvPr/>
        </p:nvSpPr>
        <p:spPr bwMode="auto">
          <a:xfrm>
            <a:off x="4054475" y="2684463"/>
            <a:ext cx="17463"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1" name="Rectangle 1066"/>
          <p:cNvSpPr>
            <a:spLocks noChangeArrowheads="1"/>
          </p:cNvSpPr>
          <p:nvPr/>
        </p:nvSpPr>
        <p:spPr bwMode="auto">
          <a:xfrm>
            <a:off x="4273550" y="2409825"/>
            <a:ext cx="60325" cy="682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52" name="Line 1067"/>
          <p:cNvSpPr>
            <a:spLocks noChangeShapeType="1"/>
          </p:cNvSpPr>
          <p:nvPr/>
        </p:nvSpPr>
        <p:spPr bwMode="auto">
          <a:xfrm flipV="1">
            <a:off x="4297363" y="2414588"/>
            <a:ext cx="1587"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3" name="Line 1068"/>
          <p:cNvSpPr>
            <a:spLocks noChangeShapeType="1"/>
          </p:cNvSpPr>
          <p:nvPr/>
        </p:nvSpPr>
        <p:spPr bwMode="auto">
          <a:xfrm>
            <a:off x="4297363" y="2439988"/>
            <a:ext cx="1587" cy="269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4" name="Line 1069"/>
          <p:cNvSpPr>
            <a:spLocks noChangeShapeType="1"/>
          </p:cNvSpPr>
          <p:nvPr/>
        </p:nvSpPr>
        <p:spPr bwMode="auto">
          <a:xfrm flipH="1">
            <a:off x="4279900" y="2439988"/>
            <a:ext cx="17463"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5" name="Line 1070"/>
          <p:cNvSpPr>
            <a:spLocks noChangeShapeType="1"/>
          </p:cNvSpPr>
          <p:nvPr/>
        </p:nvSpPr>
        <p:spPr bwMode="auto">
          <a:xfrm>
            <a:off x="4297363" y="2439988"/>
            <a:ext cx="17462"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6" name="Rectangle 1071"/>
          <p:cNvSpPr>
            <a:spLocks noChangeArrowheads="1"/>
          </p:cNvSpPr>
          <p:nvPr/>
        </p:nvSpPr>
        <p:spPr bwMode="auto">
          <a:xfrm>
            <a:off x="5500688" y="2087563"/>
            <a:ext cx="58737" cy="666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sp>
        <p:nvSpPr>
          <p:cNvPr id="17457" name="Line 1072"/>
          <p:cNvSpPr>
            <a:spLocks noChangeShapeType="1"/>
          </p:cNvSpPr>
          <p:nvPr/>
        </p:nvSpPr>
        <p:spPr bwMode="auto">
          <a:xfrm flipV="1">
            <a:off x="5524500" y="2090738"/>
            <a:ext cx="1588" cy="269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8" name="Line 1073"/>
          <p:cNvSpPr>
            <a:spLocks noChangeShapeType="1"/>
          </p:cNvSpPr>
          <p:nvPr/>
        </p:nvSpPr>
        <p:spPr bwMode="auto">
          <a:xfrm>
            <a:off x="5524500" y="2117725"/>
            <a:ext cx="1588" cy="2540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59" name="Line 1074"/>
          <p:cNvSpPr>
            <a:spLocks noChangeShapeType="1"/>
          </p:cNvSpPr>
          <p:nvPr/>
        </p:nvSpPr>
        <p:spPr bwMode="auto">
          <a:xfrm flipH="1">
            <a:off x="5505450" y="2117725"/>
            <a:ext cx="19050"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60" name="Line 1075"/>
          <p:cNvSpPr>
            <a:spLocks noChangeShapeType="1"/>
          </p:cNvSpPr>
          <p:nvPr/>
        </p:nvSpPr>
        <p:spPr bwMode="auto">
          <a:xfrm>
            <a:off x="5524500" y="2117725"/>
            <a:ext cx="17463"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7461" name="Rectangle 1076"/>
          <p:cNvSpPr>
            <a:spLocks noChangeArrowheads="1"/>
          </p:cNvSpPr>
          <p:nvPr/>
        </p:nvSpPr>
        <p:spPr bwMode="auto">
          <a:xfrm>
            <a:off x="768350" y="5516563"/>
            <a:ext cx="984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0</a:t>
            </a:r>
            <a:endParaRPr lang="en-US" altLang="en-US" sz="4400">
              <a:solidFill>
                <a:prstClr val="black"/>
              </a:solidFill>
            </a:endParaRPr>
          </a:p>
        </p:txBody>
      </p:sp>
      <p:sp>
        <p:nvSpPr>
          <p:cNvPr id="17462" name="Rectangle 1077"/>
          <p:cNvSpPr>
            <a:spLocks noChangeArrowheads="1"/>
          </p:cNvSpPr>
          <p:nvPr/>
        </p:nvSpPr>
        <p:spPr bwMode="auto">
          <a:xfrm>
            <a:off x="768350" y="4705350"/>
            <a:ext cx="984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5</a:t>
            </a:r>
            <a:endParaRPr lang="en-US" altLang="en-US" sz="4400">
              <a:solidFill>
                <a:prstClr val="black"/>
              </a:solidFill>
            </a:endParaRPr>
          </a:p>
        </p:txBody>
      </p:sp>
      <p:sp>
        <p:nvSpPr>
          <p:cNvPr id="17463" name="Rectangle 1078"/>
          <p:cNvSpPr>
            <a:spLocks noChangeArrowheads="1"/>
          </p:cNvSpPr>
          <p:nvPr/>
        </p:nvSpPr>
        <p:spPr bwMode="auto">
          <a:xfrm>
            <a:off x="703263" y="3897313"/>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10</a:t>
            </a:r>
            <a:endParaRPr lang="en-US" altLang="en-US" sz="4400">
              <a:solidFill>
                <a:prstClr val="black"/>
              </a:solidFill>
            </a:endParaRPr>
          </a:p>
        </p:txBody>
      </p:sp>
      <p:sp>
        <p:nvSpPr>
          <p:cNvPr id="17464" name="Rectangle 1079"/>
          <p:cNvSpPr>
            <a:spLocks noChangeArrowheads="1"/>
          </p:cNvSpPr>
          <p:nvPr/>
        </p:nvSpPr>
        <p:spPr bwMode="auto">
          <a:xfrm>
            <a:off x="703263" y="3086100"/>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15</a:t>
            </a:r>
            <a:endParaRPr lang="en-US" altLang="en-US" sz="4400">
              <a:solidFill>
                <a:prstClr val="black"/>
              </a:solidFill>
            </a:endParaRPr>
          </a:p>
        </p:txBody>
      </p:sp>
      <p:sp>
        <p:nvSpPr>
          <p:cNvPr id="17465" name="Rectangle 1080"/>
          <p:cNvSpPr>
            <a:spLocks noChangeArrowheads="1"/>
          </p:cNvSpPr>
          <p:nvPr/>
        </p:nvSpPr>
        <p:spPr bwMode="auto">
          <a:xfrm>
            <a:off x="703263" y="2278063"/>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20</a:t>
            </a:r>
            <a:endParaRPr lang="en-US" altLang="en-US" sz="4400">
              <a:solidFill>
                <a:prstClr val="black"/>
              </a:solidFill>
            </a:endParaRPr>
          </a:p>
        </p:txBody>
      </p:sp>
      <p:sp>
        <p:nvSpPr>
          <p:cNvPr id="17466" name="Rectangle 1081"/>
          <p:cNvSpPr>
            <a:spLocks noChangeArrowheads="1"/>
          </p:cNvSpPr>
          <p:nvPr/>
        </p:nvSpPr>
        <p:spPr bwMode="auto">
          <a:xfrm>
            <a:off x="703263" y="1466850"/>
            <a:ext cx="1968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25</a:t>
            </a:r>
            <a:endParaRPr lang="en-US" altLang="en-US" sz="4400">
              <a:solidFill>
                <a:prstClr val="black"/>
              </a:solidFill>
            </a:endParaRPr>
          </a:p>
        </p:txBody>
      </p:sp>
      <p:sp>
        <p:nvSpPr>
          <p:cNvPr id="17467" name="Rectangle 1082"/>
          <p:cNvSpPr>
            <a:spLocks noChangeArrowheads="1"/>
          </p:cNvSpPr>
          <p:nvPr/>
        </p:nvSpPr>
        <p:spPr bwMode="auto">
          <a:xfrm>
            <a:off x="792163"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1900</a:t>
            </a:r>
            <a:endParaRPr lang="en-US" altLang="en-US" sz="4400">
              <a:solidFill>
                <a:prstClr val="black"/>
              </a:solidFill>
            </a:endParaRPr>
          </a:p>
        </p:txBody>
      </p:sp>
      <p:sp>
        <p:nvSpPr>
          <p:cNvPr id="17468" name="Rectangle 1083"/>
          <p:cNvSpPr>
            <a:spLocks noChangeArrowheads="1"/>
          </p:cNvSpPr>
          <p:nvPr/>
        </p:nvSpPr>
        <p:spPr bwMode="auto">
          <a:xfrm>
            <a:off x="1404938"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1910</a:t>
            </a:r>
            <a:endParaRPr lang="en-US" altLang="en-US" sz="4400">
              <a:solidFill>
                <a:prstClr val="black"/>
              </a:solidFill>
            </a:endParaRPr>
          </a:p>
        </p:txBody>
      </p:sp>
      <p:sp>
        <p:nvSpPr>
          <p:cNvPr id="17469" name="Rectangle 1084"/>
          <p:cNvSpPr>
            <a:spLocks noChangeArrowheads="1"/>
          </p:cNvSpPr>
          <p:nvPr/>
        </p:nvSpPr>
        <p:spPr bwMode="auto">
          <a:xfrm>
            <a:off x="2017713"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1920</a:t>
            </a:r>
            <a:endParaRPr lang="en-US" altLang="en-US" sz="4400">
              <a:solidFill>
                <a:prstClr val="black"/>
              </a:solidFill>
            </a:endParaRPr>
          </a:p>
        </p:txBody>
      </p:sp>
      <p:sp>
        <p:nvSpPr>
          <p:cNvPr id="17470" name="Rectangle 1085"/>
          <p:cNvSpPr>
            <a:spLocks noChangeArrowheads="1"/>
          </p:cNvSpPr>
          <p:nvPr/>
        </p:nvSpPr>
        <p:spPr bwMode="auto">
          <a:xfrm>
            <a:off x="2630488"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1930</a:t>
            </a:r>
            <a:endParaRPr lang="en-US" altLang="en-US" sz="4400">
              <a:solidFill>
                <a:prstClr val="black"/>
              </a:solidFill>
            </a:endParaRPr>
          </a:p>
        </p:txBody>
      </p:sp>
      <p:sp>
        <p:nvSpPr>
          <p:cNvPr id="17471" name="Rectangle 1086"/>
          <p:cNvSpPr>
            <a:spLocks noChangeArrowheads="1"/>
          </p:cNvSpPr>
          <p:nvPr/>
        </p:nvSpPr>
        <p:spPr bwMode="auto">
          <a:xfrm>
            <a:off x="3249613"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1940</a:t>
            </a:r>
            <a:endParaRPr lang="en-US" altLang="en-US" sz="4400">
              <a:solidFill>
                <a:prstClr val="black"/>
              </a:solidFill>
            </a:endParaRPr>
          </a:p>
        </p:txBody>
      </p:sp>
      <p:sp>
        <p:nvSpPr>
          <p:cNvPr id="17472" name="Rectangle 1087"/>
          <p:cNvSpPr>
            <a:spLocks noChangeArrowheads="1"/>
          </p:cNvSpPr>
          <p:nvPr/>
        </p:nvSpPr>
        <p:spPr bwMode="auto">
          <a:xfrm>
            <a:off x="3863975"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1950</a:t>
            </a:r>
            <a:endParaRPr lang="en-US" altLang="en-US" sz="4400">
              <a:solidFill>
                <a:prstClr val="black"/>
              </a:solidFill>
            </a:endParaRPr>
          </a:p>
        </p:txBody>
      </p:sp>
      <p:sp>
        <p:nvSpPr>
          <p:cNvPr id="17473" name="Rectangle 1088"/>
          <p:cNvSpPr>
            <a:spLocks noChangeArrowheads="1"/>
          </p:cNvSpPr>
          <p:nvPr/>
        </p:nvSpPr>
        <p:spPr bwMode="auto">
          <a:xfrm>
            <a:off x="4476750"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1960</a:t>
            </a:r>
            <a:endParaRPr lang="en-US" altLang="en-US" sz="4400">
              <a:solidFill>
                <a:prstClr val="black"/>
              </a:solidFill>
            </a:endParaRPr>
          </a:p>
        </p:txBody>
      </p:sp>
      <p:sp>
        <p:nvSpPr>
          <p:cNvPr id="17474" name="Rectangle 1089"/>
          <p:cNvSpPr>
            <a:spLocks noChangeArrowheads="1"/>
          </p:cNvSpPr>
          <p:nvPr/>
        </p:nvSpPr>
        <p:spPr bwMode="auto">
          <a:xfrm>
            <a:off x="5089525"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1970</a:t>
            </a:r>
            <a:endParaRPr lang="en-US" altLang="en-US" sz="4400">
              <a:solidFill>
                <a:prstClr val="black"/>
              </a:solidFill>
            </a:endParaRPr>
          </a:p>
        </p:txBody>
      </p:sp>
      <p:sp>
        <p:nvSpPr>
          <p:cNvPr id="17475" name="Rectangle 1090"/>
          <p:cNvSpPr>
            <a:spLocks noChangeArrowheads="1"/>
          </p:cNvSpPr>
          <p:nvPr/>
        </p:nvSpPr>
        <p:spPr bwMode="auto">
          <a:xfrm>
            <a:off x="5702300" y="5678488"/>
            <a:ext cx="393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400">
                <a:solidFill>
                  <a:prstClr val="black"/>
                </a:solidFill>
                <a:latin typeface="Arial" pitchFamily="34" charset="0"/>
              </a:rPr>
              <a:t>1980</a:t>
            </a:r>
            <a:endParaRPr lang="en-US" altLang="en-US" sz="4400">
              <a:solidFill>
                <a:prstClr val="black"/>
              </a:solidFill>
            </a:endParaRPr>
          </a:p>
        </p:txBody>
      </p:sp>
      <p:sp>
        <p:nvSpPr>
          <p:cNvPr id="17476" name="Rectangle 1092"/>
          <p:cNvSpPr>
            <a:spLocks noChangeArrowheads="1"/>
          </p:cNvSpPr>
          <p:nvPr/>
        </p:nvSpPr>
        <p:spPr bwMode="auto">
          <a:xfrm rot="-5400000">
            <a:off x="-246062" y="3309938"/>
            <a:ext cx="1668462"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prstClr val="black"/>
                </a:solidFill>
                <a:latin typeface="Arial" pitchFamily="34" charset="0"/>
              </a:rPr>
              <a:t>Temperature (K)</a:t>
            </a:r>
            <a:endParaRPr lang="en-US" altLang="en-US" sz="4400">
              <a:solidFill>
                <a:prstClr val="black"/>
              </a:solidFill>
            </a:endParaRPr>
          </a:p>
        </p:txBody>
      </p:sp>
      <p:sp>
        <p:nvSpPr>
          <p:cNvPr id="17477" name="Rectangle 1093"/>
          <p:cNvSpPr>
            <a:spLocks noChangeArrowheads="1"/>
          </p:cNvSpPr>
          <p:nvPr/>
        </p:nvSpPr>
        <p:spPr bwMode="auto">
          <a:xfrm>
            <a:off x="1276350" y="4935538"/>
            <a:ext cx="563563"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Hg</a:t>
            </a:r>
          </a:p>
        </p:txBody>
      </p:sp>
      <p:sp>
        <p:nvSpPr>
          <p:cNvPr id="17478" name="Rectangle 1094"/>
          <p:cNvSpPr>
            <a:spLocks noChangeArrowheads="1"/>
          </p:cNvSpPr>
          <p:nvPr/>
        </p:nvSpPr>
        <p:spPr bwMode="auto">
          <a:xfrm>
            <a:off x="1846263" y="4316413"/>
            <a:ext cx="55245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Pb</a:t>
            </a:r>
          </a:p>
        </p:txBody>
      </p:sp>
      <p:sp>
        <p:nvSpPr>
          <p:cNvPr id="17479" name="Rectangle 1095"/>
          <p:cNvSpPr>
            <a:spLocks noChangeArrowheads="1"/>
          </p:cNvSpPr>
          <p:nvPr/>
        </p:nvSpPr>
        <p:spPr bwMode="auto">
          <a:xfrm>
            <a:off x="2703513" y="2801938"/>
            <a:ext cx="719137"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NbN</a:t>
            </a:r>
          </a:p>
        </p:txBody>
      </p:sp>
      <p:sp>
        <p:nvSpPr>
          <p:cNvPr id="17480" name="Rectangle 1096"/>
          <p:cNvSpPr>
            <a:spLocks noChangeArrowheads="1"/>
          </p:cNvSpPr>
          <p:nvPr/>
        </p:nvSpPr>
        <p:spPr bwMode="auto">
          <a:xfrm>
            <a:off x="3673475" y="2725738"/>
            <a:ext cx="703263"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V</a:t>
            </a:r>
            <a:r>
              <a:rPr lang="en-US" altLang="en-US" sz="1700" baseline="-25000">
                <a:solidFill>
                  <a:srgbClr val="000000"/>
                </a:solidFill>
                <a:latin typeface="Arial" pitchFamily="34" charset="0"/>
              </a:rPr>
              <a:t>3</a:t>
            </a:r>
            <a:r>
              <a:rPr lang="en-US" altLang="en-US" sz="1700">
                <a:solidFill>
                  <a:srgbClr val="000000"/>
                </a:solidFill>
                <a:latin typeface="Arial" pitchFamily="34" charset="0"/>
              </a:rPr>
              <a:t>Si</a:t>
            </a:r>
          </a:p>
        </p:txBody>
      </p:sp>
      <p:sp>
        <p:nvSpPr>
          <p:cNvPr id="17481" name="Rectangle 1097"/>
          <p:cNvSpPr>
            <a:spLocks noChangeArrowheads="1"/>
          </p:cNvSpPr>
          <p:nvPr/>
        </p:nvSpPr>
        <p:spPr bwMode="auto">
          <a:xfrm>
            <a:off x="4359275" y="2298700"/>
            <a:ext cx="917575"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Nb</a:t>
            </a:r>
            <a:r>
              <a:rPr lang="en-US" altLang="en-US" sz="1700" baseline="-25000">
                <a:solidFill>
                  <a:srgbClr val="000000"/>
                </a:solidFill>
                <a:latin typeface="Arial" pitchFamily="34" charset="0"/>
              </a:rPr>
              <a:t>3</a:t>
            </a:r>
            <a:r>
              <a:rPr lang="en-US" altLang="en-US" sz="1700">
                <a:solidFill>
                  <a:srgbClr val="000000"/>
                </a:solidFill>
                <a:latin typeface="Arial" pitchFamily="34" charset="0"/>
              </a:rPr>
              <a:t>Sn</a:t>
            </a:r>
          </a:p>
        </p:txBody>
      </p:sp>
      <p:sp>
        <p:nvSpPr>
          <p:cNvPr id="17482" name="Rectangle 1098"/>
          <p:cNvSpPr>
            <a:spLocks noChangeArrowheads="1"/>
          </p:cNvSpPr>
          <p:nvPr/>
        </p:nvSpPr>
        <p:spPr bwMode="auto">
          <a:xfrm>
            <a:off x="4932363" y="1676400"/>
            <a:ext cx="930275"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38257" tIns="69130" rIns="138257" bIns="69130">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700">
                <a:solidFill>
                  <a:srgbClr val="000000"/>
                </a:solidFill>
                <a:latin typeface="Arial" pitchFamily="34" charset="0"/>
              </a:rPr>
              <a:t>Nb</a:t>
            </a:r>
            <a:r>
              <a:rPr lang="en-US" altLang="en-US" sz="1700" baseline="-25000">
                <a:solidFill>
                  <a:srgbClr val="000000"/>
                </a:solidFill>
                <a:latin typeface="Arial" pitchFamily="34" charset="0"/>
              </a:rPr>
              <a:t>3</a:t>
            </a:r>
            <a:r>
              <a:rPr lang="en-US" altLang="en-US" sz="1700">
                <a:solidFill>
                  <a:srgbClr val="000000"/>
                </a:solidFill>
                <a:latin typeface="Arial" pitchFamily="34" charset="0"/>
              </a:rPr>
              <a:t>Ge</a:t>
            </a:r>
          </a:p>
        </p:txBody>
      </p:sp>
      <p:sp>
        <p:nvSpPr>
          <p:cNvPr id="17483" name="Rectangle 1099"/>
          <p:cNvSpPr>
            <a:spLocks noChangeArrowheads="1"/>
          </p:cNvSpPr>
          <p:nvPr/>
        </p:nvSpPr>
        <p:spPr bwMode="auto">
          <a:xfrm>
            <a:off x="6442075" y="5603875"/>
            <a:ext cx="1501775"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8529" tIns="49265" rIns="98529" bIns="4926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900" u="sng">
                <a:solidFill>
                  <a:prstClr val="black"/>
                </a:solidFill>
                <a:latin typeface="Arial" pitchFamily="34" charset="0"/>
              </a:rPr>
              <a:t>Cubic Metals</a:t>
            </a:r>
          </a:p>
        </p:txBody>
      </p:sp>
      <p:pic>
        <p:nvPicPr>
          <p:cNvPr id="17484" name="Picture 110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9388" y="1920875"/>
            <a:ext cx="1452562"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85" name="Picture 1101"/>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9388" y="3795713"/>
            <a:ext cx="1452562" cy="122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67299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0" y="152400"/>
            <a:ext cx="5181600" cy="1143000"/>
          </a:xfrm>
        </p:spPr>
        <p:txBody>
          <a:bodyPr/>
          <a:lstStyle/>
          <a:p>
            <a:r>
              <a:rPr lang="en-US" altLang="en-US" smtClean="0"/>
              <a:t>MRI &amp; “Big Physics”</a:t>
            </a:r>
          </a:p>
        </p:txBody>
      </p:sp>
      <p:pic>
        <p:nvPicPr>
          <p:cNvPr id="18435" name="Picture 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2043113"/>
            <a:ext cx="3994150" cy="26050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6" name="Rectangle 6"/>
          <p:cNvSpPr>
            <a:spLocks noChangeArrowheads="1"/>
          </p:cNvSpPr>
          <p:nvPr/>
        </p:nvSpPr>
        <p:spPr bwMode="auto">
          <a:xfrm>
            <a:off x="549275" y="4846638"/>
            <a:ext cx="39465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8529" tIns="49265" rIns="98529" bIns="4926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pPr algn="ctr"/>
            <a:r>
              <a:rPr lang="en-US" altLang="en-US" sz="2100" u="sng">
                <a:solidFill>
                  <a:srgbClr val="000000"/>
                </a:solidFill>
                <a:latin typeface="Arial" pitchFamily="34" charset="0"/>
              </a:rPr>
              <a:t>Magnetic Resonance Imaging</a:t>
            </a:r>
            <a:endParaRPr lang="en-US" altLang="en-US" sz="1900">
              <a:solidFill>
                <a:srgbClr val="000000"/>
              </a:solidFill>
              <a:latin typeface="Arial" pitchFamily="34" charset="0"/>
            </a:endParaRPr>
          </a:p>
          <a:p>
            <a:pPr algn="ctr"/>
            <a:r>
              <a:rPr lang="en-US" altLang="en-US" sz="1900">
                <a:solidFill>
                  <a:srgbClr val="000000"/>
                </a:solidFill>
                <a:latin typeface="Arial" pitchFamily="34" charset="0"/>
              </a:rPr>
              <a:t>Philips</a:t>
            </a:r>
          </a:p>
        </p:txBody>
      </p:sp>
      <p:sp>
        <p:nvSpPr>
          <p:cNvPr id="18437" name="Rectangle 7"/>
          <p:cNvSpPr>
            <a:spLocks noChangeArrowheads="1"/>
          </p:cNvSpPr>
          <p:nvPr/>
        </p:nvSpPr>
        <p:spPr bwMode="auto">
          <a:xfrm>
            <a:off x="5413375" y="4846638"/>
            <a:ext cx="32051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8529" tIns="49265" rIns="98529" bIns="4926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pPr algn="ctr"/>
            <a:r>
              <a:rPr lang="en-US" altLang="en-US" sz="2100" u="sng">
                <a:solidFill>
                  <a:srgbClr val="000000"/>
                </a:solidFill>
                <a:latin typeface="Arial" pitchFamily="34" charset="0"/>
              </a:rPr>
              <a:t>Tevatron</a:t>
            </a:r>
            <a:endParaRPr lang="en-US" altLang="en-US" sz="1900">
              <a:solidFill>
                <a:srgbClr val="000000"/>
              </a:solidFill>
              <a:latin typeface="Arial" pitchFamily="34" charset="0"/>
            </a:endParaRPr>
          </a:p>
          <a:p>
            <a:pPr algn="ctr"/>
            <a:r>
              <a:rPr lang="en-US" altLang="en-US" sz="1900">
                <a:solidFill>
                  <a:srgbClr val="000000"/>
                </a:solidFill>
                <a:latin typeface="Arial" pitchFamily="34" charset="0"/>
              </a:rPr>
              <a:t>Fermi National Laboratory</a:t>
            </a:r>
          </a:p>
        </p:txBody>
      </p:sp>
      <p:pic>
        <p:nvPicPr>
          <p:cNvPr id="18438" name="Picture 8" descr="m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057400"/>
            <a:ext cx="3886200" cy="25828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3411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276600" y="228600"/>
            <a:ext cx="5791200" cy="1143000"/>
          </a:xfrm>
          <a:noFill/>
        </p:spPr>
        <p:txBody>
          <a:bodyPr lIns="98529" tIns="49265" rIns="98529" bIns="49265">
            <a:normAutofit fontScale="90000"/>
          </a:bodyPr>
          <a:lstStyle/>
          <a:p>
            <a:r>
              <a:rPr lang="en-US" altLang="en-US" smtClean="0"/>
              <a:t>1986</a:t>
            </a:r>
            <a:br>
              <a:rPr lang="en-US" altLang="en-US" smtClean="0"/>
            </a:br>
            <a:r>
              <a:rPr lang="en-US" altLang="en-US" smtClean="0"/>
              <a:t>Another Big Surprise!</a:t>
            </a:r>
          </a:p>
        </p:txBody>
      </p:sp>
      <p:pic>
        <p:nvPicPr>
          <p:cNvPr id="19459" name="Picture 3"/>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6438" y="1600200"/>
            <a:ext cx="2900362" cy="37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Rectangle 4"/>
          <p:cNvSpPr>
            <a:spLocks noChangeArrowheads="1"/>
          </p:cNvSpPr>
          <p:nvPr/>
        </p:nvSpPr>
        <p:spPr bwMode="auto">
          <a:xfrm>
            <a:off x="1236663" y="5391150"/>
            <a:ext cx="2573337"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8529" tIns="49265" rIns="98529" bIns="49265">
            <a:spAutoFit/>
          </a:bodyPr>
          <a:lstStyle>
            <a:lvl1pPr defTabSz="977900">
              <a:defRPr sz="3600" b="1">
                <a:solidFill>
                  <a:srgbClr val="00CC99"/>
                </a:solidFill>
                <a:latin typeface="Times New Roman" pitchFamily="18" charset="0"/>
              </a:defRPr>
            </a:lvl1pPr>
            <a:lvl2pPr marL="742950" indent="-285750" defTabSz="977900">
              <a:defRPr sz="3600" b="1">
                <a:solidFill>
                  <a:srgbClr val="00CC99"/>
                </a:solidFill>
                <a:latin typeface="Times New Roman" pitchFamily="18" charset="0"/>
              </a:defRPr>
            </a:lvl2pPr>
            <a:lvl3pPr marL="1143000" indent="-228600" defTabSz="977900">
              <a:defRPr sz="3600" b="1">
                <a:solidFill>
                  <a:srgbClr val="00CC99"/>
                </a:solidFill>
                <a:latin typeface="Times New Roman" pitchFamily="18" charset="0"/>
              </a:defRPr>
            </a:lvl3pPr>
            <a:lvl4pPr marL="1600200" indent="-228600" defTabSz="977900">
              <a:defRPr sz="3600" b="1">
                <a:solidFill>
                  <a:srgbClr val="00CC99"/>
                </a:solidFill>
                <a:latin typeface="Times New Roman" pitchFamily="18" charset="0"/>
              </a:defRPr>
            </a:lvl4pPr>
            <a:lvl5pPr marL="2057400" indent="-228600" defTabSz="977900">
              <a:defRPr sz="3600" b="1">
                <a:solidFill>
                  <a:srgbClr val="00CC99"/>
                </a:solidFill>
                <a:latin typeface="Times New Roman" pitchFamily="18" charset="0"/>
              </a:defRPr>
            </a:lvl5pPr>
            <a:lvl6pPr marL="2514600" indent="-228600" defTabSz="977900" eaLnBrk="0" fontAlgn="base" hangingPunct="0">
              <a:spcBef>
                <a:spcPct val="0"/>
              </a:spcBef>
              <a:spcAft>
                <a:spcPct val="0"/>
              </a:spcAft>
              <a:defRPr sz="3600" b="1">
                <a:solidFill>
                  <a:srgbClr val="00CC99"/>
                </a:solidFill>
                <a:latin typeface="Times New Roman" pitchFamily="18" charset="0"/>
              </a:defRPr>
            </a:lvl6pPr>
            <a:lvl7pPr marL="2971800" indent="-228600" defTabSz="977900" eaLnBrk="0" fontAlgn="base" hangingPunct="0">
              <a:spcBef>
                <a:spcPct val="0"/>
              </a:spcBef>
              <a:spcAft>
                <a:spcPct val="0"/>
              </a:spcAft>
              <a:defRPr sz="3600" b="1">
                <a:solidFill>
                  <a:srgbClr val="00CC99"/>
                </a:solidFill>
                <a:latin typeface="Times New Roman" pitchFamily="18" charset="0"/>
              </a:defRPr>
            </a:lvl7pPr>
            <a:lvl8pPr marL="3429000" indent="-228600" defTabSz="977900" eaLnBrk="0" fontAlgn="base" hangingPunct="0">
              <a:spcBef>
                <a:spcPct val="0"/>
              </a:spcBef>
              <a:spcAft>
                <a:spcPct val="0"/>
              </a:spcAft>
              <a:defRPr sz="3600" b="1">
                <a:solidFill>
                  <a:srgbClr val="00CC99"/>
                </a:solidFill>
                <a:latin typeface="Times New Roman" pitchFamily="18" charset="0"/>
              </a:defRPr>
            </a:lvl8pPr>
            <a:lvl9pPr marL="3886200" indent="-228600" defTabSz="977900" eaLnBrk="0" fontAlgn="base" hangingPunct="0">
              <a:spcBef>
                <a:spcPct val="0"/>
              </a:spcBef>
              <a:spcAft>
                <a:spcPct val="0"/>
              </a:spcAft>
              <a:defRPr sz="3600" b="1">
                <a:solidFill>
                  <a:srgbClr val="00CC99"/>
                </a:solidFill>
                <a:latin typeface="Times New Roman" pitchFamily="18" charset="0"/>
              </a:defRPr>
            </a:lvl9pPr>
          </a:lstStyle>
          <a:p>
            <a:r>
              <a:rPr lang="en-US" altLang="en-US" sz="1900" u="sng">
                <a:solidFill>
                  <a:prstClr val="black"/>
                </a:solidFill>
                <a:latin typeface="Arial" pitchFamily="34" charset="0"/>
              </a:rPr>
              <a:t>Bednorz and Mueller</a:t>
            </a:r>
          </a:p>
          <a:p>
            <a:r>
              <a:rPr lang="en-US" altLang="en-US" sz="1900" u="sng">
                <a:solidFill>
                  <a:prstClr val="black"/>
                </a:solidFill>
                <a:latin typeface="Arial" pitchFamily="34" charset="0"/>
              </a:rPr>
              <a:t>IBM Zuerich, 1986</a:t>
            </a:r>
          </a:p>
        </p:txBody>
      </p:sp>
      <p:pic>
        <p:nvPicPr>
          <p:cNvPr id="19461" name="Picture 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600200"/>
            <a:ext cx="3943350" cy="448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2" name="Text Box 7"/>
          <p:cNvSpPr txBox="1">
            <a:spLocks noChangeArrowheads="1"/>
          </p:cNvSpPr>
          <p:nvPr/>
        </p:nvSpPr>
        <p:spPr bwMode="auto">
          <a:xfrm>
            <a:off x="5791200" y="5129213"/>
            <a:ext cx="20066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srgbClr val="0000CC"/>
                </a:solidFill>
                <a:latin typeface="Comic Sans MS" pitchFamily="66" charset="0"/>
              </a:rPr>
              <a:t>Onset T</a:t>
            </a:r>
            <a:r>
              <a:rPr lang="en-US" altLang="en-US" sz="1800" baseline="-25000">
                <a:solidFill>
                  <a:srgbClr val="0000CC"/>
                </a:solidFill>
                <a:latin typeface="Comic Sans MS" pitchFamily="66" charset="0"/>
              </a:rPr>
              <a:t>C</a:t>
            </a:r>
            <a:r>
              <a:rPr lang="en-US" altLang="en-US" sz="1800">
                <a:solidFill>
                  <a:srgbClr val="0000CC"/>
                </a:solidFill>
                <a:latin typeface="Comic Sans MS" pitchFamily="66" charset="0"/>
              </a:rPr>
              <a:t> = 40 K !</a:t>
            </a:r>
          </a:p>
        </p:txBody>
      </p:sp>
      <p:sp>
        <p:nvSpPr>
          <p:cNvPr id="19463" name="AutoShape 11"/>
          <p:cNvSpPr>
            <a:spLocks noChangeArrowheads="1"/>
          </p:cNvSpPr>
          <p:nvPr/>
        </p:nvSpPr>
        <p:spPr bwMode="auto">
          <a:xfrm>
            <a:off x="5715000" y="4957763"/>
            <a:ext cx="2224088" cy="612775"/>
          </a:xfrm>
          <a:prstGeom prst="wedgeRoundRectCallout">
            <a:avLst>
              <a:gd name="adj1" fmla="val -49856"/>
              <a:gd name="adj2" fmla="val -172449"/>
              <a:gd name="adj3" fmla="val 16667"/>
            </a:avLst>
          </a:prstGeom>
          <a:noFill/>
          <a:ln w="19050">
            <a:solidFill>
              <a:srgbClr val="0000CC"/>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pPr algn="ctr"/>
            <a:endParaRPr lang="en-US" altLang="en-US"/>
          </a:p>
        </p:txBody>
      </p:sp>
    </p:spTree>
    <p:extLst>
      <p:ext uri="{BB962C8B-B14F-4D97-AF65-F5344CB8AC3E}">
        <p14:creationId xmlns:p14="http://schemas.microsoft.com/office/powerpoint/2010/main" val="399174556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n-US" altLang="en-US" smtClean="0"/>
              <a:t>1987</a:t>
            </a:r>
            <a:br>
              <a:rPr lang="en-US" altLang="en-US" smtClean="0"/>
            </a:br>
            <a:r>
              <a:rPr lang="en-US" altLang="en-US" smtClean="0"/>
              <a:t>“The Prize!”</a:t>
            </a:r>
          </a:p>
        </p:txBody>
      </p:sp>
      <p:pic>
        <p:nvPicPr>
          <p:cNvPr id="20483"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76400"/>
            <a:ext cx="6137275" cy="457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217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400"/>
            <a:ext cx="6477000" cy="646331"/>
          </a:xfrm>
          <a:prstGeom prst="rect">
            <a:avLst/>
          </a:prstGeom>
          <a:noFill/>
        </p:spPr>
        <p:txBody>
          <a:bodyPr wrap="square" rtlCol="0">
            <a:spAutoFit/>
          </a:bodyPr>
          <a:lstStyle/>
          <a:p>
            <a:pPr algn="ctr"/>
            <a:r>
              <a:rPr lang="en-US" sz="3600" b="1" dirty="0" smtClean="0">
                <a:solidFill>
                  <a:prstClr val="black"/>
                </a:solidFill>
              </a:rPr>
              <a:t>“Heaven’s “ XX Board Members</a:t>
            </a:r>
            <a:endParaRPr lang="en-US" sz="3600" b="1" dirty="0">
              <a:solidFill>
                <a:prstClr val="black"/>
              </a:solidFill>
            </a:endParaRPr>
          </a:p>
        </p:txBody>
      </p:sp>
      <p:grpSp>
        <p:nvGrpSpPr>
          <p:cNvPr id="6" name="Group 5"/>
          <p:cNvGrpSpPr/>
          <p:nvPr/>
        </p:nvGrpSpPr>
        <p:grpSpPr>
          <a:xfrm>
            <a:off x="5105400" y="1219200"/>
            <a:ext cx="2469650" cy="4648200"/>
            <a:chOff x="3163112" y="1066800"/>
            <a:chExt cx="2469650" cy="4648200"/>
          </a:xfrm>
        </p:grpSpPr>
        <p:pic>
          <p:nvPicPr>
            <p:cNvPr id="22530" name="Picture 2" descr="C:\Users\PAULMI~1\AppData\Local\Temp\scl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066800"/>
              <a:ext cx="2425430" cy="415297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163112" y="5345668"/>
              <a:ext cx="2469650" cy="369332"/>
            </a:xfrm>
            <a:prstGeom prst="rect">
              <a:avLst/>
            </a:prstGeom>
          </p:spPr>
          <p:txBody>
            <a:bodyPr wrap="none">
              <a:spAutoFit/>
            </a:bodyPr>
            <a:lstStyle/>
            <a:p>
              <a:r>
                <a:rPr lang="en-US" dirty="0">
                  <a:solidFill>
                    <a:prstClr val="black"/>
                  </a:solidFill>
                </a:rPr>
                <a:t>Mary Ann Whalen Grant</a:t>
              </a:r>
              <a:endParaRPr lang="en-US" sz="1600" dirty="0">
                <a:solidFill>
                  <a:prstClr val="black"/>
                </a:solidFill>
              </a:endParaRPr>
            </a:p>
          </p:txBody>
        </p:sp>
      </p:grpSp>
      <p:pic>
        <p:nvPicPr>
          <p:cNvPr id="22532" name="Picture 4" descr="C:\Users\PAULMI~1\AppData\Local\Temp\scl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586" y="1219200"/>
            <a:ext cx="2752814" cy="472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960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 calcmode="lin" valueType="num">
                                      <p:cBhvr additive="base">
                                        <p:cTn id="7" dur="500" fill="hold"/>
                                        <p:tgtEl>
                                          <p:spTgt spid="22532"/>
                                        </p:tgtEl>
                                        <p:attrNameLst>
                                          <p:attrName>ppt_x</p:attrName>
                                        </p:attrNameLst>
                                      </p:cBhvr>
                                      <p:tavLst>
                                        <p:tav tm="0">
                                          <p:val>
                                            <p:strVal val="0-#ppt_w/2"/>
                                          </p:val>
                                        </p:tav>
                                        <p:tav tm="100000">
                                          <p:val>
                                            <p:strVal val="#ppt_x"/>
                                          </p:val>
                                        </p:tav>
                                      </p:tavLst>
                                    </p:anim>
                                    <p:anim calcmode="lin" valueType="num">
                                      <p:cBhvr additive="base">
                                        <p:cTn id="8" dur="500" fill="hold"/>
                                        <p:tgtEl>
                                          <p:spTgt spid="2253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en-US" altLang="en-US" smtClean="0"/>
              <a:t>March 3, 1987</a:t>
            </a:r>
            <a:br>
              <a:rPr lang="en-US" altLang="en-US" smtClean="0"/>
            </a:br>
            <a:r>
              <a:rPr lang="en-US" altLang="en-US" smtClean="0"/>
              <a:t>“123” Discovered</a:t>
            </a:r>
          </a:p>
        </p:txBody>
      </p:sp>
      <p:pic>
        <p:nvPicPr>
          <p:cNvPr id="21507" name="Picture 3" descr="thearcbo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43075"/>
            <a:ext cx="3606800"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4"/>
          <p:cNvSpPr>
            <a:spLocks noChangeArrowheads="1"/>
          </p:cNvSpPr>
          <p:nvPr/>
        </p:nvSpPr>
        <p:spPr bwMode="auto">
          <a:xfrm>
            <a:off x="1295400" y="6553200"/>
            <a:ext cx="3657600" cy="304800"/>
          </a:xfrm>
          <a:prstGeom prst="rect">
            <a:avLst/>
          </a:prstGeom>
          <a:solidFill>
            <a:schemeClr val="bg1"/>
          </a:solidFill>
          <a:ln>
            <a:noFill/>
          </a:ln>
          <a:effectLst/>
          <a:extLst>
            <a:ext uri="{91240B29-F687-4F45-9708-019B960494DF}">
              <a14:hiddenLine xmlns:a14="http://schemas.microsoft.com/office/drawing/2010/main" w="12700">
                <a:solidFill>
                  <a:srgbClr val="33CC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endParaRPr lang="en-US" altLang="en-US"/>
          </a:p>
        </p:txBody>
      </p:sp>
      <p:pic>
        <p:nvPicPr>
          <p:cNvPr id="21509" name="Picture 5" descr="123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752600"/>
            <a:ext cx="29845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4475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1991 IBM International Patent on</a:t>
            </a:r>
            <a:br>
              <a:rPr lang="en-US" smtClean="0"/>
            </a:br>
            <a:r>
              <a:rPr lang="en-US" smtClean="0"/>
              <a:t>High Temperature Superconductivity</a:t>
            </a:r>
            <a:endParaRPr 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264" y="1524000"/>
            <a:ext cx="3570336"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4420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276600" y="76200"/>
            <a:ext cx="5791200" cy="1143000"/>
          </a:xfrm>
        </p:spPr>
        <p:txBody>
          <a:bodyPr>
            <a:normAutofit fontScale="90000"/>
          </a:bodyPr>
          <a:lstStyle/>
          <a:p>
            <a:r>
              <a:rPr lang="en-US" altLang="en-US" smtClean="0"/>
              <a:t>Woodstock of Physics</a:t>
            </a:r>
            <a:br>
              <a:rPr lang="en-US" altLang="en-US" smtClean="0"/>
            </a:br>
            <a:r>
              <a:rPr lang="en-US" altLang="en-US" smtClean="0"/>
              <a:t> NYC, 1987</a:t>
            </a:r>
          </a:p>
        </p:txBody>
      </p:sp>
      <p:pic>
        <p:nvPicPr>
          <p:cNvPr id="22531" name="Picture 3" descr="Nature Wood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1371600"/>
            <a:ext cx="406876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8244" name="Group 4"/>
          <p:cNvGrpSpPr>
            <a:grpSpLocks/>
          </p:cNvGrpSpPr>
          <p:nvPr/>
        </p:nvGrpSpPr>
        <p:grpSpPr bwMode="auto">
          <a:xfrm>
            <a:off x="685800" y="1179513"/>
            <a:ext cx="2819400" cy="4811712"/>
            <a:chOff x="432" y="743"/>
            <a:chExt cx="1632" cy="3031"/>
          </a:xfrm>
        </p:grpSpPr>
        <p:pic>
          <p:nvPicPr>
            <p:cNvPr id="22533"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1008"/>
              <a:ext cx="1632" cy="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4" name="Text Box 6"/>
            <p:cNvSpPr txBox="1">
              <a:spLocks noChangeArrowheads="1"/>
            </p:cNvSpPr>
            <p:nvPr/>
          </p:nvSpPr>
          <p:spPr bwMode="auto">
            <a:xfrm>
              <a:off x="432" y="743"/>
              <a:ext cx="148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600" b="1">
                  <a:solidFill>
                    <a:srgbClr val="00CC99"/>
                  </a:solidFill>
                  <a:latin typeface="Times New Roman" pitchFamily="18" charset="0"/>
                </a:defRPr>
              </a:lvl1pPr>
              <a:lvl2pPr marL="742950" indent="-285750">
                <a:defRPr sz="3600" b="1">
                  <a:solidFill>
                    <a:srgbClr val="00CC99"/>
                  </a:solidFill>
                  <a:latin typeface="Times New Roman" pitchFamily="18" charset="0"/>
                </a:defRPr>
              </a:lvl2pPr>
              <a:lvl3pPr marL="1143000" indent="-228600">
                <a:defRPr sz="3600" b="1">
                  <a:solidFill>
                    <a:srgbClr val="00CC99"/>
                  </a:solidFill>
                  <a:latin typeface="Times New Roman" pitchFamily="18" charset="0"/>
                </a:defRPr>
              </a:lvl3pPr>
              <a:lvl4pPr marL="1600200" indent="-228600">
                <a:defRPr sz="3600" b="1">
                  <a:solidFill>
                    <a:srgbClr val="00CC99"/>
                  </a:solidFill>
                  <a:latin typeface="Times New Roman" pitchFamily="18" charset="0"/>
                </a:defRPr>
              </a:lvl4pPr>
              <a:lvl5pPr marL="2057400" indent="-228600">
                <a:defRPr sz="3600" b="1">
                  <a:solidFill>
                    <a:srgbClr val="00CC99"/>
                  </a:solidFill>
                  <a:latin typeface="Times New Roman" pitchFamily="18" charset="0"/>
                </a:defRPr>
              </a:lvl5pPr>
              <a:lvl6pPr marL="2514600" indent="-228600" eaLnBrk="0" fontAlgn="base" hangingPunct="0">
                <a:spcBef>
                  <a:spcPct val="0"/>
                </a:spcBef>
                <a:spcAft>
                  <a:spcPct val="0"/>
                </a:spcAft>
                <a:defRPr sz="3600" b="1">
                  <a:solidFill>
                    <a:srgbClr val="00CC99"/>
                  </a:solidFill>
                  <a:latin typeface="Times New Roman" pitchFamily="18" charset="0"/>
                </a:defRPr>
              </a:lvl6pPr>
              <a:lvl7pPr marL="2971800" indent="-228600" eaLnBrk="0" fontAlgn="base" hangingPunct="0">
                <a:spcBef>
                  <a:spcPct val="0"/>
                </a:spcBef>
                <a:spcAft>
                  <a:spcPct val="0"/>
                </a:spcAft>
                <a:defRPr sz="3600" b="1">
                  <a:solidFill>
                    <a:srgbClr val="00CC99"/>
                  </a:solidFill>
                  <a:latin typeface="Times New Roman" pitchFamily="18" charset="0"/>
                </a:defRPr>
              </a:lvl7pPr>
              <a:lvl8pPr marL="3429000" indent="-228600" eaLnBrk="0" fontAlgn="base" hangingPunct="0">
                <a:spcBef>
                  <a:spcPct val="0"/>
                </a:spcBef>
                <a:spcAft>
                  <a:spcPct val="0"/>
                </a:spcAft>
                <a:defRPr sz="3600" b="1">
                  <a:solidFill>
                    <a:srgbClr val="00CC99"/>
                  </a:solidFill>
                  <a:latin typeface="Times New Roman" pitchFamily="18" charset="0"/>
                </a:defRPr>
              </a:lvl8pPr>
              <a:lvl9pPr marL="3886200" indent="-228600" eaLnBrk="0" fontAlgn="base" hangingPunct="0">
                <a:spcBef>
                  <a:spcPct val="0"/>
                </a:spcBef>
                <a:spcAft>
                  <a:spcPct val="0"/>
                </a:spcAft>
                <a:defRPr sz="3600" b="1">
                  <a:solidFill>
                    <a:srgbClr val="00CC99"/>
                  </a:solidFill>
                  <a:latin typeface="Times New Roman" pitchFamily="18" charset="0"/>
                </a:defRPr>
              </a:lvl9pPr>
            </a:lstStyle>
            <a:p>
              <a:r>
                <a:rPr lang="en-US" altLang="en-US" sz="1800">
                  <a:solidFill>
                    <a:srgbClr val="FF0000"/>
                  </a:solidFill>
                  <a:latin typeface="Arial" pitchFamily="34" charset="0"/>
                </a:rPr>
                <a:t>Physicists’ Night Out!</a:t>
              </a:r>
            </a:p>
          </p:txBody>
        </p:sp>
      </p:grpSp>
    </p:spTree>
    <p:extLst>
      <p:ext uri="{BB962C8B-B14F-4D97-AF65-F5344CB8AC3E}">
        <p14:creationId xmlns:p14="http://schemas.microsoft.com/office/powerpoint/2010/main" val="19165258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38244"/>
                                        </p:tgtEl>
                                        <p:attrNameLst>
                                          <p:attrName>style.visibility</p:attrName>
                                        </p:attrNameLst>
                                      </p:cBhvr>
                                      <p:to>
                                        <p:strVal val="visible"/>
                                      </p:to>
                                    </p:set>
                                    <p:anim calcmode="lin" valueType="num">
                                      <p:cBhvr>
                                        <p:cTn id="7" dur="500" fill="hold"/>
                                        <p:tgtEl>
                                          <p:spTgt spid="138244"/>
                                        </p:tgtEl>
                                        <p:attrNameLst>
                                          <p:attrName>ppt_w</p:attrName>
                                        </p:attrNameLst>
                                      </p:cBhvr>
                                      <p:tavLst>
                                        <p:tav tm="0">
                                          <p:val>
                                            <p:fltVal val="0"/>
                                          </p:val>
                                        </p:tav>
                                        <p:tav tm="100000">
                                          <p:val>
                                            <p:strVal val="#ppt_w"/>
                                          </p:val>
                                        </p:tav>
                                      </p:tavLst>
                                    </p:anim>
                                    <p:anim calcmode="lin" valueType="num">
                                      <p:cBhvr>
                                        <p:cTn id="8" dur="500" fill="hold"/>
                                        <p:tgtEl>
                                          <p:spTgt spid="13824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5858" y="761442"/>
            <a:ext cx="2055342" cy="3200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http://w2agz.com/Pictures/NW%20Cover%20from%20Slid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685800"/>
            <a:ext cx="2279502" cy="313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9115" y="685800"/>
            <a:ext cx="1862384"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779991"/>
            <a:ext cx="2699106" cy="3001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1850" y="3823591"/>
            <a:ext cx="2419350"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4600" y="3810000"/>
            <a:ext cx="1904999" cy="2963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457200" y="-228600"/>
            <a:ext cx="8229600" cy="1143000"/>
          </a:xfrm>
        </p:spPr>
        <p:txBody>
          <a:bodyPr/>
          <a:lstStyle/>
          <a:p>
            <a:r>
              <a:rPr lang="en-US" b="1" dirty="0" smtClean="0">
                <a:latin typeface="Comic Sans MS" panose="030F0702030302020204" pitchFamily="66" charset="0"/>
              </a:rPr>
              <a:t>“The Hype”</a:t>
            </a:r>
            <a:endParaRPr lang="en-US" b="1" dirty="0">
              <a:latin typeface="Comic Sans MS" panose="030F0702030302020204" pitchFamily="66" charset="0"/>
            </a:endParaRPr>
          </a:p>
        </p:txBody>
      </p:sp>
    </p:spTree>
    <p:extLst>
      <p:ext uri="{BB962C8B-B14F-4D97-AF65-F5344CB8AC3E}">
        <p14:creationId xmlns:p14="http://schemas.microsoft.com/office/powerpoint/2010/main" val="312629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 calcmode="lin" valueType="num">
                                      <p:cBhvr additive="base">
                                        <p:cTn id="17" dur="500" fill="hold"/>
                                        <p:tgtEl>
                                          <p:spTgt spid="5122"/>
                                        </p:tgtEl>
                                        <p:attrNameLst>
                                          <p:attrName>ppt_x</p:attrName>
                                        </p:attrNameLst>
                                      </p:cBhvr>
                                      <p:tavLst>
                                        <p:tav tm="0">
                                          <p:val>
                                            <p:strVal val="1+#ppt_w/2"/>
                                          </p:val>
                                        </p:tav>
                                        <p:tav tm="100000">
                                          <p:val>
                                            <p:strVal val="#ppt_x"/>
                                          </p:val>
                                        </p:tav>
                                      </p:tavLst>
                                    </p:anim>
                                    <p:anim calcmode="lin" valueType="num">
                                      <p:cBhvr additive="base">
                                        <p:cTn id="18" dur="500" fill="hold"/>
                                        <p:tgtEl>
                                          <p:spTgt spid="512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5123"/>
                                        </p:tgtEl>
                                        <p:attrNameLst>
                                          <p:attrName>style.visibility</p:attrName>
                                        </p:attrNameLst>
                                      </p:cBhvr>
                                      <p:to>
                                        <p:strVal val="visible"/>
                                      </p:to>
                                    </p:set>
                                    <p:anim calcmode="lin" valueType="num">
                                      <p:cBhvr additive="base">
                                        <p:cTn id="22" dur="500" fill="hold"/>
                                        <p:tgtEl>
                                          <p:spTgt spid="5123"/>
                                        </p:tgtEl>
                                        <p:attrNameLst>
                                          <p:attrName>ppt_x</p:attrName>
                                        </p:attrNameLst>
                                      </p:cBhvr>
                                      <p:tavLst>
                                        <p:tav tm="0">
                                          <p:val>
                                            <p:strVal val="0-#ppt_w/2"/>
                                          </p:val>
                                        </p:tav>
                                        <p:tav tm="100000">
                                          <p:val>
                                            <p:strVal val="#ppt_x"/>
                                          </p:val>
                                        </p:tav>
                                      </p:tavLst>
                                    </p:anim>
                                    <p:anim calcmode="lin" valueType="num">
                                      <p:cBhvr additive="base">
                                        <p:cTn id="23" dur="500" fill="hold"/>
                                        <p:tgtEl>
                                          <p:spTgt spid="512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5124"/>
                                        </p:tgtEl>
                                        <p:attrNameLst>
                                          <p:attrName>style.visibility</p:attrName>
                                        </p:attrNameLst>
                                      </p:cBhvr>
                                      <p:to>
                                        <p:strVal val="visible"/>
                                      </p:to>
                                    </p:set>
                                    <p:anim calcmode="lin" valueType="num">
                                      <p:cBhvr additive="base">
                                        <p:cTn id="27" dur="500" fill="hold"/>
                                        <p:tgtEl>
                                          <p:spTgt spid="5124"/>
                                        </p:tgtEl>
                                        <p:attrNameLst>
                                          <p:attrName>ppt_x</p:attrName>
                                        </p:attrNameLst>
                                      </p:cBhvr>
                                      <p:tavLst>
                                        <p:tav tm="0">
                                          <p:val>
                                            <p:strVal val="#ppt_x"/>
                                          </p:val>
                                        </p:tav>
                                        <p:tav tm="100000">
                                          <p:val>
                                            <p:strVal val="#ppt_x"/>
                                          </p:val>
                                        </p:tav>
                                      </p:tavLst>
                                    </p:anim>
                                    <p:anim calcmode="lin" valueType="num">
                                      <p:cBhvr additive="base">
                                        <p:cTn id="28" dur="500" fill="hold"/>
                                        <p:tgtEl>
                                          <p:spTgt spid="512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6" fill="hold" nodeType="afterEffect">
                                  <p:stCondLst>
                                    <p:cond delay="0"/>
                                  </p:stCondLst>
                                  <p:childTnLst>
                                    <p:set>
                                      <p:cBhvr>
                                        <p:cTn id="31" dur="1" fill="hold">
                                          <p:stCondLst>
                                            <p:cond delay="0"/>
                                          </p:stCondLst>
                                        </p:cTn>
                                        <p:tgtEl>
                                          <p:spTgt spid="5125"/>
                                        </p:tgtEl>
                                        <p:attrNameLst>
                                          <p:attrName>style.visibility</p:attrName>
                                        </p:attrNameLst>
                                      </p:cBhvr>
                                      <p:to>
                                        <p:strVal val="visible"/>
                                      </p:to>
                                    </p:set>
                                    <p:anim calcmode="lin" valueType="num">
                                      <p:cBhvr additive="base">
                                        <p:cTn id="32" dur="500" fill="hold"/>
                                        <p:tgtEl>
                                          <p:spTgt spid="5125"/>
                                        </p:tgtEl>
                                        <p:attrNameLst>
                                          <p:attrName>ppt_x</p:attrName>
                                        </p:attrNameLst>
                                      </p:cBhvr>
                                      <p:tavLst>
                                        <p:tav tm="0">
                                          <p:val>
                                            <p:strVal val="1+#ppt_w/2"/>
                                          </p:val>
                                        </p:tav>
                                        <p:tav tm="100000">
                                          <p:val>
                                            <p:strVal val="#ppt_x"/>
                                          </p:val>
                                        </p:tav>
                                      </p:tavLst>
                                    </p:anim>
                                    <p:anim calcmode="lin" valueType="num">
                                      <p:cBhvr additive="base">
                                        <p:cTn id="33"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31750"/>
            <a:ext cx="90424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Box 1"/>
          <p:cNvSpPr txBox="1">
            <a:spLocks noChangeArrowheads="1"/>
          </p:cNvSpPr>
          <p:nvPr/>
        </p:nvSpPr>
        <p:spPr bwMode="auto">
          <a:xfrm>
            <a:off x="161925" y="5257800"/>
            <a:ext cx="883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2400" b="1">
                <a:solidFill>
                  <a:prstClr val="black"/>
                </a:solidFill>
                <a:latin typeface="MS UI Gothic" pitchFamily="34" charset="-128"/>
                <a:ea typeface="MS UI Gothic" pitchFamily="34" charset="-128"/>
              </a:rPr>
              <a:t>HTSC Symposium, MRS Spring Meeting, Anaheim, 23-24 April 1987</a:t>
            </a:r>
          </a:p>
        </p:txBody>
      </p:sp>
      <p:sp>
        <p:nvSpPr>
          <p:cNvPr id="3" name="TextBox 2"/>
          <p:cNvSpPr txBox="1">
            <a:spLocks noChangeArrowheads="1"/>
          </p:cNvSpPr>
          <p:nvPr/>
        </p:nvSpPr>
        <p:spPr bwMode="auto">
          <a:xfrm>
            <a:off x="990600" y="5943600"/>
            <a:ext cx="6858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3600" b="1" i="1">
                <a:solidFill>
                  <a:prstClr val="black"/>
                </a:solidFill>
                <a:latin typeface="Comic Sans MS" pitchFamily="66" charset="0"/>
              </a:rPr>
              <a:t>“The Altamont of Materials”</a:t>
            </a:r>
          </a:p>
        </p:txBody>
      </p:sp>
    </p:spTree>
    <p:extLst>
      <p:ext uri="{BB962C8B-B14F-4D97-AF65-F5344CB8AC3E}">
        <p14:creationId xmlns:p14="http://schemas.microsoft.com/office/powerpoint/2010/main" val="33257749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066800" y="152400"/>
            <a:ext cx="7543800" cy="1143000"/>
          </a:xfrm>
        </p:spPr>
        <p:txBody>
          <a:bodyPr/>
          <a:lstStyle/>
          <a:p>
            <a:pPr eaLnBrk="1" hangingPunct="1"/>
            <a:r>
              <a:rPr lang="en-US" altLang="en-US" smtClean="0"/>
              <a:t>“The Great Communicator”</a:t>
            </a:r>
          </a:p>
        </p:txBody>
      </p:sp>
      <p:pic>
        <p:nvPicPr>
          <p:cNvPr id="204803" name="Picture 3" descr="reag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447800"/>
            <a:ext cx="67056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779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04803"/>
                                        </p:tgtEl>
                                        <p:attrNameLst>
                                          <p:attrName>style.visibility</p:attrName>
                                        </p:attrNameLst>
                                      </p:cBhvr>
                                      <p:to>
                                        <p:strVal val="visible"/>
                                      </p:to>
                                    </p:set>
                                    <p:animEffect transition="in" filter="checkerboard(across)">
                                      <p:cBhvr>
                                        <p:cTn id="7" dur="500"/>
                                        <p:tgtEl>
                                          <p:spTgt spid="204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76200"/>
            <a:ext cx="8229600" cy="1143000"/>
          </a:xfrm>
        </p:spPr>
        <p:txBody>
          <a:bodyPr/>
          <a:lstStyle/>
          <a:p>
            <a:r>
              <a:rPr lang="en-US" altLang="en-US"/>
              <a:t>Today</a:t>
            </a:r>
          </a:p>
        </p:txBody>
      </p:sp>
      <p:pic>
        <p:nvPicPr>
          <p:cNvPr id="3380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84263"/>
            <a:ext cx="7391400" cy="508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1" name="Text Box 9"/>
          <p:cNvSpPr txBox="1">
            <a:spLocks noChangeArrowheads="1"/>
          </p:cNvSpPr>
          <p:nvPr/>
        </p:nvSpPr>
        <p:spPr bwMode="auto">
          <a:xfrm>
            <a:off x="3581400" y="62484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prstClr val="black"/>
                </a:solidFill>
              </a:rPr>
              <a:t>Year</a:t>
            </a:r>
          </a:p>
        </p:txBody>
      </p:sp>
      <p:sp>
        <p:nvSpPr>
          <p:cNvPr id="33802" name="Text Box 10"/>
          <p:cNvSpPr txBox="1">
            <a:spLocks noChangeArrowheads="1"/>
          </p:cNvSpPr>
          <p:nvPr/>
        </p:nvSpPr>
        <p:spPr bwMode="auto">
          <a:xfrm>
            <a:off x="152400" y="3367088"/>
            <a:ext cx="762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prstClr val="black"/>
                </a:solidFill>
              </a:rPr>
              <a:t>Tc (K)</a:t>
            </a:r>
          </a:p>
        </p:txBody>
      </p:sp>
    </p:spTree>
    <p:extLst>
      <p:ext uri="{BB962C8B-B14F-4D97-AF65-F5344CB8AC3E}">
        <p14:creationId xmlns:p14="http://schemas.microsoft.com/office/powerpoint/2010/main" val="28202381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b="1" smtClean="0">
                <a:solidFill>
                  <a:schemeClr val="accent1"/>
                </a:solidFill>
              </a:rPr>
              <a:t>PMG@EPRI:  1993-2005</a:t>
            </a:r>
            <a:endParaRPr lang="en-US">
              <a:solidFill>
                <a:schemeClr val="accent1"/>
              </a:solidFill>
            </a:endParaRPr>
          </a:p>
        </p:txBody>
      </p:sp>
    </p:spTree>
    <p:extLst>
      <p:ext uri="{BB962C8B-B14F-4D97-AF65-F5344CB8AC3E}">
        <p14:creationId xmlns:p14="http://schemas.microsoft.com/office/powerpoint/2010/main" val="25347593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304800" y="0"/>
            <a:ext cx="8610600" cy="1143000"/>
          </a:xfrm>
        </p:spPr>
        <p:txBody>
          <a:bodyPr/>
          <a:lstStyle/>
          <a:p>
            <a:pPr eaLnBrk="1" hangingPunct="1"/>
            <a:r>
              <a:rPr lang="en-US" altLang="en-US" smtClean="0"/>
              <a:t>My Virtual Grandfather (@ 94)</a:t>
            </a:r>
          </a:p>
        </p:txBody>
      </p:sp>
      <p:pic>
        <p:nvPicPr>
          <p:cNvPr id="880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1143000"/>
            <a:ext cx="7337425"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244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9181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055688"/>
            <a:ext cx="4495800" cy="557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2"/>
          <p:cNvSpPr>
            <a:spLocks noGrp="1"/>
          </p:cNvSpPr>
          <p:nvPr>
            <p:ph type="title"/>
          </p:nvPr>
        </p:nvSpPr>
        <p:spPr>
          <a:xfrm>
            <a:off x="457200" y="0"/>
            <a:ext cx="8229600" cy="1143000"/>
          </a:xfrm>
        </p:spPr>
        <p:txBody>
          <a:bodyPr/>
          <a:lstStyle/>
          <a:p>
            <a:r>
              <a:rPr lang="en-US" altLang="en-US" smtClean="0"/>
              <a:t>NYC circa 1890s</a:t>
            </a:r>
          </a:p>
        </p:txBody>
      </p:sp>
    </p:spTree>
    <p:extLst>
      <p:ext uri="{BB962C8B-B14F-4D97-AF65-F5344CB8AC3E}">
        <p14:creationId xmlns:p14="http://schemas.microsoft.com/office/powerpoint/2010/main" val="663623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C:\Users\PAULMI~1\AppData\Local\Temp\scl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613" y="1905000"/>
            <a:ext cx="4809587" cy="38862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n-US" smtClean="0"/>
              <a:t>21</a:t>
            </a:r>
            <a:r>
              <a:rPr lang="en-US" baseline="30000" smtClean="0"/>
              <a:t>st</a:t>
            </a:r>
            <a:r>
              <a:rPr lang="en-US" smtClean="0"/>
              <a:t> Centrury</a:t>
            </a:r>
            <a:br>
              <a:rPr lang="en-US" smtClean="0"/>
            </a:br>
            <a:r>
              <a:rPr lang="en-US" smtClean="0"/>
              <a:t>“Mexican-American Alliance”</a:t>
            </a:r>
            <a:endParaRPr lang="en-US"/>
          </a:p>
        </p:txBody>
      </p:sp>
    </p:spTree>
    <p:extLst>
      <p:ext uri="{BB962C8B-B14F-4D97-AF65-F5344CB8AC3E}">
        <p14:creationId xmlns:p14="http://schemas.microsoft.com/office/powerpoint/2010/main" val="211350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1219200"/>
            <a:ext cx="90487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le 6"/>
          <p:cNvSpPr>
            <a:spLocks noGrp="1"/>
          </p:cNvSpPr>
          <p:nvPr>
            <p:ph type="title" idx="4294967295"/>
          </p:nvPr>
        </p:nvSpPr>
        <p:spPr>
          <a:xfrm>
            <a:off x="381000" y="76200"/>
            <a:ext cx="8229600" cy="1143000"/>
          </a:xfrm>
        </p:spPr>
        <p:txBody>
          <a:bodyPr/>
          <a:lstStyle/>
          <a:p>
            <a:pPr eaLnBrk="1" hangingPunct="1"/>
            <a:r>
              <a:rPr lang="en-US" altLang="en-US" smtClean="0"/>
              <a:t>The US Electrical System</a:t>
            </a:r>
          </a:p>
        </p:txBody>
      </p:sp>
      <p:pic>
        <p:nvPicPr>
          <p:cNvPr id="10245" name="Picture 2053" descr="edfa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495800"/>
            <a:ext cx="15240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056" descr="tesl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7225" y="4343400"/>
            <a:ext cx="139223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2054" descr="insu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4441825"/>
            <a:ext cx="1752600"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2051" descr="steinmetz"/>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7400" y="1066800"/>
            <a:ext cx="2133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07550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 fill="hold"/>
                                        <p:tgtEl>
                                          <p:spTgt spid="10245"/>
                                        </p:tgtEl>
                                        <p:attrNameLst>
                                          <p:attrName>ppt_x</p:attrName>
                                        </p:attrNameLst>
                                      </p:cBhvr>
                                      <p:tavLst>
                                        <p:tav tm="0">
                                          <p:val>
                                            <p:strVal val="0-#ppt_w/2"/>
                                          </p:val>
                                        </p:tav>
                                        <p:tav tm="100000">
                                          <p:val>
                                            <p:strVal val="#ppt_x"/>
                                          </p:val>
                                        </p:tav>
                                      </p:tavLst>
                                    </p:anim>
                                    <p:anim calcmode="lin" valueType="num">
                                      <p:cBhvr additive="base">
                                        <p:cTn id="8" dur="500" fill="hold"/>
                                        <p:tgtEl>
                                          <p:spTgt spid="1024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246"/>
                                        </p:tgtEl>
                                        <p:attrNameLst>
                                          <p:attrName>style.visibility</p:attrName>
                                        </p:attrNameLst>
                                      </p:cBhvr>
                                      <p:to>
                                        <p:strVal val="visible"/>
                                      </p:to>
                                    </p:set>
                                    <p:anim calcmode="lin" valueType="num">
                                      <p:cBhvr additive="base">
                                        <p:cTn id="13" dur="500" fill="hold"/>
                                        <p:tgtEl>
                                          <p:spTgt spid="10246"/>
                                        </p:tgtEl>
                                        <p:attrNameLst>
                                          <p:attrName>ppt_x</p:attrName>
                                        </p:attrNameLst>
                                      </p:cBhvr>
                                      <p:tavLst>
                                        <p:tav tm="0">
                                          <p:val>
                                            <p:strVal val="#ppt_x"/>
                                          </p:val>
                                        </p:tav>
                                        <p:tav tm="100000">
                                          <p:val>
                                            <p:strVal val="#ppt_x"/>
                                          </p:val>
                                        </p:tav>
                                      </p:tavLst>
                                    </p:anim>
                                    <p:anim calcmode="lin" valueType="num">
                                      <p:cBhvr additive="base">
                                        <p:cTn id="14" dur="500" fill="hold"/>
                                        <p:tgtEl>
                                          <p:spTgt spid="1024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0247"/>
                                        </p:tgtEl>
                                        <p:attrNameLst>
                                          <p:attrName>style.visibility</p:attrName>
                                        </p:attrNameLst>
                                      </p:cBhvr>
                                      <p:to>
                                        <p:strVal val="visible"/>
                                      </p:to>
                                    </p:set>
                                    <p:anim calcmode="lin" valueType="num">
                                      <p:cBhvr additive="base">
                                        <p:cTn id="19" dur="500" fill="hold"/>
                                        <p:tgtEl>
                                          <p:spTgt spid="10247"/>
                                        </p:tgtEl>
                                        <p:attrNameLst>
                                          <p:attrName>ppt_x</p:attrName>
                                        </p:attrNameLst>
                                      </p:cBhvr>
                                      <p:tavLst>
                                        <p:tav tm="0">
                                          <p:val>
                                            <p:strVal val="1+#ppt_w/2"/>
                                          </p:val>
                                        </p:tav>
                                        <p:tav tm="100000">
                                          <p:val>
                                            <p:strVal val="#ppt_x"/>
                                          </p:val>
                                        </p:tav>
                                      </p:tavLst>
                                    </p:anim>
                                    <p:anim calcmode="lin" valueType="num">
                                      <p:cBhvr additive="base">
                                        <p:cTn id="20"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0248"/>
                                        </p:tgtEl>
                                        <p:attrNameLst>
                                          <p:attrName>style.visibility</p:attrName>
                                        </p:attrNameLst>
                                      </p:cBhvr>
                                      <p:to>
                                        <p:strVal val="visible"/>
                                      </p:to>
                                    </p:set>
                                    <p:animEffect transition="in" filter="dissolve">
                                      <p:cBhvr>
                                        <p:cTn id="25"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33450"/>
            <a:ext cx="8231188"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itle 2"/>
          <p:cNvSpPr>
            <a:spLocks noGrp="1"/>
          </p:cNvSpPr>
          <p:nvPr>
            <p:ph type="title" idx="4294967295"/>
          </p:nvPr>
        </p:nvSpPr>
        <p:spPr>
          <a:xfrm>
            <a:off x="0" y="152400"/>
            <a:ext cx="8229600" cy="1143000"/>
          </a:xfrm>
        </p:spPr>
        <p:txBody>
          <a:bodyPr/>
          <a:lstStyle/>
          <a:p>
            <a:pPr eaLnBrk="1" hangingPunct="1"/>
            <a:r>
              <a:rPr lang="en-US" altLang="en-US" smtClean="0"/>
              <a:t>The US Transmission Grid(s)</a:t>
            </a:r>
          </a:p>
        </p:txBody>
      </p:sp>
      <p:sp>
        <p:nvSpPr>
          <p:cNvPr id="11268" name="TextBox 3"/>
          <p:cNvSpPr txBox="1">
            <a:spLocks noChangeArrowheads="1"/>
          </p:cNvSpPr>
          <p:nvPr/>
        </p:nvSpPr>
        <p:spPr bwMode="auto">
          <a:xfrm>
            <a:off x="5867400" y="1066800"/>
            <a:ext cx="2057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 typeface="Arial" pitchFamily="34" charset="0"/>
              <a:buChar char="•"/>
            </a:pPr>
            <a:r>
              <a:rPr lang="en-US" altLang="en-US">
                <a:solidFill>
                  <a:prstClr val="black"/>
                </a:solidFill>
                <a:latin typeface="Calibri" pitchFamily="34" charset="0"/>
              </a:rPr>
              <a:t> 300,000 km</a:t>
            </a:r>
          </a:p>
          <a:p>
            <a:pPr eaLnBrk="1" hangingPunct="1">
              <a:buFont typeface="Arial" pitchFamily="34" charset="0"/>
              <a:buChar char="•"/>
            </a:pPr>
            <a:r>
              <a:rPr lang="en-US" altLang="en-US">
                <a:solidFill>
                  <a:prstClr val="black"/>
                </a:solidFill>
                <a:latin typeface="Calibri" pitchFamily="34" charset="0"/>
              </a:rPr>
              <a:t> 500 companies</a:t>
            </a:r>
          </a:p>
          <a:p>
            <a:pPr eaLnBrk="1" hangingPunct="1">
              <a:buFont typeface="Arial" pitchFamily="34" charset="0"/>
              <a:buChar char="•"/>
            </a:pPr>
            <a:r>
              <a:rPr lang="en-US" altLang="en-US">
                <a:solidFill>
                  <a:prstClr val="black"/>
                </a:solidFill>
                <a:latin typeface="Calibri" pitchFamily="34" charset="0"/>
              </a:rPr>
              <a:t> 10% Losses</a:t>
            </a:r>
          </a:p>
        </p:txBody>
      </p:sp>
    </p:spTree>
    <p:extLst>
      <p:ext uri="{BB962C8B-B14F-4D97-AF65-F5344CB8AC3E}">
        <p14:creationId xmlns:p14="http://schemas.microsoft.com/office/powerpoint/2010/main" val="23024563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2438400" y="1108075"/>
            <a:ext cx="3429000" cy="5292725"/>
            <a:chOff x="2438400" y="686360"/>
            <a:chExt cx="3429000" cy="5292132"/>
          </a:xfrm>
        </p:grpSpPr>
        <p:pic>
          <p:nvPicPr>
            <p:cNvPr id="97285" name="Picture 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686360"/>
              <a:ext cx="3429000" cy="4555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6" name="Text Box 25"/>
            <p:cNvSpPr txBox="1">
              <a:spLocks noChangeArrowheads="1"/>
            </p:cNvSpPr>
            <p:nvPr/>
          </p:nvSpPr>
          <p:spPr bwMode="auto">
            <a:xfrm>
              <a:off x="3809378" y="5333723"/>
              <a:ext cx="1454916" cy="644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a:solidFill>
                    <a:prstClr val="black"/>
                  </a:solidFill>
                </a:rPr>
                <a:t>Pirelli</a:t>
              </a:r>
            </a:p>
          </p:txBody>
        </p:sp>
      </p:grpSp>
      <p:pic>
        <p:nvPicPr>
          <p:cNvPr id="9318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790" y="990600"/>
            <a:ext cx="3611562" cy="578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836" y="906463"/>
            <a:ext cx="440055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838200" y="22225"/>
            <a:ext cx="7391400" cy="815975"/>
          </a:xfrm>
        </p:spPr>
        <p:txBody>
          <a:bodyPr>
            <a:normAutofit fontScale="90000"/>
          </a:bodyPr>
          <a:lstStyle/>
          <a:p>
            <a:r>
              <a:rPr lang="en-US" dirty="0" smtClean="0"/>
              <a:t>Pirelli-EPRI-AMSC-Detroit Edison</a:t>
            </a:r>
            <a:br>
              <a:rPr lang="en-US" dirty="0" smtClean="0"/>
            </a:br>
            <a:r>
              <a:rPr lang="en-US" sz="3200" dirty="0" smtClean="0"/>
              <a:t>1996 - 2001</a:t>
            </a:r>
            <a:endParaRPr lang="en-US" dirty="0"/>
          </a:p>
        </p:txBody>
      </p:sp>
    </p:spTree>
    <p:extLst>
      <p:ext uri="{BB962C8B-B14F-4D97-AF65-F5344CB8AC3E}">
        <p14:creationId xmlns:p14="http://schemas.microsoft.com/office/powerpoint/2010/main" val="304519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par>
                          <p:cTn id="7" fill="hold" nodeType="afterGroup">
                            <p:stCondLst>
                              <p:cond delay="0"/>
                            </p:stCondLst>
                            <p:childTnLst>
                              <p:par>
                                <p:cTn id="8" presetID="2" presetClass="entr" presetSubtype="8" fill="hold" nodeType="afterEffect">
                                  <p:stCondLst>
                                    <p:cond delay="0"/>
                                  </p:stCondLst>
                                  <p:childTnLst>
                                    <p:set>
                                      <p:cBhvr>
                                        <p:cTn id="9" dur="1" fill="hold">
                                          <p:stCondLst>
                                            <p:cond delay="0"/>
                                          </p:stCondLst>
                                        </p:cTn>
                                        <p:tgtEl>
                                          <p:spTgt spid="93186"/>
                                        </p:tgtEl>
                                        <p:attrNameLst>
                                          <p:attrName>style.visibility</p:attrName>
                                        </p:attrNameLst>
                                      </p:cBhvr>
                                      <p:to>
                                        <p:strVal val="visible"/>
                                      </p:to>
                                    </p:set>
                                    <p:anim calcmode="lin" valueType="num">
                                      <p:cBhvr additive="base">
                                        <p:cTn id="10" dur="500" fill="hold"/>
                                        <p:tgtEl>
                                          <p:spTgt spid="93186"/>
                                        </p:tgtEl>
                                        <p:attrNameLst>
                                          <p:attrName>ppt_x</p:attrName>
                                        </p:attrNameLst>
                                      </p:cBhvr>
                                      <p:tavLst>
                                        <p:tav tm="0">
                                          <p:val>
                                            <p:strVal val="0-#ppt_w/2"/>
                                          </p:val>
                                        </p:tav>
                                        <p:tav tm="100000">
                                          <p:val>
                                            <p:strVal val="#ppt_x"/>
                                          </p:val>
                                        </p:tav>
                                      </p:tavLst>
                                    </p:anim>
                                    <p:anim calcmode="lin" valueType="num">
                                      <p:cBhvr additive="base">
                                        <p:cTn id="11" dur="500" fill="hold"/>
                                        <p:tgtEl>
                                          <p:spTgt spid="93186"/>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93187"/>
                                        </p:tgtEl>
                                        <p:attrNameLst>
                                          <p:attrName>style.visibility</p:attrName>
                                        </p:attrNameLst>
                                      </p:cBhvr>
                                      <p:to>
                                        <p:strVal val="visible"/>
                                      </p:to>
                                    </p:set>
                                    <p:anim calcmode="lin" valueType="num">
                                      <p:cBhvr additive="base">
                                        <p:cTn id="14" dur="500" fill="hold"/>
                                        <p:tgtEl>
                                          <p:spTgt spid="93187"/>
                                        </p:tgtEl>
                                        <p:attrNameLst>
                                          <p:attrName>ppt_x</p:attrName>
                                        </p:attrNameLst>
                                      </p:cBhvr>
                                      <p:tavLst>
                                        <p:tav tm="0">
                                          <p:val>
                                            <p:strVal val="1+#ppt_w/2"/>
                                          </p:val>
                                        </p:tav>
                                        <p:tav tm="100000">
                                          <p:val>
                                            <p:strVal val="#ppt_x"/>
                                          </p:val>
                                        </p:tav>
                                      </p:tavLst>
                                    </p:anim>
                                    <p:anim calcmode="lin" valueType="num">
                                      <p:cBhvr additive="base">
                                        <p:cTn id="15" dur="500" fill="hold"/>
                                        <p:tgtEl>
                                          <p:spTgt spid="931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rtlCol="0">
            <a:normAutofit fontScale="90000"/>
          </a:bodyPr>
          <a:lstStyle/>
          <a:p>
            <a:pPr eaLnBrk="1" fontAlgn="auto" hangingPunct="1">
              <a:spcAft>
                <a:spcPts val="0"/>
              </a:spcAft>
              <a:defRPr/>
            </a:pPr>
            <a:r>
              <a:rPr lang="en-US" dirty="0" smtClean="0"/>
              <a:t>“Dual Use” of Energy Transport Corridors</a:t>
            </a:r>
            <a:br>
              <a:rPr lang="en-US" dirty="0" smtClean="0"/>
            </a:br>
            <a:r>
              <a:rPr lang="en-US" sz="3100" i="1" dirty="0" smtClean="0"/>
              <a:t>Electricity Generation by Primary Fuel Source (2011-12)</a:t>
            </a:r>
            <a:endParaRPr lang="en-US" sz="4000"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8975" y="914400"/>
            <a:ext cx="3933825"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8975" y="3722688"/>
            <a:ext cx="3933825"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6"/>
          <p:cNvSpPr txBox="1">
            <a:spLocks noChangeArrowheads="1"/>
          </p:cNvSpPr>
          <p:nvPr/>
        </p:nvSpPr>
        <p:spPr bwMode="auto">
          <a:xfrm>
            <a:off x="7086600" y="5130800"/>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a:r>
              <a:rPr lang="en-US" altLang="en-US" sz="3200" b="1" u="sng">
                <a:solidFill>
                  <a:prstClr val="black"/>
                </a:solidFill>
                <a:latin typeface="Calibri" pitchFamily="34" charset="0"/>
              </a:rPr>
              <a:t>Europe</a:t>
            </a:r>
          </a:p>
        </p:txBody>
      </p:sp>
      <p:sp>
        <p:nvSpPr>
          <p:cNvPr id="25605" name="TextBox 7"/>
          <p:cNvSpPr txBox="1">
            <a:spLocks noChangeArrowheads="1"/>
          </p:cNvSpPr>
          <p:nvPr/>
        </p:nvSpPr>
        <p:spPr bwMode="auto">
          <a:xfrm>
            <a:off x="7086600" y="2133600"/>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a:r>
              <a:rPr lang="en-US" altLang="en-US" sz="3200" b="1" u="sng">
                <a:solidFill>
                  <a:prstClr val="black"/>
                </a:solidFill>
                <a:latin typeface="Calibri" pitchFamily="34" charset="0"/>
              </a:rPr>
              <a:t>USA</a:t>
            </a:r>
          </a:p>
        </p:txBody>
      </p:sp>
      <p:sp>
        <p:nvSpPr>
          <p:cNvPr id="9" name="Cloud Callout 8"/>
          <p:cNvSpPr/>
          <p:nvPr/>
        </p:nvSpPr>
        <p:spPr>
          <a:xfrm>
            <a:off x="457200" y="2690813"/>
            <a:ext cx="2286000" cy="2197100"/>
          </a:xfrm>
          <a:prstGeom prst="cloudCallout">
            <a:avLst>
              <a:gd name="adj1" fmla="val 105254"/>
              <a:gd name="adj2" fmla="val -2722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rPr>
              <a:t>Wow!</a:t>
            </a:r>
          </a:p>
        </p:txBody>
      </p:sp>
      <p:sp>
        <p:nvSpPr>
          <p:cNvPr id="4" name="Lightning Bolt 3"/>
          <p:cNvSpPr/>
          <p:nvPr/>
        </p:nvSpPr>
        <p:spPr>
          <a:xfrm>
            <a:off x="2209800" y="4648200"/>
            <a:ext cx="1524000" cy="1066800"/>
          </a:xfrm>
          <a:prstGeom prst="lightningBol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10027242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0"/>
            <a:ext cx="8229600" cy="1143000"/>
          </a:xfrm>
        </p:spPr>
        <p:txBody>
          <a:bodyPr/>
          <a:lstStyle/>
          <a:p>
            <a:pPr eaLnBrk="1" hangingPunct="1"/>
            <a:r>
              <a:rPr lang="en-US" altLang="en-US" smtClean="0"/>
              <a:t>The “Dual Use” Concept Embodied</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716338"/>
            <a:ext cx="3657600"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716338"/>
            <a:ext cx="2667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a:extLst/>
          </a:blip>
          <a:srcRect/>
          <a:stretch>
            <a:fillRect/>
          </a:stretch>
        </p:blipFill>
        <p:spPr bwMode="auto">
          <a:xfrm>
            <a:off x="3076516" y="3869435"/>
            <a:ext cx="2412241" cy="1870603"/>
          </a:xfrm>
          <a:prstGeom prst="rect">
            <a:avLst/>
          </a:prstGeom>
          <a:noFill/>
          <a:ln>
            <a:noFill/>
          </a:ln>
          <a:scene3d>
            <a:camera prst="orthographicFront">
              <a:rot lat="0" lon="0" rev="16200000"/>
            </a:camera>
            <a:lightRig rig="threePt" dir="t"/>
          </a:scene3d>
          <a:extLst/>
        </p:spPr>
      </p:pic>
      <p:sp>
        <p:nvSpPr>
          <p:cNvPr id="8" name="TextBox 7"/>
          <p:cNvSpPr txBox="1"/>
          <p:nvPr/>
        </p:nvSpPr>
        <p:spPr>
          <a:xfrm>
            <a:off x="609600" y="1143000"/>
            <a:ext cx="8077200" cy="2554288"/>
          </a:xfrm>
          <a:prstGeom prst="rect">
            <a:avLst/>
          </a:prstGeom>
          <a:noFill/>
        </p:spPr>
        <p:txBody>
          <a:bodyPr>
            <a:spAutoFit/>
          </a:bodyPr>
          <a:lstStyle/>
          <a:p>
            <a:pPr marL="285750" indent="-285750">
              <a:buFont typeface="Arial" panose="020B0604020202020204" pitchFamily="34" charset="0"/>
              <a:buChar char="•"/>
              <a:defRPr/>
            </a:pPr>
            <a:r>
              <a:rPr lang="en-US" sz="2000" kern="0" dirty="0">
                <a:solidFill>
                  <a:prstClr val="black"/>
                </a:solidFill>
              </a:rPr>
              <a:t>Almost all NG used for electricity generation is “combusted” at a “local” delivery point using modern, efficient, combined cycle gas turbine (CCGT) technology.</a:t>
            </a:r>
          </a:p>
          <a:p>
            <a:pPr marL="285750" indent="-285750">
              <a:buFont typeface="Arial" panose="020B0604020202020204" pitchFamily="34" charset="0"/>
              <a:buChar char="•"/>
              <a:defRPr/>
            </a:pPr>
            <a:r>
              <a:rPr lang="en-US" sz="2000" kern="0" dirty="0">
                <a:solidFill>
                  <a:prstClr val="black"/>
                </a:solidFill>
              </a:rPr>
              <a:t>Why not “combust” that gas portion so-used at the “well-head” instead and deliver the “electrons” over a low-loss HTSC dc cable?   As well as reducing volume...and...frictional loss due to NG transported by pipeline.</a:t>
            </a:r>
          </a:p>
          <a:p>
            <a:pPr marL="342900" indent="-342900">
              <a:buFont typeface="Arial" panose="020B0604020202020204" pitchFamily="34" charset="0"/>
              <a:buChar char="•"/>
              <a:defRPr/>
            </a:pPr>
            <a:r>
              <a:rPr lang="en-US" sz="2000" kern="0" dirty="0">
                <a:solidFill>
                  <a:prstClr val="black"/>
                </a:solidFill>
              </a:rPr>
              <a:t>...and...consider “recycling” well-head generated CO</a:t>
            </a:r>
            <a:r>
              <a:rPr lang="en-US" sz="2000" kern="0" baseline="-25000" dirty="0">
                <a:solidFill>
                  <a:prstClr val="black"/>
                </a:solidFill>
              </a:rPr>
              <a:t>2 </a:t>
            </a:r>
            <a:r>
              <a:rPr lang="en-US" sz="2000" kern="0" dirty="0">
                <a:solidFill>
                  <a:prstClr val="black"/>
                </a:solidFill>
              </a:rPr>
              <a:t>emissions into alcohols...and “pipe” those down the same ROW!</a:t>
            </a:r>
          </a:p>
        </p:txBody>
      </p:sp>
      <p:sp>
        <p:nvSpPr>
          <p:cNvPr id="4" name="TextBox 3"/>
          <p:cNvSpPr txBox="1">
            <a:spLocks noChangeArrowheads="1"/>
          </p:cNvSpPr>
          <p:nvPr/>
        </p:nvSpPr>
        <p:spPr bwMode="auto">
          <a:xfrm>
            <a:off x="228600" y="5943600"/>
            <a:ext cx="8839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en-US" altLang="en-US" i="1">
                <a:solidFill>
                  <a:srgbClr val="FF0000"/>
                </a:solidFill>
                <a:latin typeface="Calibri" pitchFamily="34" charset="0"/>
              </a:rPr>
              <a:t>The ROW Dual Use concept has been documented in several peer reviewed journals as well as member magazines of the APS, IOP, IEEE, and Nature...contact the author/speaker for a linkable anthology. </a:t>
            </a:r>
          </a:p>
        </p:txBody>
      </p:sp>
    </p:spTree>
    <p:extLst>
      <p:ext uri="{BB962C8B-B14F-4D97-AF65-F5344CB8AC3E}">
        <p14:creationId xmlns:p14="http://schemas.microsoft.com/office/powerpoint/2010/main" val="2336275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2100: The World Runs Out of CH</a:t>
            </a:r>
            <a:r>
              <a:rPr lang="en-US" sz="2800" b="1" smtClean="0"/>
              <a:t>4</a:t>
            </a:r>
            <a:endParaRPr lang="en-US" sz="2800" b="1"/>
          </a:p>
        </p:txBody>
      </p:sp>
      <p:sp>
        <p:nvSpPr>
          <p:cNvPr id="3" name="Content Placeholder 2"/>
          <p:cNvSpPr>
            <a:spLocks noGrp="1"/>
          </p:cNvSpPr>
          <p:nvPr>
            <p:ph idx="1"/>
          </p:nvPr>
        </p:nvSpPr>
        <p:spPr>
          <a:xfrm>
            <a:off x="457200" y="1524000"/>
            <a:ext cx="8229600" cy="4525963"/>
          </a:xfrm>
        </p:spPr>
        <p:txBody>
          <a:bodyPr/>
          <a:lstStyle/>
          <a:p>
            <a:r>
              <a:rPr lang="en-US" smtClean="0"/>
              <a:t>The Dual Use ROWs Remain</a:t>
            </a:r>
          </a:p>
          <a:p>
            <a:r>
              <a:rPr lang="en-US" smtClean="0"/>
              <a:t>Replace the CCGTs with 1-2 GW Nukes</a:t>
            </a:r>
          </a:p>
          <a:p>
            <a:r>
              <a:rPr lang="en-US" smtClean="0"/>
              <a:t>Use Half the Power to Electrolyze (Frack) Nearby H</a:t>
            </a:r>
            <a:r>
              <a:rPr lang="en-US" sz="1800" smtClean="0"/>
              <a:t>2</a:t>
            </a:r>
            <a:r>
              <a:rPr lang="en-US" smtClean="0"/>
              <a:t>O Reserves to Release H</a:t>
            </a:r>
            <a:r>
              <a:rPr lang="en-US" sz="1800" smtClean="0"/>
              <a:t>2</a:t>
            </a:r>
            <a:r>
              <a:rPr lang="en-US" sz="2400" smtClean="0"/>
              <a:t> ,</a:t>
            </a:r>
          </a:p>
          <a:p>
            <a:r>
              <a:rPr lang="en-US" smtClean="0"/>
              <a:t>Then Liquify and Use to Refridgerate Upgraded HTSC Cables (If Necessary!)</a:t>
            </a:r>
          </a:p>
          <a:p>
            <a:endParaRPr lang="en-US" sz="1800"/>
          </a:p>
        </p:txBody>
      </p:sp>
    </p:spTree>
    <p:extLst>
      <p:ext uri="{BB962C8B-B14F-4D97-AF65-F5344CB8AC3E}">
        <p14:creationId xmlns:p14="http://schemas.microsoft.com/office/powerpoint/2010/main" val="216889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AULMI~1\AppData\Local\Temp\sc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523875"/>
            <a:ext cx="7629525" cy="5724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76400" y="76200"/>
            <a:ext cx="5638800" cy="369332"/>
          </a:xfrm>
          <a:prstGeom prst="rect">
            <a:avLst/>
          </a:prstGeom>
          <a:noFill/>
        </p:spPr>
        <p:txBody>
          <a:bodyPr wrap="square" rtlCol="0">
            <a:spAutoFit/>
          </a:bodyPr>
          <a:lstStyle/>
          <a:p>
            <a:pPr algn="ctr"/>
            <a:r>
              <a:rPr lang="en-US" b="1">
                <a:solidFill>
                  <a:prstClr val="black"/>
                </a:solidFill>
              </a:rPr>
              <a:t>http://w2agz.com/PMG%20SuperGrid%20Home.htm</a:t>
            </a:r>
          </a:p>
        </p:txBody>
      </p:sp>
      <p:sp>
        <p:nvSpPr>
          <p:cNvPr id="3" name="Oval 2"/>
          <p:cNvSpPr/>
          <p:nvPr/>
        </p:nvSpPr>
        <p:spPr>
          <a:xfrm>
            <a:off x="1371600" y="4495800"/>
            <a:ext cx="6172200" cy="1524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533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546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2627" name="Text Box 3"/>
          <p:cNvSpPr txBox="1">
            <a:spLocks noChangeArrowheads="1"/>
          </p:cNvSpPr>
          <p:nvPr/>
        </p:nvSpPr>
        <p:spPr bwMode="auto">
          <a:xfrm>
            <a:off x="5638800" y="2209800"/>
            <a:ext cx="3124200" cy="223837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har char="•"/>
              <a:defRPr sz="3200">
                <a:solidFill>
                  <a:schemeClr val="tx1"/>
                </a:solidFill>
                <a:latin typeface="Comic Sans MS" pitchFamily="66" charset="0"/>
                <a:cs typeface="Arial" charset="0"/>
              </a:defRPr>
            </a:lvl1pPr>
            <a:lvl2pPr marL="742950" indent="-285750" algn="l" eaLnBrk="0" hangingPunct="0">
              <a:spcBef>
                <a:spcPct val="20000"/>
              </a:spcBef>
              <a:buChar char="–"/>
              <a:defRPr sz="2800">
                <a:solidFill>
                  <a:schemeClr val="tx1"/>
                </a:solidFill>
                <a:latin typeface="Comic Sans MS" pitchFamily="66" charset="0"/>
                <a:cs typeface="Arial" charset="0"/>
              </a:defRPr>
            </a:lvl2pPr>
            <a:lvl3pPr marL="1143000" indent="-228600" algn="l" eaLnBrk="0" hangingPunct="0">
              <a:spcBef>
                <a:spcPct val="20000"/>
              </a:spcBef>
              <a:buChar char="•"/>
              <a:defRPr sz="2400">
                <a:solidFill>
                  <a:schemeClr val="tx1"/>
                </a:solidFill>
                <a:latin typeface="Comic Sans MS" pitchFamily="66" charset="0"/>
                <a:cs typeface="Arial" charset="0"/>
              </a:defRPr>
            </a:lvl3pPr>
            <a:lvl4pPr marL="1600200" indent="-228600" algn="l" eaLnBrk="0" hangingPunct="0">
              <a:spcBef>
                <a:spcPct val="20000"/>
              </a:spcBef>
              <a:buChar char="–"/>
              <a:defRPr sz="2000">
                <a:solidFill>
                  <a:schemeClr val="tx1"/>
                </a:solidFill>
                <a:latin typeface="Comic Sans MS" pitchFamily="66" charset="0"/>
                <a:cs typeface="Arial" charset="0"/>
              </a:defRPr>
            </a:lvl4pPr>
            <a:lvl5pPr marL="2057400" indent="-228600" algn="l" eaLnBrk="0" hangingPunct="0">
              <a:spcBef>
                <a:spcPct val="20000"/>
              </a:spcBef>
              <a:buChar char="»"/>
              <a:defRPr sz="2000">
                <a:solidFill>
                  <a:schemeClr val="tx1"/>
                </a:solidFill>
                <a:latin typeface="Comic Sans MS" pitchFamily="66" charset="0"/>
                <a:cs typeface="Arial"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cs typeface="Arial"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cs typeface="Arial"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cs typeface="Arial"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cs typeface="Arial" charset="0"/>
              </a:defRPr>
            </a:lvl9pPr>
          </a:lstStyle>
          <a:p>
            <a:pPr algn="ctr" eaLnBrk="1" hangingPunct="1">
              <a:spcBef>
                <a:spcPct val="50000"/>
              </a:spcBef>
              <a:buFontTx/>
              <a:buNone/>
            </a:pPr>
            <a:r>
              <a:rPr lang="en-US" altLang="en-US" sz="2800">
                <a:solidFill>
                  <a:prstClr val="black"/>
                </a:solidFill>
                <a:latin typeface="Calibri" pitchFamily="34" charset="0"/>
              </a:rPr>
              <a:t>Published in</a:t>
            </a:r>
          </a:p>
          <a:p>
            <a:pPr algn="ctr" eaLnBrk="1" hangingPunct="1">
              <a:spcBef>
                <a:spcPct val="50000"/>
              </a:spcBef>
              <a:buFontTx/>
              <a:buNone/>
            </a:pPr>
            <a:r>
              <a:rPr lang="en-US" altLang="en-US" sz="2800" b="1">
                <a:solidFill>
                  <a:prstClr val="black"/>
                </a:solidFill>
                <a:latin typeface="Calibri" pitchFamily="34" charset="0"/>
              </a:rPr>
              <a:t>SCIENTIFIC</a:t>
            </a:r>
            <a:br>
              <a:rPr lang="en-US" altLang="en-US" sz="2800" b="1">
                <a:solidFill>
                  <a:prstClr val="black"/>
                </a:solidFill>
                <a:latin typeface="Calibri" pitchFamily="34" charset="0"/>
              </a:rPr>
            </a:br>
            <a:r>
              <a:rPr lang="en-US" altLang="en-US" sz="2800" b="1">
                <a:solidFill>
                  <a:prstClr val="black"/>
                </a:solidFill>
                <a:latin typeface="Calibri" pitchFamily="34" charset="0"/>
              </a:rPr>
              <a:t>AMERICAN</a:t>
            </a:r>
          </a:p>
          <a:p>
            <a:pPr algn="ctr" eaLnBrk="1" hangingPunct="1">
              <a:spcBef>
                <a:spcPct val="50000"/>
              </a:spcBef>
              <a:buFontTx/>
              <a:buNone/>
            </a:pPr>
            <a:r>
              <a:rPr lang="en-US" altLang="en-US" sz="2800">
                <a:solidFill>
                  <a:prstClr val="black"/>
                </a:solidFill>
                <a:latin typeface="Calibri" pitchFamily="34" charset="0"/>
              </a:rPr>
              <a:t>July, 2006</a:t>
            </a:r>
          </a:p>
        </p:txBody>
      </p:sp>
      <p:pic>
        <p:nvPicPr>
          <p:cNvPr id="798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52400"/>
            <a:ext cx="3886200"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Text Box 3"/>
          <p:cNvSpPr txBox="1">
            <a:spLocks noChangeArrowheads="1"/>
          </p:cNvSpPr>
          <p:nvPr/>
        </p:nvSpPr>
        <p:spPr bwMode="auto">
          <a:xfrm>
            <a:off x="5486400" y="4848225"/>
            <a:ext cx="3429000" cy="17541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har char="•"/>
              <a:defRPr sz="3200">
                <a:solidFill>
                  <a:schemeClr val="tx1"/>
                </a:solidFill>
                <a:latin typeface="Comic Sans MS" pitchFamily="66" charset="0"/>
                <a:cs typeface="Arial" charset="0"/>
              </a:defRPr>
            </a:lvl1pPr>
            <a:lvl2pPr marL="742950" indent="-285750" algn="l" eaLnBrk="0" hangingPunct="0">
              <a:spcBef>
                <a:spcPct val="20000"/>
              </a:spcBef>
              <a:buChar char="–"/>
              <a:defRPr sz="2800">
                <a:solidFill>
                  <a:schemeClr val="tx1"/>
                </a:solidFill>
                <a:latin typeface="Comic Sans MS" pitchFamily="66" charset="0"/>
                <a:cs typeface="Arial" charset="0"/>
              </a:defRPr>
            </a:lvl2pPr>
            <a:lvl3pPr marL="1143000" indent="-228600" algn="l" eaLnBrk="0" hangingPunct="0">
              <a:spcBef>
                <a:spcPct val="20000"/>
              </a:spcBef>
              <a:buChar char="•"/>
              <a:defRPr sz="2400">
                <a:solidFill>
                  <a:schemeClr val="tx1"/>
                </a:solidFill>
                <a:latin typeface="Comic Sans MS" pitchFamily="66" charset="0"/>
                <a:cs typeface="Arial" charset="0"/>
              </a:defRPr>
            </a:lvl3pPr>
            <a:lvl4pPr marL="1600200" indent="-228600" algn="l" eaLnBrk="0" hangingPunct="0">
              <a:spcBef>
                <a:spcPct val="20000"/>
              </a:spcBef>
              <a:buChar char="–"/>
              <a:defRPr sz="2000">
                <a:solidFill>
                  <a:schemeClr val="tx1"/>
                </a:solidFill>
                <a:latin typeface="Comic Sans MS" pitchFamily="66" charset="0"/>
                <a:cs typeface="Arial" charset="0"/>
              </a:defRPr>
            </a:lvl4pPr>
            <a:lvl5pPr marL="2057400" indent="-228600" algn="l" eaLnBrk="0" hangingPunct="0">
              <a:spcBef>
                <a:spcPct val="20000"/>
              </a:spcBef>
              <a:buChar char="»"/>
              <a:defRPr sz="2000">
                <a:solidFill>
                  <a:schemeClr val="tx1"/>
                </a:solidFill>
                <a:latin typeface="Comic Sans MS" pitchFamily="66" charset="0"/>
                <a:cs typeface="Arial"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cs typeface="Arial"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cs typeface="Arial"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cs typeface="Arial"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cs typeface="Arial" charset="0"/>
              </a:defRPr>
            </a:lvl9pPr>
          </a:lstStyle>
          <a:p>
            <a:pPr algn="ctr" eaLnBrk="1" hangingPunct="1">
              <a:spcBef>
                <a:spcPct val="50000"/>
              </a:spcBef>
              <a:buFontTx/>
              <a:buNone/>
            </a:pPr>
            <a:r>
              <a:rPr lang="en-US" altLang="en-US" sz="2800" b="1">
                <a:solidFill>
                  <a:prstClr val="black"/>
                </a:solidFill>
                <a:latin typeface="Calibri" pitchFamily="34" charset="0"/>
              </a:rPr>
              <a:t>“System Crash”</a:t>
            </a:r>
          </a:p>
          <a:p>
            <a:pPr algn="ctr" eaLnBrk="1" hangingPunct="1">
              <a:spcBef>
                <a:spcPct val="50000"/>
              </a:spcBef>
              <a:buFontTx/>
              <a:buNone/>
            </a:pPr>
            <a:r>
              <a:rPr lang="en-US" altLang="en-US" sz="2400">
                <a:solidFill>
                  <a:prstClr val="black"/>
                </a:solidFill>
                <a:latin typeface="Calibri" pitchFamily="34" charset="0"/>
              </a:rPr>
              <a:t>Omni Productions,</a:t>
            </a:r>
            <a:br>
              <a:rPr lang="en-US" altLang="en-US" sz="2400">
                <a:solidFill>
                  <a:prstClr val="black"/>
                </a:solidFill>
                <a:latin typeface="Calibri" pitchFamily="34" charset="0"/>
              </a:rPr>
            </a:br>
            <a:r>
              <a:rPr lang="en-US" altLang="en-US" sz="2400">
                <a:solidFill>
                  <a:prstClr val="black"/>
                </a:solidFill>
                <a:latin typeface="Calibri" pitchFamily="34" charset="0"/>
              </a:rPr>
              <a:t>Vancouver, BC</a:t>
            </a:r>
            <a:r>
              <a:rPr lang="en-US" altLang="en-US" sz="2800">
                <a:solidFill>
                  <a:prstClr val="black"/>
                </a:solidFill>
                <a:latin typeface="Calibri" pitchFamily="34" charset="0"/>
              </a:rPr>
              <a:t/>
            </a:r>
            <a:br>
              <a:rPr lang="en-US" altLang="en-US" sz="2800">
                <a:solidFill>
                  <a:prstClr val="black"/>
                </a:solidFill>
                <a:latin typeface="Calibri" pitchFamily="34" charset="0"/>
              </a:rPr>
            </a:br>
            <a:r>
              <a:rPr lang="en-US" altLang="en-US" sz="2000">
                <a:solidFill>
                  <a:prstClr val="black"/>
                </a:solidFill>
                <a:latin typeface="Calibri" pitchFamily="34" charset="0"/>
              </a:rPr>
              <a:t>CBC Broadcast October, 2008</a:t>
            </a:r>
            <a:endParaRPr lang="en-US" altLang="en-US" sz="2800">
              <a:solidFill>
                <a:prstClr val="black"/>
              </a:solidFill>
              <a:latin typeface="Calibri" pitchFamily="34" charset="0"/>
            </a:endParaRPr>
          </a:p>
        </p:txBody>
      </p:sp>
    </p:spTree>
    <p:extLst>
      <p:ext uri="{BB962C8B-B14F-4D97-AF65-F5344CB8AC3E}">
        <p14:creationId xmlns:p14="http://schemas.microsoft.com/office/powerpoint/2010/main" val="3315653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82626"/>
                                        </p:tgtEl>
                                        <p:attrNameLst>
                                          <p:attrName>style.visibility</p:attrName>
                                        </p:attrNameLst>
                                      </p:cBhvr>
                                      <p:to>
                                        <p:strVal val="visible"/>
                                      </p:to>
                                    </p:set>
                                    <p:animEffect transition="in" filter="dissolve">
                                      <p:cBhvr>
                                        <p:cTn id="7" dur="500"/>
                                        <p:tgtEl>
                                          <p:spTgt spid="282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262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17930"/>
            <a:ext cx="8991600" cy="1143000"/>
          </a:xfrm>
        </p:spPr>
        <p:txBody>
          <a:bodyPr>
            <a:normAutofit fontScale="90000"/>
          </a:bodyPr>
          <a:lstStyle/>
          <a:p>
            <a:r>
              <a:rPr lang="en-US" smtClean="0">
                <a:latin typeface="Comic Sans MS" panose="030F0702030302020204" pitchFamily="66" charset="0"/>
              </a:rPr>
              <a:t>Exascale Energy for Our </a:t>
            </a:r>
            <a:br>
              <a:rPr lang="en-US" smtClean="0">
                <a:latin typeface="Comic Sans MS" panose="030F0702030302020204" pitchFamily="66" charset="0"/>
              </a:rPr>
            </a:br>
            <a:r>
              <a:rPr lang="en-US" smtClean="0">
                <a:latin typeface="Comic Sans MS" panose="030F0702030302020204" pitchFamily="66" charset="0"/>
              </a:rPr>
              <a:t>Great-Great GrandKids!</a:t>
            </a:r>
            <a:endParaRPr lang="en-US" dirty="0">
              <a:latin typeface="Comic Sans MS" panose="030F0702030302020204" pitchFamily="66" charset="0"/>
            </a:endParaRPr>
          </a:p>
        </p:txBody>
      </p:sp>
      <p:grpSp>
        <p:nvGrpSpPr>
          <p:cNvPr id="6" name="Group 5"/>
          <p:cNvGrpSpPr/>
          <p:nvPr/>
        </p:nvGrpSpPr>
        <p:grpSpPr>
          <a:xfrm>
            <a:off x="316788" y="1295400"/>
            <a:ext cx="3950412" cy="2649070"/>
            <a:chOff x="316788" y="1295400"/>
            <a:chExt cx="3950412" cy="2649070"/>
          </a:xfrm>
        </p:grpSpPr>
        <p:pic>
          <p:nvPicPr>
            <p:cNvPr id="17413" name="Picture 5" descr="C:\Users\PAULMI~1\AppData\Local\Temp\sc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88" y="1295400"/>
              <a:ext cx="3950412" cy="23140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95400" y="3575138"/>
              <a:ext cx="1905000" cy="369332"/>
            </a:xfrm>
            <a:prstGeom prst="rect">
              <a:avLst/>
            </a:prstGeom>
            <a:noFill/>
          </p:spPr>
          <p:txBody>
            <a:bodyPr wrap="square" rtlCol="0">
              <a:spAutoFit/>
            </a:bodyPr>
            <a:lstStyle/>
            <a:p>
              <a:pPr algn="ctr"/>
              <a:r>
                <a:rPr lang="en-US" b="1" dirty="0" err="1" smtClean="0">
                  <a:solidFill>
                    <a:prstClr val="black"/>
                  </a:solidFill>
                  <a:latin typeface="Comic Sans MS" panose="030F0702030302020204" pitchFamily="66" charset="0"/>
                </a:rPr>
                <a:t>SuperCity</a:t>
              </a:r>
              <a:endParaRPr lang="en-US" b="1" dirty="0">
                <a:solidFill>
                  <a:prstClr val="black"/>
                </a:solidFill>
                <a:latin typeface="Comic Sans MS" panose="030F0702030302020204" pitchFamily="66" charset="0"/>
              </a:endParaRPr>
            </a:p>
          </p:txBody>
        </p:sp>
      </p:grpSp>
      <p:grpSp>
        <p:nvGrpSpPr>
          <p:cNvPr id="7" name="Group 6"/>
          <p:cNvGrpSpPr/>
          <p:nvPr/>
        </p:nvGrpSpPr>
        <p:grpSpPr>
          <a:xfrm>
            <a:off x="4791879" y="1295400"/>
            <a:ext cx="3971121" cy="2655332"/>
            <a:chOff x="4791879" y="1295400"/>
            <a:chExt cx="3971121" cy="2655332"/>
          </a:xfrm>
        </p:grpSpPr>
        <p:pic>
          <p:nvPicPr>
            <p:cNvPr id="17415" name="Picture 7" descr="C:\Users\PAULMI~1\AppData\Local\Temp\sc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1879" y="1295400"/>
              <a:ext cx="3971121" cy="231467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867400" y="3581400"/>
              <a:ext cx="1905000" cy="369332"/>
            </a:xfrm>
            <a:prstGeom prst="rect">
              <a:avLst/>
            </a:prstGeom>
            <a:noFill/>
          </p:spPr>
          <p:txBody>
            <a:bodyPr wrap="square" rtlCol="0">
              <a:spAutoFit/>
            </a:bodyPr>
            <a:lstStyle/>
            <a:p>
              <a:pPr algn="ctr"/>
              <a:r>
                <a:rPr lang="en-US" b="1" dirty="0" err="1" smtClean="0">
                  <a:solidFill>
                    <a:prstClr val="black"/>
                  </a:solidFill>
                  <a:latin typeface="Comic Sans MS" panose="030F0702030302020204" pitchFamily="66" charset="0"/>
                </a:rPr>
                <a:t>SuperSuburb</a:t>
              </a:r>
              <a:endParaRPr lang="en-US" b="1" dirty="0">
                <a:solidFill>
                  <a:prstClr val="black"/>
                </a:solidFill>
                <a:latin typeface="Comic Sans MS" panose="030F0702030302020204" pitchFamily="66" charset="0"/>
              </a:endParaRPr>
            </a:p>
          </p:txBody>
        </p:sp>
      </p:grpSp>
      <p:grpSp>
        <p:nvGrpSpPr>
          <p:cNvPr id="8" name="Group 7"/>
          <p:cNvGrpSpPr/>
          <p:nvPr/>
        </p:nvGrpSpPr>
        <p:grpSpPr>
          <a:xfrm>
            <a:off x="316788" y="4114800"/>
            <a:ext cx="3950412" cy="2655332"/>
            <a:chOff x="316788" y="4114800"/>
            <a:chExt cx="3950412" cy="2655332"/>
          </a:xfrm>
        </p:grpSpPr>
        <p:pic>
          <p:nvPicPr>
            <p:cNvPr id="17417" name="Picture 9" descr="C:\Users\PAULMI~1\AppData\Local\Temp\scl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88" y="4114800"/>
              <a:ext cx="3950412" cy="232843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295400" y="6400800"/>
              <a:ext cx="1905000" cy="369332"/>
            </a:xfrm>
            <a:prstGeom prst="rect">
              <a:avLst/>
            </a:prstGeom>
            <a:noFill/>
          </p:spPr>
          <p:txBody>
            <a:bodyPr wrap="square" rtlCol="0">
              <a:spAutoFit/>
            </a:bodyPr>
            <a:lstStyle/>
            <a:p>
              <a:pPr algn="ctr"/>
              <a:r>
                <a:rPr lang="en-US" b="1" dirty="0" err="1" smtClean="0">
                  <a:solidFill>
                    <a:prstClr val="black"/>
                  </a:solidFill>
                  <a:latin typeface="Comic Sans MS" panose="030F0702030302020204" pitchFamily="66" charset="0"/>
                </a:rPr>
                <a:t>SuperGrid</a:t>
              </a:r>
              <a:endParaRPr lang="en-US" b="1" dirty="0">
                <a:solidFill>
                  <a:prstClr val="black"/>
                </a:solidFill>
                <a:latin typeface="Comic Sans MS" panose="030F0702030302020204" pitchFamily="66" charset="0"/>
              </a:endParaRPr>
            </a:p>
          </p:txBody>
        </p:sp>
      </p:grpSp>
      <p:grpSp>
        <p:nvGrpSpPr>
          <p:cNvPr id="9" name="Group 8"/>
          <p:cNvGrpSpPr/>
          <p:nvPr/>
        </p:nvGrpSpPr>
        <p:grpSpPr>
          <a:xfrm>
            <a:off x="4791879" y="4114800"/>
            <a:ext cx="3971121" cy="2658035"/>
            <a:chOff x="4791879" y="4114800"/>
            <a:chExt cx="3971121" cy="2658035"/>
          </a:xfrm>
        </p:grpSpPr>
        <p:pic>
          <p:nvPicPr>
            <p:cNvPr id="17419" name="Picture 11" descr="C:\Users\PAULMI~1\AppData\Local\Temp\scl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1879" y="4114800"/>
              <a:ext cx="3971121" cy="232843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791200" y="6403503"/>
              <a:ext cx="1905000" cy="369332"/>
            </a:xfrm>
            <a:prstGeom prst="rect">
              <a:avLst/>
            </a:prstGeom>
            <a:noFill/>
          </p:spPr>
          <p:txBody>
            <a:bodyPr wrap="square" rtlCol="0">
              <a:spAutoFit/>
            </a:bodyPr>
            <a:lstStyle/>
            <a:p>
              <a:pPr algn="ctr"/>
              <a:r>
                <a:rPr lang="en-US" b="1" dirty="0" err="1" smtClean="0">
                  <a:solidFill>
                    <a:prstClr val="black"/>
                  </a:solidFill>
                  <a:latin typeface="Comic Sans MS" panose="030F0702030302020204" pitchFamily="66" charset="0"/>
                </a:rPr>
                <a:t>SuperTrain</a:t>
              </a:r>
              <a:endParaRPr lang="en-US" b="1" dirty="0">
                <a:solidFill>
                  <a:prstClr val="black"/>
                </a:solidFill>
                <a:latin typeface="Comic Sans MS" panose="030F0702030302020204" pitchFamily="66" charset="0"/>
              </a:endParaRPr>
            </a:p>
          </p:txBody>
        </p:sp>
      </p:grpSp>
    </p:spTree>
    <p:extLst>
      <p:ext uri="{BB962C8B-B14F-4D97-AF65-F5344CB8AC3E}">
        <p14:creationId xmlns:p14="http://schemas.microsoft.com/office/powerpoint/2010/main" val="77783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864913"/>
            <a:ext cx="3733800" cy="2945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4618" y="914400"/>
            <a:ext cx="3632182" cy="2846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54" y="3888784"/>
            <a:ext cx="3899546" cy="2740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7912" y="2667000"/>
            <a:ext cx="3495675"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 y="0"/>
            <a:ext cx="8991599" cy="864913"/>
          </a:xfrm>
        </p:spPr>
        <p:txBody>
          <a:bodyPr/>
          <a:lstStyle/>
          <a:p>
            <a:r>
              <a:rPr lang="en-US" sz="3200" b="1" dirty="0" smtClean="0">
                <a:latin typeface="Comic Sans MS" panose="030F0702030302020204" pitchFamily="66" charset="0"/>
              </a:rPr>
              <a:t>“The Only Commercial Application of HTSC” </a:t>
            </a:r>
            <a:endParaRPr lang="en-US" sz="3200" b="1" dirty="0">
              <a:latin typeface="Comic Sans MS" panose="030F0702030302020204" pitchFamily="66" charset="0"/>
            </a:endParaRPr>
          </a:p>
        </p:txBody>
      </p:sp>
      <p:grpSp>
        <p:nvGrpSpPr>
          <p:cNvPr id="4" name="Group 3"/>
          <p:cNvGrpSpPr/>
          <p:nvPr/>
        </p:nvGrpSpPr>
        <p:grpSpPr>
          <a:xfrm>
            <a:off x="5410199" y="4038600"/>
            <a:ext cx="3516387" cy="2514600"/>
            <a:chOff x="5410199" y="4038600"/>
            <a:chExt cx="3516387" cy="2514600"/>
          </a:xfrm>
        </p:grpSpPr>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199" y="4402314"/>
              <a:ext cx="3516387" cy="2150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248400" y="4038600"/>
              <a:ext cx="1963486" cy="369332"/>
            </a:xfrm>
            <a:prstGeom prst="rect">
              <a:avLst/>
            </a:prstGeom>
            <a:noFill/>
          </p:spPr>
          <p:txBody>
            <a:bodyPr wrap="none" rtlCol="0">
              <a:spAutoFit/>
            </a:bodyPr>
            <a:lstStyle/>
            <a:p>
              <a:r>
                <a:rPr lang="en-US" dirty="0" smtClean="0">
                  <a:solidFill>
                    <a:prstClr val="black"/>
                  </a:solidFill>
                </a:rPr>
                <a:t>Now it’s graphene!</a:t>
              </a:r>
              <a:endParaRPr lang="en-US" dirty="0">
                <a:solidFill>
                  <a:prstClr val="black"/>
                </a:solidFill>
              </a:endParaRPr>
            </a:p>
          </p:txBody>
        </p:sp>
      </p:grpSp>
    </p:spTree>
    <p:extLst>
      <p:ext uri="{BB962C8B-B14F-4D97-AF65-F5344CB8AC3E}">
        <p14:creationId xmlns:p14="http://schemas.microsoft.com/office/powerpoint/2010/main" val="185904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795490"/>
            <a:ext cx="7467600" cy="5910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667000" y="76200"/>
            <a:ext cx="3733800" cy="646331"/>
          </a:xfrm>
          <a:prstGeom prst="rect">
            <a:avLst/>
          </a:prstGeom>
          <a:noFill/>
        </p:spPr>
        <p:txBody>
          <a:bodyPr wrap="square" rtlCol="0">
            <a:spAutoFit/>
          </a:bodyPr>
          <a:lstStyle/>
          <a:p>
            <a:pPr algn="ctr"/>
            <a:r>
              <a:rPr lang="en-US" sz="3600" b="1" smtClean="0">
                <a:solidFill>
                  <a:prstClr val="black"/>
                </a:solidFill>
              </a:rPr>
              <a:t>It’s 1949</a:t>
            </a:r>
            <a:endParaRPr lang="en-US" sz="3600" b="1">
              <a:solidFill>
                <a:prstClr val="black"/>
              </a:solidFill>
            </a:endParaRPr>
          </a:p>
        </p:txBody>
      </p:sp>
      <p:sp>
        <p:nvSpPr>
          <p:cNvPr id="3" name="Oval 2"/>
          <p:cNvSpPr/>
          <p:nvPr/>
        </p:nvSpPr>
        <p:spPr>
          <a:xfrm>
            <a:off x="6172200" y="2209800"/>
            <a:ext cx="381000" cy="457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Oval 4"/>
          <p:cNvSpPr/>
          <p:nvPr/>
        </p:nvSpPr>
        <p:spPr>
          <a:xfrm>
            <a:off x="4724400" y="2082230"/>
            <a:ext cx="381000" cy="457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Oval 5"/>
          <p:cNvSpPr/>
          <p:nvPr/>
        </p:nvSpPr>
        <p:spPr>
          <a:xfrm>
            <a:off x="4419600" y="3093378"/>
            <a:ext cx="381000" cy="457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886200" y="4267200"/>
            <a:ext cx="1371600" cy="1752600"/>
          </a:xfrm>
          <a:prstGeom prst="rect">
            <a:avLst/>
          </a:prstGeom>
          <a:noFill/>
          <a:ln w="508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7951025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smtClean="0">
                <a:solidFill>
                  <a:schemeClr val="accent1"/>
                </a:solidFill>
              </a:rPr>
              <a:t>PMG@W2AGZ.COM:  2005-?</a:t>
            </a:r>
            <a:endParaRPr lang="en-US">
              <a:solidFill>
                <a:schemeClr val="accent1"/>
              </a:solidFill>
            </a:endParaRPr>
          </a:p>
        </p:txBody>
      </p:sp>
      <p:sp>
        <p:nvSpPr>
          <p:cNvPr id="3" name="TextBox 2"/>
          <p:cNvSpPr txBox="1"/>
          <p:nvPr/>
        </p:nvSpPr>
        <p:spPr>
          <a:xfrm>
            <a:off x="304800" y="1143000"/>
            <a:ext cx="8458200" cy="461665"/>
          </a:xfrm>
          <a:prstGeom prst="rect">
            <a:avLst/>
          </a:prstGeom>
          <a:noFill/>
        </p:spPr>
        <p:txBody>
          <a:bodyPr wrap="square" rtlCol="0">
            <a:spAutoFit/>
          </a:bodyPr>
          <a:lstStyle/>
          <a:p>
            <a:pPr algn="ctr"/>
            <a:r>
              <a:rPr lang="en-US" sz="2400" b="1" smtClean="0">
                <a:solidFill>
                  <a:srgbClr val="00B050"/>
                </a:solidFill>
              </a:rPr>
              <a:t>Challenges for Today’s (and Future) Oakwood Physics Majors</a:t>
            </a:r>
            <a:endParaRPr lang="en-US" sz="2400" b="1">
              <a:solidFill>
                <a:srgbClr val="00B050"/>
              </a:solidFill>
            </a:endParaRPr>
          </a:p>
        </p:txBody>
      </p:sp>
      <p:sp>
        <p:nvSpPr>
          <p:cNvPr id="5" name="TextBox 4"/>
          <p:cNvSpPr txBox="1"/>
          <p:nvPr/>
        </p:nvSpPr>
        <p:spPr>
          <a:xfrm>
            <a:off x="762000" y="1905000"/>
            <a:ext cx="6869253" cy="2246769"/>
          </a:xfrm>
          <a:prstGeom prst="rect">
            <a:avLst/>
          </a:prstGeom>
          <a:noFill/>
        </p:spPr>
        <p:txBody>
          <a:bodyPr wrap="none" rtlCol="0">
            <a:spAutoFit/>
          </a:bodyPr>
          <a:lstStyle/>
          <a:p>
            <a:pPr marL="285750" indent="-285750">
              <a:buFont typeface="Arial" panose="020B0604020202020204" pitchFamily="34" charset="0"/>
              <a:buChar char="•"/>
            </a:pPr>
            <a:r>
              <a:rPr lang="en-US" sz="2800" smtClean="0">
                <a:solidFill>
                  <a:prstClr val="black"/>
                </a:solidFill>
              </a:rPr>
              <a:t>The Theory of Everything</a:t>
            </a:r>
          </a:p>
          <a:p>
            <a:pPr marL="285750" indent="-285750">
              <a:buFont typeface="Arial" panose="020B0604020202020204" pitchFamily="34" charset="0"/>
              <a:buChar char="•"/>
            </a:pPr>
            <a:r>
              <a:rPr lang="en-US" sz="2800" smtClean="0">
                <a:solidFill>
                  <a:prstClr val="black"/>
                </a:solidFill>
              </a:rPr>
              <a:t>Designer </a:t>
            </a:r>
            <a:r>
              <a:rPr lang="en-US" sz="2800" smtClean="0">
                <a:solidFill>
                  <a:prstClr val="black"/>
                </a:solidFill>
              </a:rPr>
              <a:t>DNA </a:t>
            </a:r>
            <a:r>
              <a:rPr lang="en-US" sz="2800" smtClean="0">
                <a:solidFill>
                  <a:prstClr val="black"/>
                </a:solidFill>
              </a:rPr>
              <a:t>(aka “Life</a:t>
            </a:r>
            <a:r>
              <a:rPr lang="en-US" sz="2800" smtClean="0">
                <a:solidFill>
                  <a:prstClr val="black"/>
                </a:solidFill>
              </a:rPr>
              <a:t>”)</a:t>
            </a:r>
          </a:p>
          <a:p>
            <a:pPr marL="285750" indent="-285750">
              <a:buFont typeface="Arial" panose="020B0604020202020204" pitchFamily="34" charset="0"/>
              <a:buChar char="•"/>
            </a:pPr>
            <a:r>
              <a:rPr lang="en-US" sz="2800" smtClean="0">
                <a:solidFill>
                  <a:prstClr val="black"/>
                </a:solidFill>
              </a:rPr>
              <a:t>Origin of HTSC</a:t>
            </a:r>
          </a:p>
          <a:p>
            <a:pPr marL="285750" indent="-285750">
              <a:buFont typeface="Arial" panose="020B0604020202020204" pitchFamily="34" charset="0"/>
              <a:buChar char="•"/>
            </a:pPr>
            <a:r>
              <a:rPr lang="en-US" sz="2800" smtClean="0">
                <a:solidFill>
                  <a:prstClr val="black"/>
                </a:solidFill>
              </a:rPr>
              <a:t>The End </a:t>
            </a:r>
            <a:r>
              <a:rPr lang="en-US" sz="2800" smtClean="0">
                <a:solidFill>
                  <a:prstClr val="black"/>
                </a:solidFill>
              </a:rPr>
              <a:t>of </a:t>
            </a:r>
            <a:r>
              <a:rPr lang="en-US" sz="2800" smtClean="0">
                <a:solidFill>
                  <a:prstClr val="black"/>
                </a:solidFill>
              </a:rPr>
              <a:t>Turing-von </a:t>
            </a:r>
            <a:r>
              <a:rPr lang="en-US" sz="2800" smtClean="0">
                <a:solidFill>
                  <a:prstClr val="black"/>
                </a:solidFill>
              </a:rPr>
              <a:t>Neuman Computing</a:t>
            </a:r>
          </a:p>
          <a:p>
            <a:pPr marL="285750" indent="-285750">
              <a:buFont typeface="Arial" panose="020B0604020202020204" pitchFamily="34" charset="0"/>
              <a:buChar char="•"/>
            </a:pPr>
            <a:r>
              <a:rPr lang="en-US" sz="2800" smtClean="0">
                <a:solidFill>
                  <a:prstClr val="black"/>
                </a:solidFill>
              </a:rPr>
              <a:t>Climate Change</a:t>
            </a:r>
            <a:endParaRPr lang="en-US" sz="2800">
              <a:solidFill>
                <a:prstClr val="black"/>
              </a:solidFill>
            </a:endParaRPr>
          </a:p>
        </p:txBody>
      </p:sp>
    </p:spTree>
    <p:extLst>
      <p:ext uri="{BB962C8B-B14F-4D97-AF65-F5344CB8AC3E}">
        <p14:creationId xmlns:p14="http://schemas.microsoft.com/office/powerpoint/2010/main" val="212689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p:cNvPicPr>
            <a:picLocks noChangeAspect="1" noChangeArrowheads="1"/>
          </p:cNvPicPr>
          <p:nvPr/>
        </p:nvPicPr>
        <p:blipFill>
          <a:blip r:embed="rId3"/>
          <a:srcRect/>
          <a:stretch>
            <a:fillRect/>
          </a:stretch>
        </p:blipFill>
        <p:spPr bwMode="auto">
          <a:xfrm>
            <a:off x="4724400" y="4495800"/>
            <a:ext cx="1465263" cy="2133600"/>
          </a:xfrm>
          <a:prstGeom prst="rect">
            <a:avLst/>
          </a:prstGeom>
          <a:noFill/>
          <a:ln w="9525">
            <a:noFill/>
            <a:miter lim="800000"/>
            <a:headEnd/>
            <a:tailEnd/>
          </a:ln>
          <a:effectLst/>
        </p:spPr>
      </p:pic>
      <p:pic>
        <p:nvPicPr>
          <p:cNvPr id="256003" name="Picture 3" descr="scl7"/>
          <p:cNvPicPr>
            <a:picLocks noChangeAspect="1" noChangeArrowheads="1"/>
          </p:cNvPicPr>
          <p:nvPr/>
        </p:nvPicPr>
        <p:blipFill>
          <a:blip r:embed="rId4"/>
          <a:srcRect/>
          <a:stretch>
            <a:fillRect/>
          </a:stretch>
        </p:blipFill>
        <p:spPr bwMode="auto">
          <a:xfrm>
            <a:off x="303213" y="381000"/>
            <a:ext cx="4405312" cy="6172200"/>
          </a:xfrm>
          <a:prstGeom prst="rect">
            <a:avLst/>
          </a:prstGeom>
          <a:noFill/>
        </p:spPr>
      </p:pic>
      <p:sp>
        <p:nvSpPr>
          <p:cNvPr id="256004" name="Rectangle 4"/>
          <p:cNvSpPr>
            <a:spLocks noChangeArrowheads="1"/>
          </p:cNvSpPr>
          <p:nvPr/>
        </p:nvSpPr>
        <p:spPr bwMode="auto">
          <a:xfrm>
            <a:off x="3352800" y="304800"/>
            <a:ext cx="1447800" cy="609600"/>
          </a:xfrm>
          <a:prstGeom prst="rect">
            <a:avLst/>
          </a:prstGeom>
          <a:solidFill>
            <a:schemeClr val="bg1"/>
          </a:solidFill>
          <a:ln w="9525">
            <a:noFill/>
            <a:miter lim="800000"/>
            <a:headEnd/>
            <a:tailEnd/>
          </a:ln>
          <a:effectLst/>
        </p:spPr>
        <p:txBody>
          <a:bodyPr wrap="none" anchor="ctr"/>
          <a:lstStyle/>
          <a:p>
            <a:endParaRPr lang="en-US">
              <a:solidFill>
                <a:prstClr val="black"/>
              </a:solidFill>
            </a:endParaRPr>
          </a:p>
        </p:txBody>
      </p:sp>
      <p:sp>
        <p:nvSpPr>
          <p:cNvPr id="256005" name="Rectangle 5"/>
          <p:cNvSpPr>
            <a:spLocks noGrp="1" noChangeArrowheads="1"/>
          </p:cNvSpPr>
          <p:nvPr>
            <p:ph type="title"/>
          </p:nvPr>
        </p:nvSpPr>
        <p:spPr>
          <a:xfrm>
            <a:off x="3962400" y="152400"/>
            <a:ext cx="5105400" cy="1143000"/>
          </a:xfrm>
        </p:spPr>
        <p:txBody>
          <a:bodyPr/>
          <a:lstStyle/>
          <a:p>
            <a:r>
              <a:rPr lang="en-US" sz="3200"/>
              <a:t>Bob Laughlin’s “Theory of Everything” </a:t>
            </a:r>
            <a:r>
              <a:rPr lang="en-US" sz="1800"/>
              <a:t>(that’s important!) </a:t>
            </a:r>
            <a:endParaRPr lang="en-US" sz="3200"/>
          </a:p>
        </p:txBody>
      </p:sp>
      <p:sp>
        <p:nvSpPr>
          <p:cNvPr id="256012" name="Rectangle 12"/>
          <p:cNvSpPr>
            <a:spLocks noGrp="1" noChangeArrowheads="1"/>
          </p:cNvSpPr>
          <p:nvPr>
            <p:ph type="body" idx="1"/>
          </p:nvPr>
        </p:nvSpPr>
        <p:spPr>
          <a:xfrm>
            <a:off x="4800600" y="1295400"/>
            <a:ext cx="4038600" cy="3124200"/>
          </a:xfrm>
        </p:spPr>
        <p:txBody>
          <a:bodyPr/>
          <a:lstStyle/>
          <a:p>
            <a:pPr>
              <a:lnSpc>
                <a:spcPct val="90000"/>
              </a:lnSpc>
            </a:pPr>
            <a:r>
              <a:rPr lang="en-US" sz="2400" dirty="0"/>
              <a:t>3 -&gt; 10</a:t>
            </a:r>
            <a:r>
              <a:rPr lang="en-US" sz="2400" baseline="30000" dirty="0"/>
              <a:t>2</a:t>
            </a:r>
            <a:endParaRPr lang="en-US" sz="2400" dirty="0"/>
          </a:p>
          <a:p>
            <a:pPr lvl="1">
              <a:lnSpc>
                <a:spcPct val="90000"/>
              </a:lnSpc>
            </a:pPr>
            <a:r>
              <a:rPr lang="en-US" sz="2000" dirty="0"/>
              <a:t>Chemistry</a:t>
            </a:r>
          </a:p>
          <a:p>
            <a:pPr>
              <a:lnSpc>
                <a:spcPct val="90000"/>
              </a:lnSpc>
            </a:pPr>
            <a:r>
              <a:rPr lang="en-US" sz="2400" dirty="0"/>
              <a:t>10</a:t>
            </a:r>
            <a:r>
              <a:rPr lang="en-US" sz="2400" baseline="30000" dirty="0"/>
              <a:t>2</a:t>
            </a:r>
            <a:r>
              <a:rPr lang="en-US" sz="2400" dirty="0"/>
              <a:t> &lt;-&gt; 10</a:t>
            </a:r>
            <a:r>
              <a:rPr lang="en-US" sz="2400" baseline="30000" dirty="0"/>
              <a:t>3 </a:t>
            </a:r>
          </a:p>
          <a:p>
            <a:pPr lvl="1">
              <a:lnSpc>
                <a:spcPct val="90000"/>
              </a:lnSpc>
            </a:pPr>
            <a:r>
              <a:rPr lang="en-US" sz="2000" dirty="0"/>
              <a:t>Thermodynamics</a:t>
            </a:r>
          </a:p>
          <a:p>
            <a:pPr>
              <a:lnSpc>
                <a:spcPct val="90000"/>
              </a:lnSpc>
            </a:pPr>
            <a:r>
              <a:rPr lang="en-US" sz="2400" dirty="0"/>
              <a:t>10</a:t>
            </a:r>
            <a:r>
              <a:rPr lang="en-US" sz="2400" baseline="30000" dirty="0"/>
              <a:t>3</a:t>
            </a:r>
            <a:r>
              <a:rPr lang="en-US" sz="2400" dirty="0"/>
              <a:t> &lt;-&gt; 10</a:t>
            </a:r>
            <a:r>
              <a:rPr lang="en-US" sz="2400" baseline="30000" dirty="0"/>
              <a:t>10 </a:t>
            </a:r>
          </a:p>
          <a:p>
            <a:pPr lvl="1">
              <a:lnSpc>
                <a:spcPct val="90000"/>
              </a:lnSpc>
            </a:pPr>
            <a:r>
              <a:rPr lang="en-US" sz="2000" dirty="0"/>
              <a:t>Cooperative Phenomena</a:t>
            </a:r>
          </a:p>
          <a:p>
            <a:pPr>
              <a:lnSpc>
                <a:spcPct val="90000"/>
              </a:lnSpc>
            </a:pPr>
            <a:r>
              <a:rPr lang="en-US" sz="2400" dirty="0"/>
              <a:t>10</a:t>
            </a:r>
            <a:r>
              <a:rPr lang="en-US" sz="2400" baseline="30000" dirty="0"/>
              <a:t>10</a:t>
            </a:r>
            <a:r>
              <a:rPr lang="en-US" sz="2400" dirty="0"/>
              <a:t> &lt;-&gt; 10</a:t>
            </a:r>
            <a:r>
              <a:rPr lang="en-US" sz="2400" baseline="30000" dirty="0"/>
              <a:t>20 </a:t>
            </a:r>
          </a:p>
          <a:p>
            <a:pPr lvl="1">
              <a:lnSpc>
                <a:spcPct val="90000"/>
              </a:lnSpc>
            </a:pPr>
            <a:r>
              <a:rPr lang="en-US" sz="2000" dirty="0"/>
              <a:t>Emergent Behavior (Us)</a:t>
            </a:r>
          </a:p>
        </p:txBody>
      </p:sp>
      <p:grpSp>
        <p:nvGrpSpPr>
          <p:cNvPr id="2" name="Group 19"/>
          <p:cNvGrpSpPr>
            <a:grpSpLocks/>
          </p:cNvGrpSpPr>
          <p:nvPr/>
        </p:nvGrpSpPr>
        <p:grpSpPr bwMode="auto">
          <a:xfrm>
            <a:off x="1600200" y="1371600"/>
            <a:ext cx="2033588" cy="1219200"/>
            <a:chOff x="1008" y="864"/>
            <a:chExt cx="1281" cy="768"/>
          </a:xfrm>
        </p:grpSpPr>
        <p:sp>
          <p:nvSpPr>
            <p:cNvPr id="256013" name="Oval 13"/>
            <p:cNvSpPr>
              <a:spLocks noChangeArrowheads="1"/>
            </p:cNvSpPr>
            <p:nvPr/>
          </p:nvSpPr>
          <p:spPr bwMode="auto">
            <a:xfrm>
              <a:off x="1008" y="864"/>
              <a:ext cx="144" cy="288"/>
            </a:xfrm>
            <a:prstGeom prst="ellipse">
              <a:avLst/>
            </a:prstGeom>
            <a:noFill/>
            <a:ln w="9525">
              <a:solidFill>
                <a:srgbClr val="FF0000"/>
              </a:solidFill>
              <a:round/>
              <a:headEnd/>
              <a:tailEnd/>
            </a:ln>
            <a:effectLst/>
          </p:spPr>
          <p:txBody>
            <a:bodyPr wrap="none" anchor="ctr"/>
            <a:lstStyle/>
            <a:p>
              <a:endParaRPr lang="en-US">
                <a:solidFill>
                  <a:prstClr val="black"/>
                </a:solidFill>
              </a:endParaRPr>
            </a:p>
          </p:txBody>
        </p:sp>
        <p:sp>
          <p:nvSpPr>
            <p:cNvPr id="256015" name="Oval 15"/>
            <p:cNvSpPr>
              <a:spLocks noChangeArrowheads="1"/>
            </p:cNvSpPr>
            <p:nvPr/>
          </p:nvSpPr>
          <p:spPr bwMode="auto">
            <a:xfrm>
              <a:off x="1584" y="864"/>
              <a:ext cx="144" cy="288"/>
            </a:xfrm>
            <a:prstGeom prst="ellipse">
              <a:avLst/>
            </a:prstGeom>
            <a:noFill/>
            <a:ln w="9525">
              <a:solidFill>
                <a:srgbClr val="FF0000"/>
              </a:solidFill>
              <a:round/>
              <a:headEnd/>
              <a:tailEnd/>
            </a:ln>
            <a:effectLst/>
          </p:spPr>
          <p:txBody>
            <a:bodyPr wrap="none" anchor="ctr"/>
            <a:lstStyle/>
            <a:p>
              <a:endParaRPr lang="en-US">
                <a:solidFill>
                  <a:prstClr val="black"/>
                </a:solidFill>
              </a:endParaRPr>
            </a:p>
          </p:txBody>
        </p:sp>
        <p:sp>
          <p:nvSpPr>
            <p:cNvPr id="256016" name="Oval 16"/>
            <p:cNvSpPr>
              <a:spLocks noChangeArrowheads="1"/>
            </p:cNvSpPr>
            <p:nvPr/>
          </p:nvSpPr>
          <p:spPr bwMode="auto">
            <a:xfrm>
              <a:off x="2145" y="864"/>
              <a:ext cx="144" cy="288"/>
            </a:xfrm>
            <a:prstGeom prst="ellipse">
              <a:avLst/>
            </a:prstGeom>
            <a:noFill/>
            <a:ln w="9525">
              <a:solidFill>
                <a:srgbClr val="FF0000"/>
              </a:solidFill>
              <a:round/>
              <a:headEnd/>
              <a:tailEnd/>
            </a:ln>
            <a:effectLst/>
          </p:spPr>
          <p:txBody>
            <a:bodyPr wrap="none" anchor="ctr"/>
            <a:lstStyle/>
            <a:p>
              <a:endParaRPr lang="en-US">
                <a:solidFill>
                  <a:prstClr val="black"/>
                </a:solidFill>
              </a:endParaRPr>
            </a:p>
          </p:txBody>
        </p:sp>
        <p:sp>
          <p:nvSpPr>
            <p:cNvPr id="256017" name="Oval 17"/>
            <p:cNvSpPr>
              <a:spLocks noChangeArrowheads="1"/>
            </p:cNvSpPr>
            <p:nvPr/>
          </p:nvSpPr>
          <p:spPr bwMode="auto">
            <a:xfrm>
              <a:off x="1108" y="1296"/>
              <a:ext cx="144" cy="288"/>
            </a:xfrm>
            <a:prstGeom prst="ellipse">
              <a:avLst/>
            </a:prstGeom>
            <a:noFill/>
            <a:ln w="9525">
              <a:solidFill>
                <a:srgbClr val="FF0000"/>
              </a:solidFill>
              <a:round/>
              <a:headEnd/>
              <a:tailEnd/>
            </a:ln>
            <a:effectLst/>
          </p:spPr>
          <p:txBody>
            <a:bodyPr wrap="none" anchor="ctr"/>
            <a:lstStyle/>
            <a:p>
              <a:endParaRPr lang="en-US">
                <a:solidFill>
                  <a:prstClr val="black"/>
                </a:solidFill>
              </a:endParaRPr>
            </a:p>
          </p:txBody>
        </p:sp>
        <p:sp>
          <p:nvSpPr>
            <p:cNvPr id="256018" name="Oval 18"/>
            <p:cNvSpPr>
              <a:spLocks noChangeArrowheads="1"/>
            </p:cNvSpPr>
            <p:nvPr/>
          </p:nvSpPr>
          <p:spPr bwMode="auto">
            <a:xfrm>
              <a:off x="1824" y="1344"/>
              <a:ext cx="144" cy="288"/>
            </a:xfrm>
            <a:prstGeom prst="ellipse">
              <a:avLst/>
            </a:prstGeom>
            <a:noFill/>
            <a:ln w="9525">
              <a:solidFill>
                <a:srgbClr val="FF0000"/>
              </a:solidFill>
              <a:round/>
              <a:headEnd/>
              <a:tailEnd/>
            </a:ln>
            <a:effectLst/>
          </p:spPr>
          <p:txBody>
            <a:bodyPr wrap="none" anchor="ctr"/>
            <a:lstStyle/>
            <a:p>
              <a:endParaRPr lang="en-US">
                <a:solidFill>
                  <a:prstClr val="black"/>
                </a:solidFill>
              </a:endParaRPr>
            </a:p>
          </p:txBody>
        </p:sp>
      </p:grpSp>
      <p:sp>
        <p:nvSpPr>
          <p:cNvPr id="256020" name="Rectangle 20"/>
          <p:cNvSpPr>
            <a:spLocks noChangeArrowheads="1"/>
          </p:cNvSpPr>
          <p:nvPr/>
        </p:nvSpPr>
        <p:spPr bwMode="auto">
          <a:xfrm>
            <a:off x="6400800" y="4572000"/>
            <a:ext cx="2514600" cy="1981200"/>
          </a:xfrm>
          <a:prstGeom prst="rect">
            <a:avLst/>
          </a:prstGeom>
          <a:noFill/>
          <a:ln w="9525">
            <a:noFill/>
            <a:miter lim="800000"/>
            <a:headEnd/>
            <a:tailEnd/>
          </a:ln>
          <a:effectLst/>
        </p:spPr>
        <p:txBody>
          <a:bodyPr/>
          <a:lstStyle/>
          <a:p>
            <a:pPr marL="342900" indent="-342900">
              <a:lnSpc>
                <a:spcPct val="90000"/>
              </a:lnSpc>
              <a:spcBef>
                <a:spcPct val="20000"/>
              </a:spcBef>
              <a:buFontTx/>
              <a:buChar char="•"/>
            </a:pPr>
            <a:r>
              <a:rPr lang="en-US" sz="2400" dirty="0">
                <a:solidFill>
                  <a:prstClr val="black"/>
                </a:solidFill>
              </a:rPr>
              <a:t>&gt; 10</a:t>
            </a:r>
            <a:r>
              <a:rPr lang="en-US" sz="2400" baseline="30000" dirty="0">
                <a:solidFill>
                  <a:prstClr val="black"/>
                </a:solidFill>
              </a:rPr>
              <a:t>20</a:t>
            </a:r>
            <a:endParaRPr lang="en-US" sz="2400" dirty="0">
              <a:solidFill>
                <a:prstClr val="black"/>
              </a:solidFill>
            </a:endParaRPr>
          </a:p>
          <a:p>
            <a:pPr marL="742950" lvl="1" indent="-285750">
              <a:lnSpc>
                <a:spcPct val="90000"/>
              </a:lnSpc>
              <a:spcBef>
                <a:spcPct val="20000"/>
              </a:spcBef>
              <a:buFontTx/>
              <a:buChar char="–"/>
            </a:pPr>
            <a:r>
              <a:rPr lang="en-US" sz="2000" dirty="0">
                <a:solidFill>
                  <a:prstClr val="black"/>
                </a:solidFill>
              </a:rPr>
              <a:t>CLIMATE !</a:t>
            </a:r>
          </a:p>
          <a:p>
            <a:pPr marL="342900" indent="-342900">
              <a:lnSpc>
                <a:spcPct val="90000"/>
              </a:lnSpc>
              <a:spcBef>
                <a:spcPct val="20000"/>
              </a:spcBef>
              <a:buFontTx/>
              <a:buChar char="•"/>
            </a:pPr>
            <a:r>
              <a:rPr lang="en-US" sz="2400" b="1" dirty="0">
                <a:solidFill>
                  <a:srgbClr val="FF3300"/>
                </a:solidFill>
              </a:rPr>
              <a:t>SIZE MATTERS !</a:t>
            </a:r>
            <a:r>
              <a:rPr lang="en-US" sz="2400" baseline="30000" dirty="0">
                <a:solidFill>
                  <a:prstClr val="black"/>
                </a:solidFill>
              </a:rPr>
              <a:t> </a:t>
            </a:r>
          </a:p>
        </p:txBody>
      </p:sp>
    </p:spTree>
    <p:extLst>
      <p:ext uri="{BB962C8B-B14F-4D97-AF65-F5344CB8AC3E}">
        <p14:creationId xmlns:p14="http://schemas.microsoft.com/office/powerpoint/2010/main" val="277312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1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01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012">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0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12">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601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6012">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601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020">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6020">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60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2" grpId="0" build="p"/>
      <p:bldP spid="256020"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AULMI~1\AppData\Local\Temp\sc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6076950" cy="56864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152400"/>
            <a:ext cx="4724400" cy="523220"/>
          </a:xfrm>
          <a:prstGeom prst="rect">
            <a:avLst/>
          </a:prstGeom>
          <a:noFill/>
        </p:spPr>
        <p:txBody>
          <a:bodyPr wrap="square" rtlCol="0">
            <a:spAutoFit/>
          </a:bodyPr>
          <a:lstStyle/>
          <a:p>
            <a:pPr algn="ctr"/>
            <a:r>
              <a:rPr lang="en-US" sz="2800" b="1" dirty="0" smtClean="0">
                <a:solidFill>
                  <a:srgbClr val="00B050"/>
                </a:solidFill>
              </a:rPr>
              <a:t>The Structure of Life</a:t>
            </a:r>
            <a:endParaRPr lang="en-US" sz="2800" b="1" dirty="0">
              <a:solidFill>
                <a:srgbClr val="00B050"/>
              </a:solidFill>
            </a:endParaRPr>
          </a:p>
        </p:txBody>
      </p:sp>
      <p:grpSp>
        <p:nvGrpSpPr>
          <p:cNvPr id="3" name="Group 2"/>
          <p:cNvGrpSpPr/>
          <p:nvPr/>
        </p:nvGrpSpPr>
        <p:grpSpPr>
          <a:xfrm>
            <a:off x="5715000" y="87868"/>
            <a:ext cx="3276600" cy="4484132"/>
            <a:chOff x="5638800" y="0"/>
            <a:chExt cx="3276600" cy="4484132"/>
          </a:xfrm>
        </p:grpSpPr>
        <p:pic>
          <p:nvPicPr>
            <p:cNvPr id="22532" name="Picture 4" descr="C:\Users\PAULMI~1\AppData\Local\Temp\sc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0"/>
              <a:ext cx="3276600" cy="4114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38800" y="4114800"/>
              <a:ext cx="3276600" cy="369332"/>
            </a:xfrm>
            <a:prstGeom prst="rect">
              <a:avLst/>
            </a:prstGeom>
            <a:solidFill>
              <a:schemeClr val="bg1"/>
            </a:solidFill>
          </p:spPr>
          <p:txBody>
            <a:bodyPr wrap="square" rtlCol="0">
              <a:spAutoFit/>
            </a:bodyPr>
            <a:lstStyle/>
            <a:p>
              <a:pPr algn="ctr"/>
              <a:r>
                <a:rPr lang="en-US" dirty="0" smtClean="0">
                  <a:solidFill>
                    <a:prstClr val="black"/>
                  </a:solidFill>
                </a:rPr>
                <a:t>Rosalind Franklin</a:t>
              </a:r>
              <a:endParaRPr lang="en-US" dirty="0">
                <a:solidFill>
                  <a:prstClr val="black"/>
                </a:solidFill>
              </a:endParaRPr>
            </a:p>
          </p:txBody>
        </p:sp>
      </p:grpSp>
    </p:spTree>
    <p:extLst>
      <p:ext uri="{BB962C8B-B14F-4D97-AF65-F5344CB8AC3E}">
        <p14:creationId xmlns:p14="http://schemas.microsoft.com/office/powerpoint/2010/main" val="23427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PAULMI~1\AppData\Local\Temp\scl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5257800" y="1039866"/>
            <a:ext cx="3733800" cy="2826521"/>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Users\PAULMI~1\AppData\Local\Temp\scl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4737" y="4191000"/>
            <a:ext cx="399097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Users\PAULMI~1\AppData\Local\Temp\scl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81200"/>
            <a:ext cx="4467225" cy="46291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457200"/>
            <a:ext cx="4191000" cy="923330"/>
          </a:xfrm>
          <a:prstGeom prst="rect">
            <a:avLst/>
          </a:prstGeom>
          <a:noFill/>
        </p:spPr>
        <p:txBody>
          <a:bodyPr wrap="square" rtlCol="0">
            <a:spAutoFit/>
          </a:bodyPr>
          <a:lstStyle/>
          <a:p>
            <a:pPr algn="ctr"/>
            <a:r>
              <a:rPr lang="en-US" sz="3600" b="1" dirty="0" smtClean="0">
                <a:solidFill>
                  <a:prstClr val="black"/>
                </a:solidFill>
              </a:rPr>
              <a:t>Physics World</a:t>
            </a:r>
          </a:p>
          <a:p>
            <a:pPr algn="ctr"/>
            <a:r>
              <a:rPr lang="en-US" dirty="0" smtClean="0">
                <a:solidFill>
                  <a:prstClr val="black"/>
                </a:solidFill>
              </a:rPr>
              <a:t>Volume 26  No 7  July 2013</a:t>
            </a:r>
            <a:endParaRPr lang="en-US" dirty="0">
              <a:solidFill>
                <a:prstClr val="black"/>
              </a:solidFill>
            </a:endParaRPr>
          </a:p>
        </p:txBody>
      </p:sp>
    </p:spTree>
    <p:extLst>
      <p:ext uri="{BB962C8B-B14F-4D97-AF65-F5344CB8AC3E}">
        <p14:creationId xmlns:p14="http://schemas.microsoft.com/office/powerpoint/2010/main" val="386966423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85800" y="76200"/>
            <a:ext cx="7772400" cy="1143000"/>
          </a:xfrm>
        </p:spPr>
        <p:txBody>
          <a:bodyPr/>
          <a:lstStyle/>
          <a:p>
            <a:r>
              <a:rPr lang="en-US" altLang="en-US" smtClean="0">
                <a:latin typeface="Comic Sans MS" pitchFamily="66" charset="0"/>
              </a:rPr>
              <a:t>The </a:t>
            </a:r>
            <a:r>
              <a:rPr lang="en-US" altLang="en-US" smtClean="0">
                <a:latin typeface="Comic Sans MS" pitchFamily="66" charset="0"/>
              </a:rPr>
              <a:t>HTSC Pairing </a:t>
            </a:r>
            <a:r>
              <a:rPr lang="en-US" altLang="en-US" smtClean="0">
                <a:latin typeface="Comic Sans MS" pitchFamily="66" charset="0"/>
              </a:rPr>
              <a:t>Glue</a:t>
            </a:r>
          </a:p>
        </p:txBody>
      </p:sp>
      <p:pic>
        <p:nvPicPr>
          <p:cNvPr id="481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1524000"/>
            <a:ext cx="569118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2"/>
          <p:cNvSpPr txBox="1">
            <a:spLocks noChangeArrowheads="1"/>
          </p:cNvSpPr>
          <p:nvPr/>
        </p:nvSpPr>
        <p:spPr bwMode="auto">
          <a:xfrm>
            <a:off x="1624013" y="990600"/>
            <a:ext cx="5691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2400" b="1">
                <a:solidFill>
                  <a:prstClr val="black"/>
                </a:solidFill>
                <a:latin typeface="Arial Black" pitchFamily="34" charset="0"/>
                <a:ea typeface="MS UI Gothic" pitchFamily="34" charset="-128"/>
              </a:rPr>
              <a:t>“Alex says it’s phonons”</a:t>
            </a:r>
          </a:p>
        </p:txBody>
      </p:sp>
      <p:sp>
        <p:nvSpPr>
          <p:cNvPr id="4" name="TextBox 3"/>
          <p:cNvSpPr txBox="1">
            <a:spLocks noChangeArrowheads="1"/>
          </p:cNvSpPr>
          <p:nvPr/>
        </p:nvSpPr>
        <p:spPr bwMode="auto">
          <a:xfrm>
            <a:off x="0" y="5867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2400">
                <a:solidFill>
                  <a:prstClr val="black"/>
                </a:solidFill>
              </a:rPr>
              <a:t>OK, OK...J-T polarons and/or bipolarons (after Chakravarty/Hoest)</a:t>
            </a:r>
          </a:p>
        </p:txBody>
      </p:sp>
      <p:sp>
        <p:nvSpPr>
          <p:cNvPr id="5" name="TextBox 4"/>
          <p:cNvSpPr txBox="1">
            <a:spLocks noChangeArrowheads="1"/>
          </p:cNvSpPr>
          <p:nvPr/>
        </p:nvSpPr>
        <p:spPr bwMode="auto">
          <a:xfrm>
            <a:off x="1828800" y="6329363"/>
            <a:ext cx="541020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a:solidFill>
                  <a:prstClr val="black"/>
                </a:solidFill>
                <a:latin typeface="Arial Black" pitchFamily="34" charset="0"/>
              </a:rPr>
              <a:t>Could he be right after all?</a:t>
            </a:r>
          </a:p>
        </p:txBody>
      </p:sp>
    </p:spTree>
    <p:extLst>
      <p:ext uri="{BB962C8B-B14F-4D97-AF65-F5344CB8AC3E}">
        <p14:creationId xmlns:p14="http://schemas.microsoft.com/office/powerpoint/2010/main" val="2918335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mtClean="0"/>
              <a:t>Landauer Limit</a:t>
            </a:r>
            <a:endParaRPr lang="en-US"/>
          </a:p>
        </p:txBody>
      </p:sp>
      <p:pic>
        <p:nvPicPr>
          <p:cNvPr id="20482" name="Picture 2" descr="http://ethw.org/w/images/2/2a/Rolf_Landauer_24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447800"/>
            <a:ext cx="2815828" cy="4191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400" y="1219200"/>
            <a:ext cx="4572000" cy="5539978"/>
          </a:xfrm>
          <a:prstGeom prst="rect">
            <a:avLst/>
          </a:prstGeom>
        </p:spPr>
        <p:txBody>
          <a:bodyPr>
            <a:spAutoFit/>
          </a:bodyPr>
          <a:lstStyle/>
          <a:p>
            <a:r>
              <a:rPr lang="en-US" sz="2400">
                <a:solidFill>
                  <a:prstClr val="black"/>
                </a:solidFill>
              </a:rPr>
              <a:t>Landauer's principle asserts that there is a minimum possible amount of energy required to erase one bit of information, known as the Landauer limit:</a:t>
            </a:r>
          </a:p>
          <a:p>
            <a:endParaRPr lang="en-US" sz="2400">
              <a:solidFill>
                <a:prstClr val="black"/>
              </a:solidFill>
            </a:endParaRPr>
          </a:p>
          <a:p>
            <a:r>
              <a:rPr lang="en-US" sz="2400">
                <a:solidFill>
                  <a:prstClr val="black"/>
                </a:solidFill>
              </a:rPr>
              <a:t>    kT ln 2,</a:t>
            </a:r>
          </a:p>
          <a:p>
            <a:endParaRPr lang="en-US" sz="2400">
              <a:solidFill>
                <a:prstClr val="black"/>
              </a:solidFill>
            </a:endParaRPr>
          </a:p>
          <a:p>
            <a:r>
              <a:rPr lang="en-US" sz="2400">
                <a:solidFill>
                  <a:prstClr val="black"/>
                </a:solidFill>
              </a:rPr>
              <a:t>where k is the Boltzmann constant (approximately 1.38×10−23 J/K), T is the temperature of the heat sink in kelvins, and ln 2 is the natural logarithm of 2 (approximately 0.69315).</a:t>
            </a:r>
          </a:p>
          <a:p>
            <a:endParaRPr lang="en-US">
              <a:solidFill>
                <a:prstClr val="black"/>
              </a:solidFill>
            </a:endParaRPr>
          </a:p>
        </p:txBody>
      </p:sp>
    </p:spTree>
    <p:extLst>
      <p:ext uri="{BB962C8B-B14F-4D97-AF65-F5344CB8AC3E}">
        <p14:creationId xmlns:p14="http://schemas.microsoft.com/office/powerpoint/2010/main" val="134886560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295400" y="1212850"/>
            <a:ext cx="6477000" cy="2368550"/>
            <a:chOff x="720" y="912"/>
            <a:chExt cx="4080" cy="1492"/>
          </a:xfrm>
        </p:grpSpPr>
        <p:pic>
          <p:nvPicPr>
            <p:cNvPr id="288773" name="Picture 5"/>
            <p:cNvPicPr>
              <a:picLocks noChangeAspect="1" noChangeArrowheads="1"/>
            </p:cNvPicPr>
            <p:nvPr/>
          </p:nvPicPr>
          <p:blipFill>
            <a:blip r:embed="rId3"/>
            <a:srcRect/>
            <a:stretch>
              <a:fillRect/>
            </a:stretch>
          </p:blipFill>
          <p:spPr bwMode="auto">
            <a:xfrm>
              <a:off x="720" y="912"/>
              <a:ext cx="2496" cy="1492"/>
            </a:xfrm>
            <a:prstGeom prst="rect">
              <a:avLst/>
            </a:prstGeom>
            <a:noFill/>
            <a:ln w="9525">
              <a:noFill/>
              <a:miter lim="800000"/>
              <a:headEnd/>
              <a:tailEnd/>
            </a:ln>
            <a:effectLst/>
          </p:spPr>
        </p:pic>
        <p:sp>
          <p:nvSpPr>
            <p:cNvPr id="288774" name="Text Box 6"/>
            <p:cNvSpPr txBox="1">
              <a:spLocks noChangeArrowheads="1"/>
            </p:cNvSpPr>
            <p:nvPr/>
          </p:nvSpPr>
          <p:spPr bwMode="auto">
            <a:xfrm>
              <a:off x="3408" y="1296"/>
              <a:ext cx="1392" cy="672"/>
            </a:xfrm>
            <a:prstGeom prst="rect">
              <a:avLst/>
            </a:prstGeom>
            <a:solidFill>
              <a:schemeClr val="bg1"/>
            </a:solidFill>
            <a:ln w="9525">
              <a:noFill/>
              <a:miter lim="800000"/>
              <a:headEnd/>
              <a:tailEnd/>
            </a:ln>
            <a:effectLst/>
          </p:spPr>
          <p:txBody>
            <a:bodyPr>
              <a:spAutoFit/>
            </a:bodyPr>
            <a:lstStyle/>
            <a:p>
              <a:pPr algn="ctr">
                <a:spcBef>
                  <a:spcPct val="50000"/>
                </a:spcBef>
              </a:pPr>
              <a:r>
                <a:rPr lang="en-US" sz="3200" b="1">
                  <a:solidFill>
                    <a:prstClr val="black"/>
                  </a:solidFill>
                </a:rPr>
                <a:t>Carbon Dioxide</a:t>
              </a:r>
            </a:p>
          </p:txBody>
        </p:sp>
      </p:grpSp>
      <p:sp>
        <p:nvSpPr>
          <p:cNvPr id="288770" name="Rectangle 2"/>
          <p:cNvSpPr>
            <a:spLocks noGrp="1" noChangeArrowheads="1"/>
          </p:cNvSpPr>
          <p:nvPr>
            <p:ph type="title"/>
          </p:nvPr>
        </p:nvSpPr>
        <p:spPr>
          <a:xfrm>
            <a:off x="457200" y="152400"/>
            <a:ext cx="8229600" cy="1143000"/>
          </a:xfrm>
        </p:spPr>
        <p:txBody>
          <a:bodyPr/>
          <a:lstStyle/>
          <a:p>
            <a:r>
              <a:rPr lang="en-US"/>
              <a:t>“Greenhouse Gases”</a:t>
            </a:r>
          </a:p>
        </p:txBody>
      </p:sp>
      <p:pic>
        <p:nvPicPr>
          <p:cNvPr id="288772" name="Picture 4"/>
          <p:cNvPicPr>
            <a:picLocks noChangeAspect="1" noChangeArrowheads="1"/>
          </p:cNvPicPr>
          <p:nvPr/>
        </p:nvPicPr>
        <p:blipFill>
          <a:blip r:embed="rId4"/>
          <a:srcRect/>
          <a:stretch>
            <a:fillRect/>
          </a:stretch>
        </p:blipFill>
        <p:spPr bwMode="auto">
          <a:xfrm>
            <a:off x="1371600" y="1295400"/>
            <a:ext cx="6858000" cy="5143500"/>
          </a:xfrm>
          <a:prstGeom prst="rect">
            <a:avLst/>
          </a:prstGeom>
          <a:noFill/>
          <a:ln w="9525">
            <a:noFill/>
            <a:miter lim="800000"/>
            <a:headEnd/>
            <a:tailEnd/>
          </a:ln>
          <a:effectLst/>
        </p:spPr>
      </p:pic>
    </p:spTree>
    <p:extLst>
      <p:ext uri="{BB962C8B-B14F-4D97-AF65-F5344CB8AC3E}">
        <p14:creationId xmlns:p14="http://schemas.microsoft.com/office/powerpoint/2010/main" val="267557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8772"/>
                                        </p:tgtEl>
                                        <p:attrNameLst>
                                          <p:attrName>style.visibility</p:attrName>
                                        </p:attrNameLst>
                                      </p:cBhvr>
                                      <p:to>
                                        <p:strVal val="visible"/>
                                      </p:to>
                                    </p:set>
                                    <p:animEffect transition="in" filter="dissolve">
                                      <p:cBhvr>
                                        <p:cTn id="7" dur="500"/>
                                        <p:tgtEl>
                                          <p:spTgt spid="288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457200" y="152400"/>
            <a:ext cx="8229600" cy="1143000"/>
          </a:xfrm>
        </p:spPr>
        <p:txBody>
          <a:bodyPr/>
          <a:lstStyle/>
          <a:p>
            <a:r>
              <a:rPr lang="en-US"/>
              <a:t>World Population:  1850 - 2100</a:t>
            </a:r>
          </a:p>
        </p:txBody>
      </p:sp>
      <p:pic>
        <p:nvPicPr>
          <p:cNvPr id="291843" name="Picture 3"/>
          <p:cNvPicPr>
            <a:picLocks noChangeAspect="1" noChangeArrowheads="1"/>
          </p:cNvPicPr>
          <p:nvPr/>
        </p:nvPicPr>
        <p:blipFill>
          <a:blip r:embed="rId3"/>
          <a:srcRect/>
          <a:stretch>
            <a:fillRect/>
          </a:stretch>
        </p:blipFill>
        <p:spPr bwMode="auto">
          <a:xfrm>
            <a:off x="158750" y="1270000"/>
            <a:ext cx="8815388" cy="5283200"/>
          </a:xfrm>
          <a:prstGeom prst="rect">
            <a:avLst/>
          </a:prstGeom>
          <a:noFill/>
          <a:ln w="9525">
            <a:noFill/>
            <a:miter lim="800000"/>
            <a:headEnd/>
            <a:tailEnd/>
          </a:ln>
          <a:effectLst/>
        </p:spPr>
      </p:pic>
    </p:spTree>
    <p:extLst>
      <p:ext uri="{BB962C8B-B14F-4D97-AF65-F5344CB8AC3E}">
        <p14:creationId xmlns:p14="http://schemas.microsoft.com/office/powerpoint/2010/main" val="20137546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8181" name="Object 5"/>
          <p:cNvGraphicFramePr>
            <a:graphicFrameLocks noChangeAspect="1"/>
          </p:cNvGraphicFramePr>
          <p:nvPr>
            <p:extLst>
              <p:ext uri="{D42A27DB-BD31-4B8C-83A1-F6EECF244321}">
                <p14:modId xmlns:p14="http://schemas.microsoft.com/office/powerpoint/2010/main" val="3054312914"/>
              </p:ext>
            </p:extLst>
          </p:nvPr>
        </p:nvGraphicFramePr>
        <p:xfrm>
          <a:off x="410950" y="1219200"/>
          <a:ext cx="8245899" cy="5638800"/>
        </p:xfrm>
        <a:graphic>
          <a:graphicData uri="http://schemas.openxmlformats.org/presentationml/2006/ole">
            <mc:AlternateContent xmlns:mc="http://schemas.openxmlformats.org/markup-compatibility/2006">
              <mc:Choice xmlns:v="urn:schemas-microsoft-com:vml" Requires="v">
                <p:oleObj spid="_x0000_s2050" name="Worksheet" r:id="rId3" imgW="8677772" imgH="5934557" progId="Excel.Sheet.8">
                  <p:embed/>
                </p:oleObj>
              </mc:Choice>
              <mc:Fallback>
                <p:oleObj name="Worksheet" r:id="rId3" imgW="8677772" imgH="5934557"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950" y="1219200"/>
                        <a:ext cx="8245899"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8178" name="Rectangle 2"/>
          <p:cNvSpPr>
            <a:spLocks noChangeArrowheads="1"/>
          </p:cNvSpPr>
          <p:nvPr/>
        </p:nvSpPr>
        <p:spPr bwMode="auto">
          <a:xfrm>
            <a:off x="958850" y="1852613"/>
            <a:ext cx="7496175" cy="4433887"/>
          </a:xfrm>
          <a:prstGeom prst="rect">
            <a:avLst/>
          </a:prstGeom>
          <a:noFill/>
          <a:ln w="12700">
            <a:noFill/>
            <a:miter lim="800000"/>
            <a:headEnd/>
            <a:tailEnd/>
          </a:ln>
          <a:effectLst/>
        </p:spPr>
        <p:txBody>
          <a:bodyPr lIns="90478" tIns="44445" rIns="90478" bIns="44445"/>
          <a:lstStyle/>
          <a:p>
            <a:pPr marL="288925" indent="-288925">
              <a:lnSpc>
                <a:spcPct val="87000"/>
              </a:lnSpc>
              <a:spcAft>
                <a:spcPct val="25000"/>
              </a:spcAft>
              <a:buClr>
                <a:srgbClr val="FC0128"/>
              </a:buClr>
              <a:buSzPct val="100000"/>
              <a:buFontTx/>
              <a:buChar char="•"/>
            </a:pPr>
            <a:endParaRPr lang="en-US" sz="2800" b="1">
              <a:solidFill>
                <a:prstClr val="black"/>
              </a:solidFill>
            </a:endParaRPr>
          </a:p>
        </p:txBody>
      </p:sp>
      <p:sp>
        <p:nvSpPr>
          <p:cNvPr id="178179" name="Rectangle 3"/>
          <p:cNvSpPr>
            <a:spLocks noChangeArrowheads="1"/>
          </p:cNvSpPr>
          <p:nvPr/>
        </p:nvSpPr>
        <p:spPr bwMode="auto">
          <a:xfrm>
            <a:off x="541338" y="304800"/>
            <a:ext cx="8013700" cy="1143000"/>
          </a:xfrm>
          <a:prstGeom prst="rect">
            <a:avLst/>
          </a:prstGeom>
          <a:noFill/>
          <a:ln w="12700">
            <a:noFill/>
            <a:miter lim="800000"/>
            <a:headEnd/>
            <a:tailEnd/>
          </a:ln>
          <a:effectLst/>
        </p:spPr>
        <p:txBody>
          <a:bodyPr lIns="90478" tIns="44445" rIns="90478" bIns="44445" anchor="ctr"/>
          <a:lstStyle/>
          <a:p>
            <a:pPr algn="ctr">
              <a:lnSpc>
                <a:spcPct val="120000"/>
              </a:lnSpc>
            </a:pPr>
            <a:endParaRPr lang="en-US" sz="3800" b="1">
              <a:solidFill>
                <a:srgbClr val="1F497D"/>
              </a:solidFill>
            </a:endParaRPr>
          </a:p>
        </p:txBody>
      </p:sp>
      <p:sp>
        <p:nvSpPr>
          <p:cNvPr id="178180" name="Text Box 4"/>
          <p:cNvSpPr txBox="1">
            <a:spLocks noChangeArrowheads="1"/>
          </p:cNvSpPr>
          <p:nvPr/>
        </p:nvSpPr>
        <p:spPr bwMode="auto">
          <a:xfrm>
            <a:off x="152400" y="457200"/>
            <a:ext cx="8763000" cy="519113"/>
          </a:xfrm>
          <a:prstGeom prst="rect">
            <a:avLst/>
          </a:prstGeom>
          <a:noFill/>
          <a:ln w="12700">
            <a:noFill/>
            <a:miter lim="800000"/>
            <a:headEnd/>
            <a:tailEnd/>
          </a:ln>
          <a:effectLst/>
        </p:spPr>
        <p:txBody>
          <a:bodyPr lIns="90488" tIns="44450" rIns="90488" bIns="44450" anchor="ctr"/>
          <a:lstStyle/>
          <a:p>
            <a:pPr>
              <a:lnSpc>
                <a:spcPct val="85000"/>
              </a:lnSpc>
            </a:pPr>
            <a:r>
              <a:rPr lang="en-US" sz="3600" b="1" dirty="0">
                <a:solidFill>
                  <a:prstClr val="black"/>
                </a:solidFill>
                <a:effectLst>
                  <a:outerShdw blurRad="38100" dist="38100" dir="2700000" algn="tl">
                    <a:srgbClr val="C0C0C0"/>
                  </a:outerShdw>
                </a:effectLst>
              </a:rPr>
              <a:t>Trends in Per Capita </a:t>
            </a:r>
            <a:r>
              <a:rPr lang="en-US" sz="3600" b="1" dirty="0" smtClean="0">
                <a:solidFill>
                  <a:prstClr val="black"/>
                </a:solidFill>
                <a:effectLst>
                  <a:outerShdw blurRad="38100" dist="38100" dir="2700000" algn="tl">
                    <a:srgbClr val="C0C0C0"/>
                  </a:outerShdw>
                </a:effectLst>
              </a:rPr>
              <a:t>Electricity </a:t>
            </a:r>
            <a:r>
              <a:rPr lang="en-US" sz="3600" b="1" dirty="0">
                <a:solidFill>
                  <a:prstClr val="black"/>
                </a:solidFill>
                <a:effectLst>
                  <a:outerShdw blurRad="38100" dist="38100" dir="2700000" algn="tl">
                    <a:srgbClr val="C0C0C0"/>
                  </a:outerShdw>
                </a:effectLst>
              </a:rPr>
              <a:t>Consumption </a:t>
            </a:r>
          </a:p>
        </p:txBody>
      </p:sp>
      <p:sp>
        <p:nvSpPr>
          <p:cNvPr id="3" name="TextBox 2"/>
          <p:cNvSpPr txBox="1"/>
          <p:nvPr/>
        </p:nvSpPr>
        <p:spPr>
          <a:xfrm>
            <a:off x="4648200" y="3048000"/>
            <a:ext cx="3294063" cy="1477328"/>
          </a:xfrm>
          <a:prstGeom prst="rect">
            <a:avLst/>
          </a:prstGeom>
          <a:solidFill>
            <a:schemeClr val="bg1"/>
          </a:solidFill>
          <a:ln>
            <a:solidFill>
              <a:schemeClr val="accent1">
                <a:shade val="50000"/>
              </a:schemeClr>
            </a:solidFill>
          </a:ln>
        </p:spPr>
        <p:txBody>
          <a:bodyPr wrap="square" rtlCol="0">
            <a:spAutoFit/>
          </a:bodyPr>
          <a:lstStyle/>
          <a:p>
            <a:r>
              <a:rPr lang="en-US" dirty="0" smtClean="0">
                <a:solidFill>
                  <a:prstClr val="black"/>
                </a:solidFill>
              </a:rPr>
              <a:t>Can Planet Earth really sustain 10+ billion souls living at the per capita energy consumption of Americans?  Or Chinese?  Or Europeans?  Or emerging Africa?</a:t>
            </a:r>
            <a:endParaRPr lang="en-US" dirty="0">
              <a:solidFill>
                <a:prstClr val="black"/>
              </a:solidFill>
            </a:endParaRPr>
          </a:p>
        </p:txBody>
      </p:sp>
    </p:spTree>
    <p:extLst>
      <p:ext uri="{BB962C8B-B14F-4D97-AF65-F5344CB8AC3E}">
        <p14:creationId xmlns:p14="http://schemas.microsoft.com/office/powerpoint/2010/main" val="234118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76200"/>
            <a:ext cx="8229600" cy="838200"/>
          </a:xfrm>
        </p:spPr>
        <p:txBody>
          <a:bodyPr/>
          <a:lstStyle/>
          <a:p>
            <a:r>
              <a:rPr lang="en-US"/>
              <a:t>Enfranchisement of Women</a:t>
            </a:r>
          </a:p>
        </p:txBody>
      </p:sp>
      <p:pic>
        <p:nvPicPr>
          <p:cNvPr id="293891" name="Picture 3"/>
          <p:cNvPicPr>
            <a:picLocks noChangeAspect="1" noChangeArrowheads="1"/>
          </p:cNvPicPr>
          <p:nvPr/>
        </p:nvPicPr>
        <p:blipFill>
          <a:blip r:embed="rId3" cstate="print"/>
          <a:srcRect/>
          <a:stretch>
            <a:fillRect/>
          </a:stretch>
        </p:blipFill>
        <p:spPr bwMode="auto">
          <a:xfrm>
            <a:off x="123825" y="990600"/>
            <a:ext cx="2085975" cy="3200400"/>
          </a:xfrm>
          <a:prstGeom prst="rect">
            <a:avLst/>
          </a:prstGeom>
          <a:noFill/>
          <a:ln w="9525">
            <a:noFill/>
            <a:miter lim="800000"/>
            <a:headEnd/>
            <a:tailEnd/>
          </a:ln>
          <a:effectLst/>
        </p:spPr>
      </p:pic>
      <p:pic>
        <p:nvPicPr>
          <p:cNvPr id="293892" name="Picture 4"/>
          <p:cNvPicPr>
            <a:picLocks noChangeAspect="1" noChangeArrowheads="1"/>
          </p:cNvPicPr>
          <p:nvPr/>
        </p:nvPicPr>
        <p:blipFill>
          <a:blip r:embed="rId4" cstate="print"/>
          <a:srcRect/>
          <a:stretch>
            <a:fillRect/>
          </a:stretch>
        </p:blipFill>
        <p:spPr bwMode="auto">
          <a:xfrm>
            <a:off x="6510548" y="1219200"/>
            <a:ext cx="2404851" cy="2097088"/>
          </a:xfrm>
          <a:prstGeom prst="rect">
            <a:avLst/>
          </a:prstGeom>
          <a:noFill/>
          <a:ln w="9525">
            <a:noFill/>
            <a:miter lim="800000"/>
            <a:headEnd/>
            <a:tailEnd/>
          </a:ln>
          <a:effectLst/>
        </p:spPr>
      </p:pic>
      <p:pic>
        <p:nvPicPr>
          <p:cNvPr id="293893" name="Picture 5"/>
          <p:cNvPicPr>
            <a:picLocks noChangeAspect="1" noChangeArrowheads="1"/>
          </p:cNvPicPr>
          <p:nvPr/>
        </p:nvPicPr>
        <p:blipFill>
          <a:blip r:embed="rId5"/>
          <a:srcRect/>
          <a:stretch>
            <a:fillRect/>
          </a:stretch>
        </p:blipFill>
        <p:spPr bwMode="auto">
          <a:xfrm>
            <a:off x="2362200" y="990600"/>
            <a:ext cx="2100263" cy="2895600"/>
          </a:xfrm>
          <a:prstGeom prst="rect">
            <a:avLst/>
          </a:prstGeom>
          <a:noFill/>
          <a:ln w="9525">
            <a:noFill/>
            <a:miter lim="800000"/>
            <a:headEnd/>
            <a:tailEnd/>
          </a:ln>
          <a:effectLst/>
        </p:spPr>
      </p:pic>
      <p:pic>
        <p:nvPicPr>
          <p:cNvPr id="293894" name="Picture 6"/>
          <p:cNvPicPr>
            <a:picLocks noChangeAspect="1" noChangeArrowheads="1"/>
          </p:cNvPicPr>
          <p:nvPr/>
        </p:nvPicPr>
        <p:blipFill>
          <a:blip r:embed="rId6"/>
          <a:srcRect/>
          <a:stretch>
            <a:fillRect/>
          </a:stretch>
        </p:blipFill>
        <p:spPr bwMode="auto">
          <a:xfrm>
            <a:off x="152400" y="4267200"/>
            <a:ext cx="2097088" cy="2457450"/>
          </a:xfrm>
          <a:prstGeom prst="rect">
            <a:avLst/>
          </a:prstGeom>
          <a:noFill/>
          <a:ln w="9525">
            <a:noFill/>
            <a:miter lim="800000"/>
            <a:headEnd/>
            <a:tailEnd/>
          </a:ln>
          <a:effectLst/>
        </p:spPr>
      </p:pic>
      <p:pic>
        <p:nvPicPr>
          <p:cNvPr id="293895" name="Picture 7"/>
          <p:cNvPicPr>
            <a:picLocks noChangeAspect="1" noChangeArrowheads="1"/>
          </p:cNvPicPr>
          <p:nvPr/>
        </p:nvPicPr>
        <p:blipFill>
          <a:blip r:embed="rId7"/>
          <a:srcRect/>
          <a:stretch>
            <a:fillRect/>
          </a:stretch>
        </p:blipFill>
        <p:spPr bwMode="auto">
          <a:xfrm>
            <a:off x="2362200" y="3971925"/>
            <a:ext cx="2143125" cy="2733675"/>
          </a:xfrm>
          <a:prstGeom prst="rect">
            <a:avLst/>
          </a:prstGeom>
          <a:noFill/>
          <a:ln w="9525">
            <a:noFill/>
            <a:miter lim="800000"/>
            <a:headEnd/>
            <a:tailEnd/>
          </a:ln>
          <a:effectLst/>
        </p:spPr>
      </p:pic>
      <p:pic>
        <p:nvPicPr>
          <p:cNvPr id="293896" name="Picture 8"/>
          <p:cNvPicPr>
            <a:picLocks noChangeAspect="1" noChangeArrowheads="1"/>
          </p:cNvPicPr>
          <p:nvPr/>
        </p:nvPicPr>
        <p:blipFill>
          <a:blip r:embed="rId8"/>
          <a:srcRect/>
          <a:stretch>
            <a:fillRect/>
          </a:stretch>
        </p:blipFill>
        <p:spPr bwMode="auto">
          <a:xfrm>
            <a:off x="6609734" y="4419600"/>
            <a:ext cx="2458065" cy="2286000"/>
          </a:xfrm>
          <a:prstGeom prst="rect">
            <a:avLst/>
          </a:prstGeom>
          <a:noFill/>
          <a:ln w="9525">
            <a:noFill/>
            <a:miter lim="800000"/>
            <a:headEnd/>
            <a:tailEnd/>
          </a:ln>
          <a:effectLst/>
        </p:spPr>
      </p:pic>
      <p:pic>
        <p:nvPicPr>
          <p:cNvPr id="14338" name="Picture 2"/>
          <p:cNvPicPr>
            <a:picLocks noChangeAspect="1" noChangeArrowheads="1"/>
          </p:cNvPicPr>
          <p:nvPr/>
        </p:nvPicPr>
        <p:blipFill>
          <a:blip r:embed="rId9"/>
          <a:srcRect/>
          <a:stretch>
            <a:fillRect/>
          </a:stretch>
        </p:blipFill>
        <p:spPr bwMode="auto">
          <a:xfrm>
            <a:off x="4564626" y="2209800"/>
            <a:ext cx="1892710" cy="2667000"/>
          </a:xfrm>
          <a:prstGeom prst="rect">
            <a:avLst/>
          </a:prstGeom>
          <a:noFill/>
          <a:ln w="9525">
            <a:noFill/>
            <a:miter lim="800000"/>
            <a:headEnd/>
            <a:tailEnd/>
          </a:ln>
          <a:effectLst/>
        </p:spPr>
      </p:pic>
    </p:spTree>
    <p:extLst>
      <p:ext uri="{BB962C8B-B14F-4D97-AF65-F5344CB8AC3E}">
        <p14:creationId xmlns:p14="http://schemas.microsoft.com/office/powerpoint/2010/main" val="184861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38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nodeType="clickEffect">
                                  <p:stCondLst>
                                    <p:cond delay="0"/>
                                  </p:stCondLst>
                                  <p:childTnLst>
                                    <p:set>
                                      <p:cBhvr>
                                        <p:cTn id="10" dur="1" fill="hold">
                                          <p:stCondLst>
                                            <p:cond delay="0"/>
                                          </p:stCondLst>
                                        </p:cTn>
                                        <p:tgtEl>
                                          <p:spTgt spid="293891"/>
                                        </p:tgtEl>
                                        <p:attrNameLst>
                                          <p:attrName>style.visibility</p:attrName>
                                        </p:attrNameLst>
                                      </p:cBhvr>
                                      <p:to>
                                        <p:strVal val="visible"/>
                                      </p:to>
                                    </p:set>
                                    <p:anim calcmode="lin" valueType="num">
                                      <p:cBhvr additive="base">
                                        <p:cTn id="11" dur="500" fill="hold"/>
                                        <p:tgtEl>
                                          <p:spTgt spid="293891"/>
                                        </p:tgtEl>
                                        <p:attrNameLst>
                                          <p:attrName>ppt_x</p:attrName>
                                        </p:attrNameLst>
                                      </p:cBhvr>
                                      <p:tavLst>
                                        <p:tav tm="0">
                                          <p:val>
                                            <p:strVal val="0-#ppt_w/2"/>
                                          </p:val>
                                        </p:tav>
                                        <p:tav tm="100000">
                                          <p:val>
                                            <p:strVal val="#ppt_x"/>
                                          </p:val>
                                        </p:tav>
                                      </p:tavLst>
                                    </p:anim>
                                    <p:anim calcmode="lin" valueType="num">
                                      <p:cBhvr additive="base">
                                        <p:cTn id="12" dur="500" fill="hold"/>
                                        <p:tgtEl>
                                          <p:spTgt spid="293891"/>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3" fill="hold" nodeType="afterEffect">
                                  <p:stCondLst>
                                    <p:cond delay="0"/>
                                  </p:stCondLst>
                                  <p:childTnLst>
                                    <p:set>
                                      <p:cBhvr>
                                        <p:cTn id="15" dur="1" fill="hold">
                                          <p:stCondLst>
                                            <p:cond delay="0"/>
                                          </p:stCondLst>
                                        </p:cTn>
                                        <p:tgtEl>
                                          <p:spTgt spid="293892"/>
                                        </p:tgtEl>
                                        <p:attrNameLst>
                                          <p:attrName>style.visibility</p:attrName>
                                        </p:attrNameLst>
                                      </p:cBhvr>
                                      <p:to>
                                        <p:strVal val="visible"/>
                                      </p:to>
                                    </p:set>
                                    <p:anim calcmode="lin" valueType="num">
                                      <p:cBhvr additive="base">
                                        <p:cTn id="16" dur="500" fill="hold"/>
                                        <p:tgtEl>
                                          <p:spTgt spid="293892"/>
                                        </p:tgtEl>
                                        <p:attrNameLst>
                                          <p:attrName>ppt_x</p:attrName>
                                        </p:attrNameLst>
                                      </p:cBhvr>
                                      <p:tavLst>
                                        <p:tav tm="0">
                                          <p:val>
                                            <p:strVal val="1+#ppt_w/2"/>
                                          </p:val>
                                        </p:tav>
                                        <p:tav tm="100000">
                                          <p:val>
                                            <p:strVal val="#ppt_x"/>
                                          </p:val>
                                        </p:tav>
                                      </p:tavLst>
                                    </p:anim>
                                    <p:anim calcmode="lin" valueType="num">
                                      <p:cBhvr additive="base">
                                        <p:cTn id="17" dur="500" fill="hold"/>
                                        <p:tgtEl>
                                          <p:spTgt spid="29389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 presetClass="entr" presetSubtype="12" fill="hold" nodeType="afterEffect">
                                  <p:stCondLst>
                                    <p:cond delay="0"/>
                                  </p:stCondLst>
                                  <p:childTnLst>
                                    <p:set>
                                      <p:cBhvr>
                                        <p:cTn id="20" dur="1" fill="hold">
                                          <p:stCondLst>
                                            <p:cond delay="0"/>
                                          </p:stCondLst>
                                        </p:cTn>
                                        <p:tgtEl>
                                          <p:spTgt spid="293894"/>
                                        </p:tgtEl>
                                        <p:attrNameLst>
                                          <p:attrName>style.visibility</p:attrName>
                                        </p:attrNameLst>
                                      </p:cBhvr>
                                      <p:to>
                                        <p:strVal val="visible"/>
                                      </p:to>
                                    </p:set>
                                    <p:anim calcmode="lin" valueType="num">
                                      <p:cBhvr additive="base">
                                        <p:cTn id="21" dur="500" fill="hold"/>
                                        <p:tgtEl>
                                          <p:spTgt spid="293894"/>
                                        </p:tgtEl>
                                        <p:attrNameLst>
                                          <p:attrName>ppt_x</p:attrName>
                                        </p:attrNameLst>
                                      </p:cBhvr>
                                      <p:tavLst>
                                        <p:tav tm="0">
                                          <p:val>
                                            <p:strVal val="0-#ppt_w/2"/>
                                          </p:val>
                                        </p:tav>
                                        <p:tav tm="100000">
                                          <p:val>
                                            <p:strVal val="#ppt_x"/>
                                          </p:val>
                                        </p:tav>
                                      </p:tavLst>
                                    </p:anim>
                                    <p:anim calcmode="lin" valueType="num">
                                      <p:cBhvr additive="base">
                                        <p:cTn id="22" dur="500" fill="hold"/>
                                        <p:tgtEl>
                                          <p:spTgt spid="293894"/>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6" fill="hold" nodeType="afterEffect">
                                  <p:stCondLst>
                                    <p:cond delay="0"/>
                                  </p:stCondLst>
                                  <p:childTnLst>
                                    <p:set>
                                      <p:cBhvr>
                                        <p:cTn id="25" dur="1" fill="hold">
                                          <p:stCondLst>
                                            <p:cond delay="0"/>
                                          </p:stCondLst>
                                        </p:cTn>
                                        <p:tgtEl>
                                          <p:spTgt spid="293896"/>
                                        </p:tgtEl>
                                        <p:attrNameLst>
                                          <p:attrName>style.visibility</p:attrName>
                                        </p:attrNameLst>
                                      </p:cBhvr>
                                      <p:to>
                                        <p:strVal val="visible"/>
                                      </p:to>
                                    </p:set>
                                    <p:anim calcmode="lin" valueType="num">
                                      <p:cBhvr additive="base">
                                        <p:cTn id="26" dur="500" fill="hold"/>
                                        <p:tgtEl>
                                          <p:spTgt spid="293896"/>
                                        </p:tgtEl>
                                        <p:attrNameLst>
                                          <p:attrName>ppt_x</p:attrName>
                                        </p:attrNameLst>
                                      </p:cBhvr>
                                      <p:tavLst>
                                        <p:tav tm="0">
                                          <p:val>
                                            <p:strVal val="1+#ppt_w/2"/>
                                          </p:val>
                                        </p:tav>
                                        <p:tav tm="100000">
                                          <p:val>
                                            <p:strVal val="#ppt_x"/>
                                          </p:val>
                                        </p:tav>
                                      </p:tavLst>
                                    </p:anim>
                                    <p:anim calcmode="lin" valueType="num">
                                      <p:cBhvr additive="base">
                                        <p:cTn id="27" dur="500" fill="hold"/>
                                        <p:tgtEl>
                                          <p:spTgt spid="293896"/>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1" fill="hold" nodeType="afterEffect">
                                  <p:stCondLst>
                                    <p:cond delay="0"/>
                                  </p:stCondLst>
                                  <p:childTnLst>
                                    <p:set>
                                      <p:cBhvr>
                                        <p:cTn id="30" dur="1" fill="hold">
                                          <p:stCondLst>
                                            <p:cond delay="0"/>
                                          </p:stCondLst>
                                        </p:cTn>
                                        <p:tgtEl>
                                          <p:spTgt spid="293893"/>
                                        </p:tgtEl>
                                        <p:attrNameLst>
                                          <p:attrName>style.visibility</p:attrName>
                                        </p:attrNameLst>
                                      </p:cBhvr>
                                      <p:to>
                                        <p:strVal val="visible"/>
                                      </p:to>
                                    </p:set>
                                    <p:anim calcmode="lin" valueType="num">
                                      <p:cBhvr additive="base">
                                        <p:cTn id="31" dur="500" fill="hold"/>
                                        <p:tgtEl>
                                          <p:spTgt spid="293893"/>
                                        </p:tgtEl>
                                        <p:attrNameLst>
                                          <p:attrName>ppt_x</p:attrName>
                                        </p:attrNameLst>
                                      </p:cBhvr>
                                      <p:tavLst>
                                        <p:tav tm="0">
                                          <p:val>
                                            <p:strVal val="#ppt_x"/>
                                          </p:val>
                                        </p:tav>
                                        <p:tav tm="100000">
                                          <p:val>
                                            <p:strVal val="#ppt_x"/>
                                          </p:val>
                                        </p:tav>
                                      </p:tavLst>
                                    </p:anim>
                                    <p:anim calcmode="lin" valueType="num">
                                      <p:cBhvr additive="base">
                                        <p:cTn id="32" dur="500" fill="hold"/>
                                        <p:tgtEl>
                                          <p:spTgt spid="293893"/>
                                        </p:tgtEl>
                                        <p:attrNameLst>
                                          <p:attrName>ppt_y</p:attrName>
                                        </p:attrNameLst>
                                      </p:cBhvr>
                                      <p:tavLst>
                                        <p:tav tm="0">
                                          <p:val>
                                            <p:strVal val="0-#ppt_h/2"/>
                                          </p:val>
                                        </p:tav>
                                        <p:tav tm="100000">
                                          <p:val>
                                            <p:strVal val="#ppt_y"/>
                                          </p:val>
                                        </p:tav>
                                      </p:tavLst>
                                    </p:anim>
                                  </p:childTnLst>
                                </p:cTn>
                              </p:par>
                            </p:childTnLst>
                          </p:cTn>
                        </p:par>
                        <p:par>
                          <p:cTn id="33" fill="hold">
                            <p:stCondLst>
                              <p:cond delay="2500"/>
                            </p:stCondLst>
                            <p:childTnLst>
                              <p:par>
                                <p:cTn id="34" presetID="2" presetClass="entr" presetSubtype="4" fill="hold" nodeType="afterEffect">
                                  <p:stCondLst>
                                    <p:cond delay="0"/>
                                  </p:stCondLst>
                                  <p:childTnLst>
                                    <p:set>
                                      <p:cBhvr>
                                        <p:cTn id="35" dur="1" fill="hold">
                                          <p:stCondLst>
                                            <p:cond delay="0"/>
                                          </p:stCondLst>
                                        </p:cTn>
                                        <p:tgtEl>
                                          <p:spTgt spid="293895"/>
                                        </p:tgtEl>
                                        <p:attrNameLst>
                                          <p:attrName>style.visibility</p:attrName>
                                        </p:attrNameLst>
                                      </p:cBhvr>
                                      <p:to>
                                        <p:strVal val="visible"/>
                                      </p:to>
                                    </p:set>
                                    <p:anim calcmode="lin" valueType="num">
                                      <p:cBhvr additive="base">
                                        <p:cTn id="36" dur="500" fill="hold"/>
                                        <p:tgtEl>
                                          <p:spTgt spid="293895"/>
                                        </p:tgtEl>
                                        <p:attrNameLst>
                                          <p:attrName>ppt_x</p:attrName>
                                        </p:attrNameLst>
                                      </p:cBhvr>
                                      <p:tavLst>
                                        <p:tav tm="0">
                                          <p:val>
                                            <p:strVal val="#ppt_x"/>
                                          </p:val>
                                        </p:tav>
                                        <p:tav tm="100000">
                                          <p:val>
                                            <p:strVal val="#ppt_x"/>
                                          </p:val>
                                        </p:tav>
                                      </p:tavLst>
                                    </p:anim>
                                    <p:anim calcmode="lin" valueType="num">
                                      <p:cBhvr additive="base">
                                        <p:cTn id="37" dur="500" fill="hold"/>
                                        <p:tgtEl>
                                          <p:spTgt spid="293895"/>
                                        </p:tgtEl>
                                        <p:attrNameLst>
                                          <p:attrName>ppt_y</p:attrName>
                                        </p:attrNameLst>
                                      </p:cBhvr>
                                      <p:tavLst>
                                        <p:tav tm="0">
                                          <p:val>
                                            <p:strVal val="1+#ppt_h/2"/>
                                          </p:val>
                                        </p:tav>
                                        <p:tav tm="100000">
                                          <p:val>
                                            <p:strVal val="#ppt_y"/>
                                          </p:val>
                                        </p:tav>
                                      </p:tavLst>
                                    </p:anim>
                                  </p:childTnLst>
                                </p:cTn>
                              </p:par>
                            </p:childTnLst>
                          </p:cTn>
                        </p:par>
                        <p:par>
                          <p:cTn id="38" fill="hold">
                            <p:stCondLst>
                              <p:cond delay="3000"/>
                            </p:stCondLst>
                            <p:childTnLst>
                              <p:par>
                                <p:cTn id="39" presetID="9" presetClass="entr" presetSubtype="0" fill="hold" nodeType="afterEffect">
                                  <p:stCondLst>
                                    <p:cond delay="0"/>
                                  </p:stCondLst>
                                  <p:childTnLst>
                                    <p:set>
                                      <p:cBhvr>
                                        <p:cTn id="40" dur="1" fill="hold">
                                          <p:stCondLst>
                                            <p:cond delay="0"/>
                                          </p:stCondLst>
                                        </p:cTn>
                                        <p:tgtEl>
                                          <p:spTgt spid="14338"/>
                                        </p:tgtEl>
                                        <p:attrNameLst>
                                          <p:attrName>style.visibility</p:attrName>
                                        </p:attrNameLst>
                                      </p:cBhvr>
                                      <p:to>
                                        <p:strVal val="visible"/>
                                      </p:to>
                                    </p:set>
                                    <p:animEffect transition="in" filter="dissolve">
                                      <p:cBhvr>
                                        <p:cTn id="41"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PMG Path Forward</a:t>
            </a:r>
            <a:endParaRPr lang="en-US"/>
          </a:p>
        </p:txBody>
      </p:sp>
      <p:sp>
        <p:nvSpPr>
          <p:cNvPr id="3" name="Content Placeholder 2"/>
          <p:cNvSpPr>
            <a:spLocks noGrp="1"/>
          </p:cNvSpPr>
          <p:nvPr>
            <p:ph idx="1"/>
          </p:nvPr>
        </p:nvSpPr>
        <p:spPr>
          <a:xfrm>
            <a:off x="152400" y="1600200"/>
            <a:ext cx="8915400" cy="4525963"/>
          </a:xfrm>
        </p:spPr>
        <p:txBody>
          <a:bodyPr>
            <a:normAutofit lnSpcReduction="10000"/>
          </a:bodyPr>
          <a:lstStyle/>
          <a:p>
            <a:r>
              <a:rPr lang="en-US" smtClean="0"/>
              <a:t>Clinton (1949)</a:t>
            </a:r>
          </a:p>
          <a:p>
            <a:r>
              <a:rPr lang="en-US" smtClean="0"/>
              <a:t>Oakwood (1949-53)</a:t>
            </a:r>
          </a:p>
          <a:p>
            <a:r>
              <a:rPr lang="en-US" smtClean="0"/>
              <a:t>IBM (1953-56)</a:t>
            </a:r>
          </a:p>
          <a:p>
            <a:r>
              <a:rPr lang="en-US" smtClean="0"/>
              <a:t>Clarkson (1956-60) (Summers at IBM P-K)</a:t>
            </a:r>
          </a:p>
          <a:p>
            <a:r>
              <a:rPr lang="en-US" smtClean="0"/>
              <a:t>Harvard (1960-65) (Sample Prep at IBM Kingston)</a:t>
            </a:r>
          </a:p>
          <a:p>
            <a:r>
              <a:rPr lang="en-US" smtClean="0"/>
              <a:t>IBM Research SJ (1965-93)</a:t>
            </a:r>
          </a:p>
          <a:p>
            <a:r>
              <a:rPr lang="en-US" smtClean="0"/>
              <a:t>EPRI PA (1993-2005)</a:t>
            </a:r>
          </a:p>
          <a:p>
            <a:r>
              <a:rPr lang="en-US" smtClean="0"/>
              <a:t>W2AGZ Tech (2005-Present)</a:t>
            </a:r>
          </a:p>
          <a:p>
            <a:endParaRPr lang="en-US" smtClean="0"/>
          </a:p>
          <a:p>
            <a:endParaRPr lang="en-US"/>
          </a:p>
        </p:txBody>
      </p:sp>
    </p:spTree>
    <p:extLst>
      <p:ext uri="{BB962C8B-B14F-4D97-AF65-F5344CB8AC3E}">
        <p14:creationId xmlns:p14="http://schemas.microsoft.com/office/powerpoint/2010/main" val="137260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ext Box 2"/>
          <p:cNvSpPr txBox="1">
            <a:spLocks noChangeArrowheads="1"/>
          </p:cNvSpPr>
          <p:nvPr/>
        </p:nvSpPr>
        <p:spPr bwMode="auto">
          <a:xfrm>
            <a:off x="1295400" y="2286000"/>
            <a:ext cx="61293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4000">
                <a:solidFill>
                  <a:prstClr val="black"/>
                </a:solidFill>
                <a:latin typeface="Comic Sans MS" pitchFamily="66" charset="0"/>
              </a:rPr>
              <a:t>Where there is no vision,</a:t>
            </a:r>
          </a:p>
          <a:p>
            <a:pPr eaLnBrk="1" hangingPunct="1"/>
            <a:r>
              <a:rPr lang="en-US" sz="4000">
                <a:solidFill>
                  <a:prstClr val="black"/>
                </a:solidFill>
                <a:latin typeface="Comic Sans MS" pitchFamily="66" charset="0"/>
              </a:rPr>
              <a:t>the people perish…</a:t>
            </a:r>
          </a:p>
          <a:p>
            <a:pPr eaLnBrk="1" hangingPunct="1"/>
            <a:r>
              <a:rPr lang="en-US" sz="2400">
                <a:solidFill>
                  <a:prstClr val="black"/>
                </a:solidFill>
                <a:latin typeface="Comic Sans MS" pitchFamily="66" charset="0"/>
              </a:rPr>
              <a:t>                                          </a:t>
            </a:r>
            <a:r>
              <a:rPr lang="en-US" sz="2400" i="1">
                <a:solidFill>
                  <a:prstClr val="black"/>
                </a:solidFill>
                <a:latin typeface="Comic Sans MS" pitchFamily="66" charset="0"/>
              </a:rPr>
              <a:t>Proverbs 29:18</a:t>
            </a:r>
            <a:endParaRPr lang="en-US" sz="2400">
              <a:solidFill>
                <a:prstClr val="black"/>
              </a:solidFill>
              <a:latin typeface="Comic Sans MS" pitchFamily="66" charset="0"/>
            </a:endParaRPr>
          </a:p>
        </p:txBody>
      </p:sp>
    </p:spTree>
    <p:extLst>
      <p:ext uri="{BB962C8B-B14F-4D97-AF65-F5344CB8AC3E}">
        <p14:creationId xmlns:p14="http://schemas.microsoft.com/office/powerpoint/2010/main" val="49363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56002"/>
                                        </p:tgtEl>
                                        <p:attrNameLst>
                                          <p:attrName>style.visibility</p:attrName>
                                        </p:attrNameLst>
                                      </p:cBhvr>
                                      <p:to>
                                        <p:strVal val="visible"/>
                                      </p:to>
                                    </p:set>
                                    <p:animEffect transition="in" filter="box(out)">
                                      <p:cBhvr>
                                        <p:cTn id="7" dur="500"/>
                                        <p:tgtEl>
                                          <p:spTgt spid="256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2"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04800" y="152400"/>
            <a:ext cx="8686800" cy="1143000"/>
          </a:xfrm>
        </p:spPr>
        <p:txBody>
          <a:bodyPr>
            <a:normAutofit fontScale="90000"/>
          </a:bodyPr>
          <a:lstStyle/>
          <a:p>
            <a:pPr eaLnBrk="1" hangingPunct="1"/>
            <a:r>
              <a:rPr lang="en-US" altLang="en-US" smtClean="0"/>
              <a:t>“You can’t always get what you want…”</a:t>
            </a:r>
          </a:p>
        </p:txBody>
      </p:sp>
      <p:graphicFrame>
        <p:nvGraphicFramePr>
          <p:cNvPr id="82947" name="Object 3"/>
          <p:cNvGraphicFramePr>
            <a:graphicFrameLocks noChangeAspect="1"/>
          </p:cNvGraphicFramePr>
          <p:nvPr/>
        </p:nvGraphicFramePr>
        <p:xfrm>
          <a:off x="609600" y="1624013"/>
          <a:ext cx="7924800" cy="4929187"/>
        </p:xfrm>
        <a:graphic>
          <a:graphicData uri="http://schemas.openxmlformats.org/presentationml/2006/ole">
            <mc:AlternateContent xmlns:mc="http://schemas.openxmlformats.org/markup-compatibility/2006">
              <mc:Choice xmlns:v="urn:schemas-microsoft-com:vml" Requires="v">
                <p:oleObj spid="_x0000_s3074" name="Photo Editor Photo" r:id="rId4" imgW="2619048" imgH="1628571" progId="MSPhotoEd.3">
                  <p:embed/>
                </p:oleObj>
              </mc:Choice>
              <mc:Fallback>
                <p:oleObj name="Photo Editor Photo" r:id="rId4" imgW="2619048" imgH="1628571"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624013"/>
                        <a:ext cx="7924800" cy="4929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86079327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76200"/>
            <a:ext cx="8001000" cy="1143000"/>
          </a:xfrm>
        </p:spPr>
        <p:txBody>
          <a:bodyPr/>
          <a:lstStyle/>
          <a:p>
            <a:pPr eaLnBrk="1" hangingPunct="1"/>
            <a:r>
              <a:rPr lang="en-US" altLang="en-US" smtClean="0"/>
              <a:t>“…you get what you need!”</a:t>
            </a:r>
          </a:p>
        </p:txBody>
      </p:sp>
      <p:graphicFrame>
        <p:nvGraphicFramePr>
          <p:cNvPr id="83971" name="Object 3"/>
          <p:cNvGraphicFramePr>
            <a:graphicFrameLocks noChangeAspect="1"/>
          </p:cNvGraphicFramePr>
          <p:nvPr/>
        </p:nvGraphicFramePr>
        <p:xfrm>
          <a:off x="1066800" y="1133475"/>
          <a:ext cx="6858000" cy="5572125"/>
        </p:xfrm>
        <a:graphic>
          <a:graphicData uri="http://schemas.openxmlformats.org/presentationml/2006/ole">
            <mc:AlternateContent xmlns:mc="http://schemas.openxmlformats.org/markup-compatibility/2006">
              <mc:Choice xmlns:v="urn:schemas-microsoft-com:vml" Requires="v">
                <p:oleObj spid="_x0000_s4098" name="Photo Editor Photo" r:id="rId4" imgW="3809524" imgH="3095238" progId="MSPhotoEd.3">
                  <p:embed/>
                </p:oleObj>
              </mc:Choice>
              <mc:Fallback>
                <p:oleObj name="Photo Editor Photo" r:id="rId4" imgW="3809524" imgH="309523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133475"/>
                        <a:ext cx="6858000" cy="557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241554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smtClean="0">
                <a:solidFill>
                  <a:schemeClr val="accent1"/>
                </a:solidFill>
              </a:rPr>
              <a:t>PMG@Oakwood:  1949-53</a:t>
            </a:r>
            <a:endParaRPr lang="en-US" b="1" dirty="0">
              <a:solidFill>
                <a:schemeClr val="accent1"/>
              </a:solidFill>
            </a:endParaRPr>
          </a:p>
        </p:txBody>
      </p:sp>
      <p:sp>
        <p:nvSpPr>
          <p:cNvPr id="5" name="Rectangle 4"/>
          <p:cNvSpPr/>
          <p:nvPr/>
        </p:nvSpPr>
        <p:spPr>
          <a:xfrm>
            <a:off x="457200" y="3244334"/>
            <a:ext cx="8205516" cy="769441"/>
          </a:xfrm>
          <a:prstGeom prst="rect">
            <a:avLst/>
          </a:prstGeom>
        </p:spPr>
        <p:txBody>
          <a:bodyPr wrap="none">
            <a:spAutoFit/>
          </a:bodyPr>
          <a:lstStyle/>
          <a:p>
            <a:r>
              <a:rPr lang="en-US" sz="4400" b="1" i="1">
                <a:solidFill>
                  <a:prstClr val="black"/>
                </a:solidFill>
              </a:rPr>
              <a:t>Oakwood Interlude and Memories</a:t>
            </a:r>
            <a:endParaRPr lang="en-US" sz="4400">
              <a:solidFill>
                <a:prstClr val="black"/>
              </a:solidFill>
            </a:endParaRPr>
          </a:p>
        </p:txBody>
      </p:sp>
    </p:spTree>
    <p:extLst>
      <p:ext uri="{BB962C8B-B14F-4D97-AF65-F5344CB8AC3E}">
        <p14:creationId xmlns:p14="http://schemas.microsoft.com/office/powerpoint/2010/main" val="544148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TotalTime>
  <Words>2122</Words>
  <Application>Microsoft Office PowerPoint</Application>
  <PresentationFormat>On-screen Show (4:3)</PresentationFormat>
  <Paragraphs>397</Paragraphs>
  <Slides>82</Slides>
  <Notes>20</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82</vt:i4>
      </vt:variant>
    </vt:vector>
  </HeadingPairs>
  <TitlesOfParts>
    <vt:vector size="87" baseType="lpstr">
      <vt:lpstr>Blank</vt:lpstr>
      <vt:lpstr>1_Blank</vt:lpstr>
      <vt:lpstr>Equation</vt:lpstr>
      <vt:lpstr>Worksheet</vt:lpstr>
      <vt:lpstr>Photo Editor Photo</vt:lpstr>
      <vt:lpstr>PowerPoint Presentation</vt:lpstr>
      <vt:lpstr>Setup</vt:lpstr>
      <vt:lpstr>PowerPoint Presentation</vt:lpstr>
      <vt:lpstr>Born May 9th, 1935 in Poughkeepsie …and then followed life in their shoes…</vt:lpstr>
      <vt:lpstr>PowerPoint Presentation</vt:lpstr>
      <vt:lpstr>21st Centrury “Mexican-American Alliance”</vt:lpstr>
      <vt:lpstr>PowerPoint Presentation</vt:lpstr>
      <vt:lpstr>PMG Path Forward</vt:lpstr>
      <vt:lpstr>PMG@Oakwood:  1949-53</vt:lpstr>
      <vt:lpstr>PowerPoint Presentation</vt:lpstr>
      <vt:lpstr>PowerPoint Presentation</vt:lpstr>
      <vt:lpstr>PowerPoint Presentation</vt:lpstr>
      <vt:lpstr>PowerPoint Presentation</vt:lpstr>
      <vt:lpstr>While At Oakwood...Watson Golf Trophy -1952-</vt:lpstr>
      <vt:lpstr>PowerPoint Presentation</vt:lpstr>
      <vt:lpstr>PowerPoint Presentation</vt:lpstr>
      <vt:lpstr>Prologue:  1949-50</vt:lpstr>
      <vt:lpstr>PowerPoint Presentation</vt:lpstr>
      <vt:lpstr>1953 Project Sage – IBM/MIT</vt:lpstr>
      <vt:lpstr>SAGE Console (1954)</vt:lpstr>
      <vt:lpstr>AN/FSQ-7 Architecture</vt:lpstr>
      <vt:lpstr>SAGE XD1 AN/FSQ-7 Instruction Set</vt:lpstr>
      <vt:lpstr>It’s 2018 = SAGE + 65 Years</vt:lpstr>
      <vt:lpstr>Now We Have!</vt:lpstr>
      <vt:lpstr>12-Year Old Devin Grant’s “ Big Data” Homework Assignment</vt:lpstr>
      <vt:lpstr>Herzog Homework Problem</vt:lpstr>
      <vt:lpstr>PMG@Clarkson:  1956-60</vt:lpstr>
      <vt:lpstr>Clarkson Senior Thesis</vt:lpstr>
      <vt:lpstr>PowerPoint Presentation</vt:lpstr>
      <vt:lpstr>PowerPoint Presentation</vt:lpstr>
      <vt:lpstr>Harvard Thesis Advisors (1962-65)</vt:lpstr>
      <vt:lpstr>IBM Kingston MBE Tools</vt:lpstr>
      <vt:lpstr>PowerPoint Presentation</vt:lpstr>
      <vt:lpstr>PMG@IBM#2:  1960-93</vt:lpstr>
      <vt:lpstr>Semi-Anthology of 1800 Lab DAC Papers from IBM San Jose Research published in IBM J. Res. Devel., 1968 Special Issue</vt:lpstr>
      <vt:lpstr>   Superconductivity 101   </vt:lpstr>
      <vt:lpstr>Models of  Electrical Conductivity</vt:lpstr>
      <vt:lpstr>Models of  Electrical Conductivity</vt:lpstr>
      <vt:lpstr>1911 A Big Surprise!</vt:lpstr>
      <vt:lpstr>Physics of Superconductivity (1957 – 2006)</vt:lpstr>
      <vt:lpstr>It takes two to Tango</vt:lpstr>
      <vt:lpstr>conductor</vt:lpstr>
      <vt:lpstr>Semiconductor</vt:lpstr>
      <vt:lpstr>SUPERCONDUCTOR</vt:lpstr>
      <vt:lpstr>Important Numbers in Superconductivity</vt:lpstr>
      <vt:lpstr>TC vs. Year: 1911 - 1980</vt:lpstr>
      <vt:lpstr>MRI &amp; “Big Physics”</vt:lpstr>
      <vt:lpstr>1986 Another Big Surprise!</vt:lpstr>
      <vt:lpstr>1987 “The Prize!”</vt:lpstr>
      <vt:lpstr>March 3, 1987 “123” Discovered</vt:lpstr>
      <vt:lpstr>1991 IBM International Patent on High Temperature Superconductivity</vt:lpstr>
      <vt:lpstr>Woodstock of Physics  NYC, 1987</vt:lpstr>
      <vt:lpstr>“The Hype”</vt:lpstr>
      <vt:lpstr>PowerPoint Presentation</vt:lpstr>
      <vt:lpstr>“The Great Communicator”</vt:lpstr>
      <vt:lpstr>Today</vt:lpstr>
      <vt:lpstr>PMG@EPRI:  1993-2005</vt:lpstr>
      <vt:lpstr>My Virtual Grandfather (@ 94)</vt:lpstr>
      <vt:lpstr>NYC circa 1890s</vt:lpstr>
      <vt:lpstr>The US Electrical System</vt:lpstr>
      <vt:lpstr>The US Transmission Grid(s)</vt:lpstr>
      <vt:lpstr>Pirelli-EPRI-AMSC-Detroit Edison 1996 - 2001</vt:lpstr>
      <vt:lpstr>“Dual Use” of Energy Transport Corridors Electricity Generation by Primary Fuel Source (2011-12)</vt:lpstr>
      <vt:lpstr>The “Dual Use” Concept Embodied</vt:lpstr>
      <vt:lpstr>2100: The World Runs Out of CH4</vt:lpstr>
      <vt:lpstr>PowerPoint Presentation</vt:lpstr>
      <vt:lpstr>PowerPoint Presentation</vt:lpstr>
      <vt:lpstr>Exascale Energy for Our  Great-Great GrandKids!</vt:lpstr>
      <vt:lpstr>“The Only Commercial Application of HTSC” </vt:lpstr>
      <vt:lpstr>PMG@W2AGZ.COM:  2005-?</vt:lpstr>
      <vt:lpstr>Bob Laughlin’s “Theory of Everything” (that’s important!) </vt:lpstr>
      <vt:lpstr>PowerPoint Presentation</vt:lpstr>
      <vt:lpstr>PowerPoint Presentation</vt:lpstr>
      <vt:lpstr>The HTSC Pairing Glue</vt:lpstr>
      <vt:lpstr>Landauer Limit</vt:lpstr>
      <vt:lpstr>“Greenhouse Gases”</vt:lpstr>
      <vt:lpstr>World Population:  1850 - 2100</vt:lpstr>
      <vt:lpstr>PowerPoint Presentation</vt:lpstr>
      <vt:lpstr>Enfranchisement of Women</vt:lpstr>
      <vt:lpstr>PowerPoint Presentation</vt:lpstr>
      <vt:lpstr>“You can’t always get what you want…”</vt:lpstr>
      <vt:lpstr>“…you get what you need!”</vt:lpstr>
    </vt:vector>
  </TitlesOfParts>
  <Company>W2AGZ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Michael Grant</dc:creator>
  <cp:lastModifiedBy>Paul Michael Grant</cp:lastModifiedBy>
  <cp:revision>1</cp:revision>
  <dcterms:created xsi:type="dcterms:W3CDTF">2018-05-14T04:06:27Z</dcterms:created>
  <dcterms:modified xsi:type="dcterms:W3CDTF">2018-05-14T04:08:40Z</dcterms:modified>
</cp:coreProperties>
</file>